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1" r:id="rId6"/>
    <p:sldId id="263" r:id="rId7"/>
    <p:sldId id="264" r:id="rId8"/>
    <p:sldId id="269" r:id="rId9"/>
    <p:sldId id="270" r:id="rId10"/>
    <p:sldId id="275" r:id="rId11"/>
    <p:sldId id="276" r:id="rId12"/>
    <p:sldId id="284" r:id="rId13"/>
    <p:sldId id="285" r:id="rId14"/>
    <p:sldId id="286" r:id="rId15"/>
    <p:sldId id="287" r:id="rId16"/>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78" y="-1578"/>
      </p:cViewPr>
      <p:guideLst>
        <p:guide orient="horz" pos="2141"/>
        <p:guide pos="3851"/>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矩形 10"/>
          <p:cNvSpPr/>
          <p:nvPr userDrawn="1"/>
        </p:nvSpPr>
        <p:spPr>
          <a:xfrm>
            <a:off x="8325228" y="3998101"/>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模板下载：</a:t>
            </a:r>
            <a:r>
              <a:rPr kumimoji="0" lang="en-US" altLang="zh-CN" sz="100" b="0" i="0" u="none" strike="noStrike" kern="0" cap="none" spc="0" normalizeH="0" baseline="0" noProof="0" dirty="0" smtClean="0">
                <a:ln>
                  <a:noFill/>
                </a:ln>
                <a:solidFill>
                  <a:prstClr val="white"/>
                </a:solidFill>
                <a:effectLst/>
                <a:uLnTx/>
                <a:uFillTx/>
              </a:rPr>
              <a:t>www.1ppt.com/moban/          </a:t>
            </a:r>
            <a:r>
              <a:rPr kumimoji="0" lang="zh-CN" altLang="en-US" sz="100" b="0" i="0" u="none" strike="noStrike" kern="0" cap="none" spc="0" normalizeH="0" baseline="0" noProof="0" dirty="0" smtClean="0">
                <a:ln>
                  <a:noFill/>
                </a:ln>
                <a:solidFill>
                  <a:prstClr val="white"/>
                </a:solidFill>
                <a:effectLst/>
                <a:uLnTx/>
                <a:uFillTx/>
              </a:rPr>
              <a:t>行业</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www.1ppt.com/hangye/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节日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www.1ppt.com/jieri/          PPT</a:t>
            </a:r>
            <a:r>
              <a:rPr kumimoji="0" lang="zh-CN" altLang="en-US" sz="100" b="0" i="0" u="none" strike="noStrike" kern="0" cap="none" spc="0" normalizeH="0" baseline="0" noProof="0" dirty="0" smtClean="0">
                <a:ln>
                  <a:noFill/>
                </a:ln>
                <a:solidFill>
                  <a:prstClr val="white"/>
                </a:solidFill>
                <a:effectLst/>
                <a:uLnTx/>
                <a:uFillTx/>
              </a:rPr>
              <a:t>素材：</a:t>
            </a:r>
            <a:r>
              <a:rPr kumimoji="0" lang="en-US" altLang="zh-CN" sz="100" b="0" i="0" u="none" strike="noStrike" kern="0" cap="none" spc="0" normalizeH="0" baseline="0" noProof="0" dirty="0" smtClean="0">
                <a:ln>
                  <a:noFill/>
                </a:ln>
                <a:solidFill>
                  <a:prstClr val="white"/>
                </a:solidFill>
                <a:effectLst/>
                <a:uLnTx/>
                <a:uFillTx/>
              </a:rPr>
              <a:t>www.1ppt.com/sucai/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背景图片：</a:t>
            </a:r>
            <a:r>
              <a:rPr kumimoji="0" lang="en-US" altLang="zh-CN" sz="100" b="0" i="0" u="none" strike="noStrike" kern="0" cap="none" spc="0" normalizeH="0" baseline="0" noProof="0" dirty="0" smtClean="0">
                <a:ln>
                  <a:noFill/>
                </a:ln>
                <a:solidFill>
                  <a:prstClr val="white"/>
                </a:solidFill>
                <a:effectLst/>
                <a:uLnTx/>
                <a:uFillTx/>
              </a:rPr>
              <a:t>www.1ppt.com/beijing/        PPT</a:t>
            </a:r>
            <a:r>
              <a:rPr kumimoji="0" lang="zh-CN" altLang="en-US" sz="100" b="0" i="0" u="none" strike="noStrike" kern="0" cap="none" spc="0" normalizeH="0" baseline="0" noProof="0" dirty="0" smtClean="0">
                <a:ln>
                  <a:noFill/>
                </a:ln>
                <a:solidFill>
                  <a:prstClr val="white"/>
                </a:solidFill>
                <a:effectLst/>
                <a:uLnTx/>
                <a:uFillTx/>
              </a:rPr>
              <a:t>图表：</a:t>
            </a:r>
            <a:r>
              <a:rPr kumimoji="0" lang="en-US" altLang="zh-CN" sz="100" b="0" i="0" u="none" strike="noStrike" kern="0" cap="none" spc="0" normalizeH="0" baseline="0" noProof="0" dirty="0" smtClean="0">
                <a:ln>
                  <a:noFill/>
                </a:ln>
                <a:solidFill>
                  <a:prstClr val="white"/>
                </a:solidFill>
                <a:effectLst/>
                <a:uLnTx/>
                <a:uFillTx/>
              </a:rPr>
              <a:t>www.1ppt.com/tubiao/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精美</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下载：</a:t>
            </a:r>
            <a:r>
              <a:rPr kumimoji="0" lang="en-US" altLang="zh-CN" sz="100" b="0" i="0" u="none" strike="noStrike" kern="0" cap="none" spc="0" normalizeH="0" baseline="0" noProof="0" dirty="0" smtClean="0">
                <a:ln>
                  <a:noFill/>
                </a:ln>
                <a:solidFill>
                  <a:prstClr val="white"/>
                </a:solidFill>
                <a:effectLst/>
                <a:uLnTx/>
                <a:uFillTx/>
              </a:rPr>
              <a:t>www.1ppt.com/xiazai/         PPT</a:t>
            </a:r>
            <a:r>
              <a:rPr kumimoji="0" lang="zh-CN" altLang="en-US" sz="100" b="0" i="0" u="none" strike="noStrike" kern="0" cap="none" spc="0" normalizeH="0" baseline="0" noProof="0" dirty="0" smtClean="0">
                <a:ln>
                  <a:noFill/>
                </a:ln>
                <a:solidFill>
                  <a:prstClr val="white"/>
                </a:solidFill>
                <a:effectLst/>
                <a:uLnTx/>
                <a:uFillTx/>
              </a:rPr>
              <a:t>教程： </a:t>
            </a:r>
            <a:r>
              <a:rPr kumimoji="0" lang="en-US" altLang="zh-CN" sz="100" b="0" i="0" u="none" strike="noStrike" kern="0" cap="none" spc="0" normalizeH="0" baseline="0" noProof="0" dirty="0" smtClean="0">
                <a:ln>
                  <a:noFill/>
                </a:ln>
                <a:solidFill>
                  <a:prstClr val="white"/>
                </a:solidFill>
                <a:effectLst/>
                <a:uLnTx/>
                <a:uFillTx/>
              </a:rPr>
              <a:t>www.1ppt.com/powerpoint/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课件：</a:t>
            </a:r>
            <a:r>
              <a:rPr kumimoji="0" lang="en-US" altLang="zh-CN" sz="100" b="0" i="0" u="none" strike="noStrike" kern="0" cap="none" spc="0" normalizeH="0" baseline="0" noProof="0" dirty="0" smtClean="0">
                <a:ln>
                  <a:noFill/>
                </a:ln>
                <a:solidFill>
                  <a:prstClr val="white"/>
                </a:solidFill>
                <a:effectLst/>
                <a:uLnTx/>
                <a:uFillTx/>
              </a:rPr>
              <a:t>www.1ppt.com/kejian/             </a:t>
            </a:r>
            <a:r>
              <a:rPr kumimoji="0" lang="zh-CN" altLang="en-US" sz="100" b="0" i="0" u="none" strike="noStrike" kern="0" cap="none" spc="0" normalizeH="0" baseline="0" noProof="0" dirty="0" smtClean="0">
                <a:ln>
                  <a:noFill/>
                </a:ln>
                <a:solidFill>
                  <a:prstClr val="white"/>
                </a:solidFill>
                <a:effectLst/>
                <a:uLnTx/>
                <a:uFillTx/>
              </a:rPr>
              <a:t>字体下载：</a:t>
            </a:r>
            <a:r>
              <a:rPr kumimoji="0" lang="en-US" altLang="zh-CN" sz="100" b="0" i="0" u="none" strike="noStrike" kern="0" cap="none" spc="0" normalizeH="0" baseline="0" noProof="0" dirty="0" smtClean="0">
                <a:ln>
                  <a:noFill/>
                </a:ln>
                <a:solidFill>
                  <a:prstClr val="white"/>
                </a:solidFill>
                <a:effectLst/>
                <a:uLnTx/>
                <a:uFillTx/>
              </a:rPr>
              <a:t>www.1ppt.com/ziti/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工作总结</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www.1ppt.com/xiazai/zongjie/ </a:t>
            </a:r>
            <a:r>
              <a:rPr kumimoji="0" lang="zh-CN" altLang="en-US" sz="100" b="0" i="0" u="none" strike="noStrike" kern="0" cap="none" spc="0" normalizeH="0" baseline="0" noProof="0" dirty="0" smtClean="0">
                <a:ln>
                  <a:noFill/>
                </a:ln>
                <a:solidFill>
                  <a:prstClr val="white"/>
                </a:solidFill>
                <a:effectLst/>
                <a:uLnTx/>
                <a:uFillTx/>
              </a:rPr>
              <a:t>工作计划：</a:t>
            </a:r>
            <a:r>
              <a:rPr kumimoji="0" lang="en-US" altLang="zh-CN" sz="100" b="0" i="0" u="none" strike="noStrike" kern="0" cap="none" spc="0" normalizeH="0" baseline="0" noProof="0" dirty="0" smtClean="0">
                <a:ln>
                  <a:noFill/>
                </a:ln>
                <a:solidFill>
                  <a:prstClr val="white"/>
                </a:solidFill>
                <a:effectLst/>
                <a:uLnTx/>
                <a:uFillTx/>
              </a:rPr>
              <a:t>www.1ppt.com/xiazai/jihua/</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商务</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www.1ppt.com/moban/shangwu/  </a:t>
            </a:r>
            <a:r>
              <a:rPr kumimoji="0" lang="zh-CN" altLang="en-US" sz="100" b="0" i="0" u="none" strike="noStrike" kern="0" cap="none" spc="0" normalizeH="0" baseline="0" noProof="0" dirty="0" smtClean="0">
                <a:ln>
                  <a:noFill/>
                </a:ln>
                <a:solidFill>
                  <a:prstClr val="white"/>
                </a:solidFill>
                <a:effectLst/>
                <a:uLnTx/>
                <a:uFillTx/>
              </a:rPr>
              <a:t>个人简历</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www.1ppt.com/xiazai/jianli/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毕业答辩</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www.1ppt.com/xiazai/dabian/  </a:t>
            </a:r>
            <a:r>
              <a:rPr kumimoji="0" lang="zh-CN" altLang="en-US" sz="100" b="0" i="0" u="none" strike="noStrike" kern="0" cap="none" spc="0" normalizeH="0" baseline="0" noProof="0" dirty="0" smtClean="0">
                <a:ln>
                  <a:noFill/>
                </a:ln>
                <a:solidFill>
                  <a:prstClr val="white"/>
                </a:solidFill>
                <a:effectLst/>
                <a:uLnTx/>
                <a:uFillTx/>
              </a:rPr>
              <a:t>工作汇报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www.1ppt.com/xiazai/huibao/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 </a:t>
            </a:r>
            <a:endParaRPr kumimoji="0" lang="en-US" altLang="zh-CN" sz="100" b="0" i="0" u="none" strike="noStrike" kern="0" cap="none" spc="0" normalizeH="0" baseline="0" noProof="0" dirty="0" smtClean="0">
              <a:ln>
                <a:noFill/>
              </a:ln>
              <a:solidFill>
                <a:prstClr val="white"/>
              </a:solidFill>
              <a:effectLst/>
              <a:uLnTx/>
              <a:uFillTx/>
            </a:endParaRPr>
          </a:p>
        </p:txBody>
      </p:sp>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1"/>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jpeg"/><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9.png"/><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145" name="TextBox 144"/>
          <p:cNvSpPr txBox="1"/>
          <p:nvPr/>
        </p:nvSpPr>
        <p:spPr>
          <a:xfrm>
            <a:off x="1849260" y="2570798"/>
            <a:ext cx="8608060" cy="1715770"/>
          </a:xfrm>
          <a:prstGeom prst="rect">
            <a:avLst/>
          </a:prstGeom>
          <a:noFill/>
          <a:ln w="9525">
            <a:noFill/>
          </a:ln>
        </p:spPr>
        <p:txBody>
          <a:bodyPr wrap="none">
            <a:spAutoFit/>
          </a:bodyPr>
          <a:lstStyle/>
          <a:p>
            <a:pPr lvl="0" algn="ctr" eaLnBrk="1" hangingPunct="1">
              <a:lnSpc>
                <a:spcPct val="120000"/>
              </a:lnSpc>
            </a:pPr>
            <a:r>
              <a:rPr lang="zh-CN" altLang="en-US" sz="4400" b="1" dirty="0">
                <a:solidFill>
                  <a:srgbClr val="C00000"/>
                </a:solidFill>
                <a:latin typeface="华文中宋" panose="02010600040101010101" charset="-122"/>
                <a:ea typeface="华文中宋" panose="02010600040101010101" charset="-122"/>
              </a:rPr>
              <a:t>微山县退役军人事务局</a:t>
            </a:r>
            <a:endParaRPr lang="zh-CN" altLang="en-US" sz="4400" b="1" dirty="0">
              <a:solidFill>
                <a:srgbClr val="C00000"/>
              </a:solidFill>
              <a:latin typeface="华文中宋" panose="02010600040101010101" charset="-122"/>
              <a:ea typeface="华文中宋" panose="02010600040101010101" charset="-122"/>
            </a:endParaRPr>
          </a:p>
          <a:p>
            <a:pPr lvl="0" algn="ctr" eaLnBrk="1" hangingPunct="1">
              <a:lnSpc>
                <a:spcPct val="120000"/>
              </a:lnSpc>
            </a:pPr>
            <a:r>
              <a:rPr lang="zh-CN" altLang="en-US" sz="4400" b="1" dirty="0">
                <a:solidFill>
                  <a:srgbClr val="C00000"/>
                </a:solidFill>
                <a:latin typeface="华文中宋" panose="02010600040101010101" charset="-122"/>
                <a:ea typeface="华文中宋" panose="02010600040101010101" charset="-122"/>
              </a:rPr>
              <a:t>202</a:t>
            </a:r>
            <a:r>
              <a:rPr lang="en-US" altLang="zh-CN" sz="4400" b="1" dirty="0">
                <a:solidFill>
                  <a:srgbClr val="C00000"/>
                </a:solidFill>
                <a:latin typeface="华文中宋" panose="02010600040101010101" charset="-122"/>
                <a:ea typeface="华文中宋" panose="02010600040101010101" charset="-122"/>
              </a:rPr>
              <a:t>3</a:t>
            </a:r>
            <a:r>
              <a:rPr lang="zh-CN" altLang="en-US" sz="4400" b="1" dirty="0">
                <a:solidFill>
                  <a:srgbClr val="C00000"/>
                </a:solidFill>
                <a:latin typeface="华文中宋" panose="02010600040101010101" charset="-122"/>
                <a:ea typeface="华文中宋" panose="02010600040101010101" charset="-122"/>
              </a:rPr>
              <a:t>年政府信息公开工作年度报告</a:t>
            </a:r>
            <a:endParaRPr lang="zh-CN" altLang="en-US" sz="4400" b="1" dirty="0">
              <a:solidFill>
                <a:srgbClr val="C00000"/>
              </a:solidFill>
              <a:latin typeface="华文中宋" panose="02010600040101010101" charset="-122"/>
              <a:ea typeface="华文中宋" panose="02010600040101010101" charset="-122"/>
            </a:endParaRPr>
          </a:p>
        </p:txBody>
      </p:sp>
    </p:spTree>
  </p:cSld>
  <p:clrMapOvr>
    <a:masterClrMapping/>
  </p:clrMapOvr>
  <p:transition advTm="3791">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45"/>
                                        </p:tgtEl>
                                        <p:attrNameLst>
                                          <p:attrName>style.visibility</p:attrName>
                                        </p:attrNameLst>
                                      </p:cBhvr>
                                      <p:to>
                                        <p:strVal val="visible"/>
                                      </p:to>
                                    </p:set>
                                    <p:anim calcmode="lin" valueType="num">
                                      <p:cBhvr>
                                        <p:cTn id="7" dur="500" fill="hold"/>
                                        <p:tgtEl>
                                          <p:spTgt spid="14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45"/>
                                        </p:tgtEl>
                                        <p:attrNameLst>
                                          <p:attrName>ppt_y</p:attrName>
                                        </p:attrNameLst>
                                      </p:cBhvr>
                                      <p:tavLst>
                                        <p:tav tm="0">
                                          <p:val>
                                            <p:strVal val="#ppt_y"/>
                                          </p:val>
                                        </p:tav>
                                        <p:tav tm="100000">
                                          <p:val>
                                            <p:strVal val="#ppt_y"/>
                                          </p:val>
                                        </p:tav>
                                      </p:tavLst>
                                    </p:anim>
                                    <p:anim calcmode="lin" valueType="num">
                                      <p:cBhvr>
                                        <p:cTn id="9" dur="500" fill="hold"/>
                                        <p:tgtEl>
                                          <p:spTgt spid="14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4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Isosceles Triangle 8"/>
          <p:cNvSpPr/>
          <p:nvPr/>
        </p:nvSpPr>
        <p:spPr bwMode="auto">
          <a:xfrm rot="5400000">
            <a:off x="-195553" y="389152"/>
            <a:ext cx="649517" cy="333779"/>
          </a:xfrm>
          <a:prstGeom prst="triangle">
            <a:avLst/>
          </a:prstGeom>
          <a:gradFill>
            <a:gsLst>
              <a:gs pos="0">
                <a:srgbClr val="E30000"/>
              </a:gs>
              <a:gs pos="100000">
                <a:srgbClr val="760303"/>
              </a:gs>
            </a:gsLst>
            <a:lin ang="5400000" scaled="0"/>
          </a:gradFill>
          <a:ln w="9525">
            <a:noFill/>
            <a:round/>
          </a:ln>
          <a:effectLst>
            <a:outerShdw blurRad="50800" dist="38100" dir="2700000" algn="tl" rotWithShape="0">
              <a:prstClr val="black">
                <a:alpha val="40000"/>
              </a:prstClr>
            </a:outerShdw>
          </a:effectLst>
        </p:spPr>
        <p:txBody>
          <a:bodyPr vert="horz" wrap="square" lIns="121920" tIns="60960" rIns="121920" bIns="60960" numCol="1" rtlCol="0" anchor="t" anchorCtr="0" compatLnSpc="1"/>
          <a:lstStyle/>
          <a:p>
            <a:pPr algn="ctr"/>
            <a:endParaRPr lang="en-US" sz="2400"/>
          </a:p>
        </p:txBody>
      </p:sp>
      <p:pic>
        <p:nvPicPr>
          <p:cNvPr id="6" name="图片 5"/>
          <p:cNvPicPr>
            <a:picLocks noChangeAspect="1"/>
          </p:cNvPicPr>
          <p:nvPr/>
        </p:nvPicPr>
        <p:blipFill>
          <a:blip r:embed="rId1"/>
          <a:stretch>
            <a:fillRect/>
          </a:stretch>
        </p:blipFill>
        <p:spPr>
          <a:xfrm>
            <a:off x="3176270" y="2286000"/>
            <a:ext cx="5838825" cy="2286000"/>
          </a:xfrm>
          <a:prstGeom prst="rect">
            <a:avLst/>
          </a:prstGeom>
        </p:spPr>
      </p:pic>
    </p:spTree>
  </p:cSld>
  <p:clrMapOvr>
    <a:masterClrMapping/>
  </p:clrMapOvr>
  <p:transition advTm="5288">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2" name="图片 1" descr="Z0005"/>
          <p:cNvPicPr>
            <a:picLocks noChangeAspect="1"/>
          </p:cNvPicPr>
          <p:nvPr/>
        </p:nvPicPr>
        <p:blipFill>
          <a:blip r:embed="rId2"/>
          <a:stretch>
            <a:fillRect/>
          </a:stretch>
        </p:blipFill>
        <p:spPr>
          <a:xfrm>
            <a:off x="4345940" y="1283970"/>
            <a:ext cx="3522345" cy="3135630"/>
          </a:xfrm>
          <a:prstGeom prst="rect">
            <a:avLst/>
          </a:prstGeom>
          <a:effectLst>
            <a:outerShdw blurRad="50800" dist="38100" dir="2700000" algn="tl" rotWithShape="0">
              <a:prstClr val="black">
                <a:alpha val="40000"/>
              </a:prstClr>
            </a:outerShdw>
          </a:effectLst>
        </p:spPr>
      </p:pic>
      <p:sp>
        <p:nvSpPr>
          <p:cNvPr id="36" name="文本框 35"/>
          <p:cNvSpPr txBox="1"/>
          <p:nvPr/>
        </p:nvSpPr>
        <p:spPr>
          <a:xfrm>
            <a:off x="1754469" y="4264152"/>
            <a:ext cx="8717280" cy="829945"/>
          </a:xfrm>
          <a:prstGeom prst="rect">
            <a:avLst/>
          </a:prstGeom>
          <a:noFill/>
        </p:spPr>
        <p:txBody>
          <a:bodyPr wrap="none" rtlCol="0">
            <a:spAutoFit/>
          </a:bodyPr>
          <a:lstStyle/>
          <a:p>
            <a:pPr algn="ctr"/>
            <a:r>
              <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rPr>
              <a:t>五、存在的主要问题及改进情况</a:t>
            </a:r>
            <a:endPar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advTm="2620">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dissolve">
                                      <p:cBhvr>
                                        <p:cTn id="1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Isosceles Triangle 8"/>
          <p:cNvSpPr/>
          <p:nvPr/>
        </p:nvSpPr>
        <p:spPr bwMode="auto">
          <a:xfrm rot="5400000">
            <a:off x="-195553" y="389152"/>
            <a:ext cx="649517" cy="333779"/>
          </a:xfrm>
          <a:prstGeom prst="triangle">
            <a:avLst/>
          </a:prstGeom>
          <a:gradFill>
            <a:gsLst>
              <a:gs pos="0">
                <a:srgbClr val="E30000"/>
              </a:gs>
              <a:gs pos="100000">
                <a:srgbClr val="760303"/>
              </a:gs>
            </a:gsLst>
            <a:lin ang="5400000" scaled="0"/>
          </a:gradFill>
          <a:ln w="9525">
            <a:noFill/>
            <a:round/>
          </a:ln>
          <a:effectLst>
            <a:outerShdw blurRad="50800" dist="38100" dir="2700000" algn="tl" rotWithShape="0">
              <a:prstClr val="black">
                <a:alpha val="40000"/>
              </a:prstClr>
            </a:outerShdw>
          </a:effectLst>
        </p:spPr>
        <p:txBody>
          <a:bodyPr vert="horz" wrap="square" lIns="121920" tIns="60960" rIns="121920" bIns="60960" numCol="1" rtlCol="0" anchor="t" anchorCtr="0" compatLnSpc="1"/>
          <a:lstStyle/>
          <a:p>
            <a:pPr algn="ctr"/>
            <a:endParaRPr lang="en-US" sz="2400"/>
          </a:p>
        </p:txBody>
      </p:sp>
      <p:sp>
        <p:nvSpPr>
          <p:cNvPr id="2" name="文本框 1"/>
          <p:cNvSpPr txBox="1"/>
          <p:nvPr/>
        </p:nvSpPr>
        <p:spPr>
          <a:xfrm>
            <a:off x="2426970" y="1476375"/>
            <a:ext cx="7597775" cy="3865880"/>
          </a:xfrm>
          <a:prstGeom prst="rect">
            <a:avLst/>
          </a:prstGeom>
          <a:noFill/>
        </p:spPr>
        <p:txBody>
          <a:bodyPr wrap="square" rtlCol="0">
            <a:noAutofit/>
          </a:bodyPr>
          <a:p>
            <a:pPr indent="406400" fontAlgn="auto">
              <a:lnSpc>
                <a:spcPts val="2320"/>
              </a:lnSpc>
              <a:extLst>
                <a:ext uri="{35155182-B16C-46BC-9424-99874614C6A1}">
                  <wpsdc:indentchars xmlns:wpsdc="http://www.wps.cn/officeDocument/2017/drawingmlCustomData" val="200" checksum="1740828767"/>
                </a:ext>
              </a:extLst>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2023年我局高度重视政务信息公开工作，严格贯彻落实《条例》要求，在信息公开方面取得一定成绩，但仍存在不足。一是人员紧缺，任务繁重，导致政务公开工作的业务技能有待提升；二是主动公开的信息更新不够及时，公开内容有待进一步细化。</a:t>
            </a: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a:p>
            <a:pPr indent="406400" fontAlgn="auto">
              <a:lnSpc>
                <a:spcPts val="2320"/>
              </a:lnSpc>
              <a:extLst>
                <a:ext uri="{35155182-B16C-46BC-9424-99874614C6A1}">
                  <wpsdc:indentchars xmlns:wpsdc="http://www.wps.cn/officeDocument/2017/drawingmlCustomData" val="200" checksum="1740828767"/>
                </a:ext>
              </a:extLst>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针对以上问题，2024年我局将按照《条例》和省市县对政府信息公开的相关要求，重点做好以下工作：一是加强业务培训。将信息公开工作更好地融入日常业务工作，认真做好门户网站信息公开管理培训，提升业务技能。二是加强监督管理。对发布信息内容加强审查、监督管理，强化对信息时效性管理，避免信息公开遗漏等情况发生。三是进一步丰富信息公开形式，根据职责任务和工作实际，不断调整充实法定主动公开内容，通过文字、图片、漫画、音频、视频等多种形式，拓展主动公开的广度和深度。</a:t>
            </a: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advTm="5288">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2" name="图片 1" descr="Z0005"/>
          <p:cNvPicPr>
            <a:picLocks noChangeAspect="1"/>
          </p:cNvPicPr>
          <p:nvPr/>
        </p:nvPicPr>
        <p:blipFill>
          <a:blip r:embed="rId2"/>
          <a:stretch>
            <a:fillRect/>
          </a:stretch>
        </p:blipFill>
        <p:spPr>
          <a:xfrm>
            <a:off x="4345940" y="1283970"/>
            <a:ext cx="3522345" cy="3135630"/>
          </a:xfrm>
          <a:prstGeom prst="rect">
            <a:avLst/>
          </a:prstGeom>
          <a:effectLst>
            <a:outerShdw blurRad="50800" dist="38100" dir="2700000" algn="tl" rotWithShape="0">
              <a:prstClr val="black">
                <a:alpha val="40000"/>
              </a:prstClr>
            </a:outerShdw>
          </a:effectLst>
        </p:spPr>
      </p:pic>
      <p:sp>
        <p:nvSpPr>
          <p:cNvPr id="36" name="文本框 35"/>
          <p:cNvSpPr txBox="1"/>
          <p:nvPr/>
        </p:nvSpPr>
        <p:spPr>
          <a:xfrm>
            <a:off x="2668869" y="4264152"/>
            <a:ext cx="6888480" cy="829945"/>
          </a:xfrm>
          <a:prstGeom prst="rect">
            <a:avLst/>
          </a:prstGeom>
          <a:noFill/>
        </p:spPr>
        <p:txBody>
          <a:bodyPr wrap="none" rtlCol="0">
            <a:spAutoFit/>
          </a:bodyPr>
          <a:lstStyle/>
          <a:p>
            <a:pPr algn="ctr"/>
            <a:r>
              <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rPr>
              <a:t>六、其他需要报告的事项</a:t>
            </a:r>
            <a:endPar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advTm="2620">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dissolve">
                                      <p:cBhvr>
                                        <p:cTn id="1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Isosceles Triangle 8"/>
          <p:cNvSpPr/>
          <p:nvPr/>
        </p:nvSpPr>
        <p:spPr bwMode="auto">
          <a:xfrm rot="5400000">
            <a:off x="-195553" y="389152"/>
            <a:ext cx="649517" cy="333779"/>
          </a:xfrm>
          <a:prstGeom prst="triangle">
            <a:avLst/>
          </a:prstGeom>
          <a:gradFill>
            <a:gsLst>
              <a:gs pos="0">
                <a:srgbClr val="E30000"/>
              </a:gs>
              <a:gs pos="100000">
                <a:srgbClr val="760303"/>
              </a:gs>
            </a:gsLst>
            <a:lin ang="5400000" scaled="0"/>
          </a:gradFill>
          <a:ln w="9525">
            <a:noFill/>
            <a:round/>
          </a:ln>
          <a:effectLst>
            <a:outerShdw blurRad="50800" dist="38100" dir="2700000" algn="tl" rotWithShape="0">
              <a:prstClr val="black">
                <a:alpha val="40000"/>
              </a:prstClr>
            </a:outerShdw>
          </a:effectLst>
        </p:spPr>
        <p:txBody>
          <a:bodyPr vert="horz" wrap="square" lIns="121920" tIns="60960" rIns="121920" bIns="60960" numCol="1" rtlCol="0" anchor="t" anchorCtr="0" compatLnSpc="1"/>
          <a:lstStyle/>
          <a:p>
            <a:pPr algn="ctr"/>
            <a:endParaRPr lang="en-US" sz="2400"/>
          </a:p>
        </p:txBody>
      </p:sp>
      <p:sp>
        <p:nvSpPr>
          <p:cNvPr id="2" name="文本框 1"/>
          <p:cNvSpPr txBox="1"/>
          <p:nvPr/>
        </p:nvSpPr>
        <p:spPr>
          <a:xfrm>
            <a:off x="2200910" y="1836420"/>
            <a:ext cx="7597775" cy="3349625"/>
          </a:xfrm>
          <a:prstGeom prst="rect">
            <a:avLst/>
          </a:prstGeom>
          <a:noFill/>
        </p:spPr>
        <p:txBody>
          <a:bodyPr wrap="square" rtlCol="0">
            <a:noAutofit/>
          </a:bodyPr>
          <a:p>
            <a:pPr indent="406400" algn="l" fontAlgn="auto">
              <a:lnSpc>
                <a:spcPts val="2320"/>
              </a:lnSpc>
              <a:extLst>
                <a:ext uri="{35155182-B16C-46BC-9424-99874614C6A1}">
                  <wpsdc:indentchars xmlns:wpsdc="http://www.wps.cn/officeDocument/2017/drawingmlCustomData" val="200" checksum="1740828767"/>
                </a:ext>
              </a:extLst>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rPr>
              <a:t>（一）依据《政府信息公开信息处理费管理办法》收取信息处理费情况</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endParaRPr>
          </a:p>
          <a:p>
            <a:pPr indent="406400" algn="l" fontAlgn="auto">
              <a:lnSpc>
                <a:spcPts val="2320"/>
              </a:lnSpc>
              <a:extLst>
                <a:ext uri="{35155182-B16C-46BC-9424-99874614C6A1}">
                  <wpsdc:indentchars xmlns:wpsdc="http://www.wps.cn/officeDocument/2017/drawingmlCustomData" val="200" checksum="1740828767"/>
                </a:ext>
              </a:extLst>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2023年微山县退役军人事务局依据《政府信息公开信息处理费管理办法》，未向公民、法人收取信息处理费用。</a:t>
            </a: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a:p>
            <a:pPr indent="406400" algn="l" fontAlgn="auto">
              <a:lnSpc>
                <a:spcPts val="2320"/>
              </a:lnSpc>
              <a:extLst>
                <a:ext uri="{35155182-B16C-46BC-9424-99874614C6A1}">
                  <wpsdc:indentchars xmlns:wpsdc="http://www.wps.cn/officeDocument/2017/drawingmlCustomData" val="200" checksum="1740828767"/>
                </a:ext>
              </a:extLst>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rPr>
              <a:t>（二）落实上级年度政务公开工作要点情况</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endParaRPr>
          </a:p>
          <a:p>
            <a:pPr indent="406400" algn="l" fontAlgn="auto">
              <a:lnSpc>
                <a:spcPts val="2320"/>
              </a:lnSpc>
              <a:extLst>
                <a:ext uri="{35155182-B16C-46BC-9424-99874614C6A1}">
                  <wpsdc:indentchars xmlns:wpsdc="http://www.wps.cn/officeDocument/2017/drawingmlCustomData" val="200" checksum="1740828767"/>
                </a:ext>
              </a:extLst>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县退役军人事务局严格贯彻落实省、市、县关于政务公开工作的系列部署要求，压实各部门、局属各事业单位工作责任，及时更新主动公开目录和指南，第一时间发布退役军人相关政策并做好政策解读。立足退役军人工作实际，以服务和保障退役军人工作为重要抓手，真实、简明的公开相关服务和保障内容，便于群众监督。</a:t>
            </a: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a:p>
            <a:pPr indent="406400" algn="l" fontAlgn="auto">
              <a:lnSpc>
                <a:spcPts val="2320"/>
              </a:lnSpc>
              <a:extLst>
                <a:ext uri="{35155182-B16C-46BC-9424-99874614C6A1}">
                  <wpsdc:indentchars xmlns:wpsdc="http://www.wps.cn/officeDocument/2017/drawingmlCustomData" val="200" checksum="1740828767"/>
                </a:ext>
              </a:extLst>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rPr>
              <a:t>（三）人大代表建议和政协提案办理结果公开情况</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endParaRPr>
          </a:p>
          <a:p>
            <a:pPr indent="406400" algn="l" fontAlgn="auto">
              <a:lnSpc>
                <a:spcPts val="2320"/>
              </a:lnSpc>
              <a:extLst>
                <a:ext uri="{35155182-B16C-46BC-9424-99874614C6A1}">
                  <wpsdc:indentchars xmlns:wpsdc="http://www.wps.cn/officeDocument/2017/drawingmlCustomData" val="200" checksum="1740828767"/>
                </a:ext>
              </a:extLst>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2023年微山县退役军人事务局未收到人大代表建议，无政协提案办理。</a:t>
            </a: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advTm="5288">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8" name="矩形 47"/>
          <p:cNvSpPr/>
          <p:nvPr/>
        </p:nvSpPr>
        <p:spPr>
          <a:xfrm>
            <a:off x="1821502" y="2577603"/>
            <a:ext cx="1375633" cy="96855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5">
              <a:gradFill>
                <a:gsLst>
                  <a:gs pos="0">
                    <a:srgbClr val="E30000"/>
                  </a:gs>
                  <a:gs pos="100000">
                    <a:srgbClr val="760303"/>
                  </a:gs>
                </a:gsLst>
                <a:lin ang="5400000" scaled="0"/>
              </a:gradFill>
            </a:endParaRPr>
          </a:p>
        </p:txBody>
      </p:sp>
      <p:sp>
        <p:nvSpPr>
          <p:cNvPr id="49" name="矩形 48"/>
          <p:cNvSpPr/>
          <p:nvPr/>
        </p:nvSpPr>
        <p:spPr>
          <a:xfrm>
            <a:off x="3206839" y="3174590"/>
            <a:ext cx="1375633" cy="96773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5">
              <a:gradFill>
                <a:gsLst>
                  <a:gs pos="0">
                    <a:srgbClr val="E30000"/>
                  </a:gs>
                  <a:gs pos="100000">
                    <a:srgbClr val="760303"/>
                  </a:gs>
                </a:gsLst>
                <a:lin ang="5400000" scaled="0"/>
              </a:gradFill>
            </a:endParaRPr>
          </a:p>
        </p:txBody>
      </p:sp>
      <p:sp>
        <p:nvSpPr>
          <p:cNvPr id="50" name="文本框 49"/>
          <p:cNvSpPr txBox="1"/>
          <p:nvPr/>
        </p:nvSpPr>
        <p:spPr>
          <a:xfrm>
            <a:off x="2009110" y="2173094"/>
            <a:ext cx="1019810" cy="1166495"/>
          </a:xfrm>
          <a:prstGeom prst="rect">
            <a:avLst/>
          </a:prstGeom>
          <a:noFill/>
        </p:spPr>
        <p:txBody>
          <a:bodyPr wrap="none" rtlCol="0">
            <a:spAutoFit/>
          </a:bodyPr>
          <a:lstStyle/>
          <a:p>
            <a:r>
              <a:rPr lang="zh-CN" altLang="en-US" sz="6585" dirty="0">
                <a:gradFill>
                  <a:gsLst>
                    <a:gs pos="0">
                      <a:srgbClr val="E30000"/>
                    </a:gs>
                    <a:gs pos="100000">
                      <a:srgbClr val="760303"/>
                    </a:gs>
                  </a:gsLst>
                  <a:lin ang="5400000" scaled="0"/>
                </a:gradFill>
                <a:latin typeface="微软雅黑" panose="020B0503020204020204" pitchFamily="34" charset="-122"/>
                <a:ea typeface="微软雅黑" panose="020B0503020204020204" pitchFamily="34" charset="-122"/>
              </a:rPr>
              <a:t>目</a:t>
            </a:r>
            <a:endParaRPr lang="zh-CN" altLang="en-US" sz="6585" dirty="0">
              <a:gradFill>
                <a:gsLst>
                  <a:gs pos="0">
                    <a:srgbClr val="E30000"/>
                  </a:gs>
                  <a:gs pos="100000">
                    <a:srgbClr val="760303"/>
                  </a:gs>
                </a:gsLst>
                <a:lin ang="5400000" scaled="0"/>
              </a:gradFill>
              <a:latin typeface="微软雅黑" panose="020B0503020204020204" pitchFamily="34" charset="-122"/>
              <a:ea typeface="微软雅黑" panose="020B0503020204020204" pitchFamily="34" charset="-122"/>
            </a:endParaRPr>
          </a:p>
        </p:txBody>
      </p:sp>
      <p:sp>
        <p:nvSpPr>
          <p:cNvPr id="51" name="文本框 50"/>
          <p:cNvSpPr txBox="1"/>
          <p:nvPr/>
        </p:nvSpPr>
        <p:spPr>
          <a:xfrm>
            <a:off x="3411213" y="3491188"/>
            <a:ext cx="1019810" cy="1166495"/>
          </a:xfrm>
          <a:prstGeom prst="rect">
            <a:avLst/>
          </a:prstGeom>
          <a:noFill/>
        </p:spPr>
        <p:txBody>
          <a:bodyPr wrap="none" rtlCol="0">
            <a:spAutoFit/>
          </a:bodyPr>
          <a:lstStyle/>
          <a:p>
            <a:r>
              <a:rPr lang="zh-CN" altLang="en-US" sz="6585" dirty="0">
                <a:gradFill>
                  <a:gsLst>
                    <a:gs pos="0">
                      <a:srgbClr val="E30000"/>
                    </a:gs>
                    <a:gs pos="100000">
                      <a:srgbClr val="760303"/>
                    </a:gs>
                  </a:gsLst>
                  <a:lin ang="5400000" scaled="0"/>
                </a:gradFill>
                <a:latin typeface="微软雅黑" panose="020B0503020204020204" pitchFamily="34" charset="-122"/>
                <a:ea typeface="微软雅黑" panose="020B0503020204020204" pitchFamily="34" charset="-122"/>
              </a:rPr>
              <a:t>录</a:t>
            </a:r>
            <a:endParaRPr lang="zh-CN" altLang="en-US" sz="6585" dirty="0">
              <a:gradFill>
                <a:gsLst>
                  <a:gs pos="0">
                    <a:srgbClr val="E30000"/>
                  </a:gs>
                  <a:gs pos="100000">
                    <a:srgbClr val="760303"/>
                  </a:gs>
                </a:gsLst>
                <a:lin ang="5400000" scaled="0"/>
              </a:gradFill>
              <a:latin typeface="微软雅黑" panose="020B0503020204020204" pitchFamily="34" charset="-122"/>
              <a:ea typeface="微软雅黑" panose="020B0503020204020204" pitchFamily="34" charset="-122"/>
            </a:endParaRPr>
          </a:p>
        </p:txBody>
      </p:sp>
      <p:sp>
        <p:nvSpPr>
          <p:cNvPr id="52" name="文本框 51"/>
          <p:cNvSpPr txBox="1"/>
          <p:nvPr/>
        </p:nvSpPr>
        <p:spPr>
          <a:xfrm>
            <a:off x="2354922" y="3055174"/>
            <a:ext cx="1826877" cy="583565"/>
          </a:xfrm>
          <a:prstGeom prst="rect">
            <a:avLst/>
          </a:prstGeom>
          <a:noFill/>
        </p:spPr>
        <p:txBody>
          <a:bodyPr wrap="square" rtlCol="0">
            <a:spAutoFit/>
          </a:bodyPr>
          <a:lstStyle/>
          <a:p>
            <a:r>
              <a:rPr lang="en-US" altLang="zh-CN" sz="3195" dirty="0">
                <a:gradFill>
                  <a:gsLst>
                    <a:gs pos="0">
                      <a:srgbClr val="E30000"/>
                    </a:gs>
                    <a:gs pos="100000">
                      <a:srgbClr val="760303"/>
                    </a:gs>
                  </a:gsLst>
                  <a:lin ang="5400000" scaled="0"/>
                </a:gradFill>
              </a:rPr>
              <a:t>Contents</a:t>
            </a:r>
            <a:endParaRPr lang="en-US" altLang="zh-CN" sz="3195" dirty="0">
              <a:gradFill>
                <a:gsLst>
                  <a:gs pos="0">
                    <a:srgbClr val="E30000"/>
                  </a:gs>
                  <a:gs pos="100000">
                    <a:srgbClr val="760303"/>
                  </a:gs>
                </a:gsLst>
                <a:lin ang="5400000" scaled="0"/>
              </a:gradFill>
            </a:endParaRPr>
          </a:p>
        </p:txBody>
      </p:sp>
      <p:grpSp>
        <p:nvGrpSpPr>
          <p:cNvPr id="53" name="组合 52"/>
          <p:cNvGrpSpPr/>
          <p:nvPr/>
        </p:nvGrpSpPr>
        <p:grpSpPr>
          <a:xfrm>
            <a:off x="6057575" y="1804696"/>
            <a:ext cx="3295667" cy="500969"/>
            <a:chOff x="6009180" y="1074340"/>
            <a:chExt cx="3302857" cy="502062"/>
          </a:xfrm>
        </p:grpSpPr>
        <p:sp>
          <p:nvSpPr>
            <p:cNvPr id="54" name="矩形 53"/>
            <p:cNvSpPr/>
            <p:nvPr/>
          </p:nvSpPr>
          <p:spPr>
            <a:xfrm>
              <a:off x="6009180" y="1074340"/>
              <a:ext cx="3302857" cy="502062"/>
            </a:xfrm>
            <a:prstGeom prst="rect">
              <a:avLst/>
            </a:prstGeom>
            <a:gradFill>
              <a:gsLst>
                <a:gs pos="0">
                  <a:srgbClr val="E30000"/>
                </a:gs>
                <a:gs pos="100000">
                  <a:srgbClr val="760303"/>
                </a:gs>
              </a:gsLst>
              <a:lin ang="5400000" scaled="0"/>
            </a:gradFill>
            <a:ln>
              <a:noFill/>
            </a:ln>
            <a:effectLst>
              <a:outerShdw blurRad="76200" dist="76200" dir="5400000" algn="ctr"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275">
                <a:solidFill>
                  <a:schemeClr val="bg1"/>
                </a:solidFill>
              </a:endParaRPr>
            </a:p>
          </p:txBody>
        </p:sp>
        <p:sp>
          <p:nvSpPr>
            <p:cNvPr id="55" name="文本框 54"/>
            <p:cNvSpPr txBox="1"/>
            <p:nvPr/>
          </p:nvSpPr>
          <p:spPr>
            <a:xfrm>
              <a:off x="6323125" y="1098262"/>
              <a:ext cx="2219712" cy="399650"/>
            </a:xfrm>
            <a:prstGeom prst="rect">
              <a:avLst/>
            </a:prstGeom>
            <a:noFill/>
          </p:spPr>
          <p:txBody>
            <a:bodyPr wrap="none" rtlCol="0">
              <a:spAutoFit/>
            </a:bodyPr>
            <a:lstStyle/>
            <a:p>
              <a:pPr algn="l"/>
              <a:r>
                <a:rPr sz="2000" dirty="0">
                  <a:solidFill>
                    <a:schemeClr val="bg1"/>
                  </a:solidFill>
                  <a:ea typeface="微软雅黑" panose="020B0503020204020204" pitchFamily="34" charset="-122"/>
                </a:rPr>
                <a:t>二、主动公开</a:t>
              </a:r>
              <a:r>
                <a:rPr lang="zh-CN" sz="2000" dirty="0">
                  <a:solidFill>
                    <a:schemeClr val="bg1"/>
                  </a:solidFill>
                  <a:ea typeface="微软雅黑" panose="020B0503020204020204" pitchFamily="34" charset="-122"/>
                </a:rPr>
                <a:t>情况</a:t>
              </a:r>
              <a:endParaRPr lang="zh-CN" sz="2000" dirty="0">
                <a:solidFill>
                  <a:schemeClr val="bg1"/>
                </a:solidFill>
                <a:ea typeface="微软雅黑" panose="020B0503020204020204" pitchFamily="34" charset="-122"/>
              </a:endParaRPr>
            </a:p>
          </p:txBody>
        </p:sp>
      </p:grpSp>
      <p:grpSp>
        <p:nvGrpSpPr>
          <p:cNvPr id="56" name="组合 55"/>
          <p:cNvGrpSpPr/>
          <p:nvPr/>
        </p:nvGrpSpPr>
        <p:grpSpPr>
          <a:xfrm>
            <a:off x="6057575" y="2803235"/>
            <a:ext cx="3295667" cy="500969"/>
            <a:chOff x="6589390" y="2075054"/>
            <a:chExt cx="3302857" cy="502062"/>
          </a:xfrm>
        </p:grpSpPr>
        <p:sp>
          <p:nvSpPr>
            <p:cNvPr id="57" name="矩形 56"/>
            <p:cNvSpPr/>
            <p:nvPr/>
          </p:nvSpPr>
          <p:spPr>
            <a:xfrm>
              <a:off x="6589390" y="2075054"/>
              <a:ext cx="3302857" cy="502062"/>
            </a:xfrm>
            <a:prstGeom prst="rect">
              <a:avLst/>
            </a:prstGeom>
            <a:gradFill>
              <a:gsLst>
                <a:gs pos="0">
                  <a:srgbClr val="E30000"/>
                </a:gs>
                <a:gs pos="100000">
                  <a:srgbClr val="760303"/>
                </a:gs>
              </a:gsLst>
              <a:lin ang="5400000" scaled="0"/>
            </a:gradFill>
            <a:ln>
              <a:noFill/>
            </a:ln>
            <a:effectLst>
              <a:outerShdw blurRad="177800" dist="76200" dir="5400000" algn="ctr" rotWithShape="0">
                <a:srgbClr val="000000">
                  <a:alpha val="9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275">
                <a:solidFill>
                  <a:schemeClr val="bg1"/>
                </a:solidFill>
              </a:endParaRPr>
            </a:p>
          </p:txBody>
        </p:sp>
        <p:sp>
          <p:nvSpPr>
            <p:cNvPr id="58" name="文本框 57"/>
            <p:cNvSpPr txBox="1"/>
            <p:nvPr/>
          </p:nvSpPr>
          <p:spPr>
            <a:xfrm>
              <a:off x="6903335" y="2098976"/>
              <a:ext cx="2474266" cy="399650"/>
            </a:xfrm>
            <a:prstGeom prst="rect">
              <a:avLst/>
            </a:prstGeom>
            <a:noFill/>
          </p:spPr>
          <p:txBody>
            <a:bodyPr wrap="none" rtlCol="0">
              <a:spAutoFit/>
            </a:bodyPr>
            <a:lstStyle/>
            <a:p>
              <a:pPr lvl="0" algn="l"/>
              <a:r>
                <a:rPr sz="2000" dirty="0">
                  <a:solidFill>
                    <a:schemeClr val="bg1"/>
                  </a:solidFill>
                  <a:ea typeface="微软雅黑" panose="020B0503020204020204" pitchFamily="34" charset="-122"/>
                </a:rPr>
                <a:t>三、收到和处理情况</a:t>
              </a:r>
              <a:endParaRPr sz="2000" dirty="0">
                <a:solidFill>
                  <a:schemeClr val="bg1"/>
                </a:solidFill>
                <a:ea typeface="微软雅黑" panose="020B0503020204020204" pitchFamily="34" charset="-122"/>
              </a:endParaRPr>
            </a:p>
          </p:txBody>
        </p:sp>
      </p:grpSp>
      <p:grpSp>
        <p:nvGrpSpPr>
          <p:cNvPr id="59" name="组合 58"/>
          <p:cNvGrpSpPr/>
          <p:nvPr/>
        </p:nvGrpSpPr>
        <p:grpSpPr>
          <a:xfrm>
            <a:off x="6057575" y="3798803"/>
            <a:ext cx="3295667" cy="500969"/>
            <a:chOff x="7319877" y="3072796"/>
            <a:chExt cx="3302857" cy="502062"/>
          </a:xfrm>
        </p:grpSpPr>
        <p:sp>
          <p:nvSpPr>
            <p:cNvPr id="60" name="矩形 59"/>
            <p:cNvSpPr/>
            <p:nvPr/>
          </p:nvSpPr>
          <p:spPr>
            <a:xfrm>
              <a:off x="7319877" y="3072796"/>
              <a:ext cx="3302857" cy="502062"/>
            </a:xfrm>
            <a:prstGeom prst="rect">
              <a:avLst/>
            </a:prstGeom>
            <a:gradFill>
              <a:gsLst>
                <a:gs pos="0">
                  <a:srgbClr val="E30000"/>
                </a:gs>
                <a:gs pos="100000">
                  <a:srgbClr val="760303"/>
                </a:gs>
              </a:gsLst>
              <a:lin ang="5400000" scaled="0"/>
            </a:gradFill>
            <a:ln>
              <a:noFill/>
            </a:ln>
            <a:effectLst>
              <a:outerShdw blurRad="241300" dist="88900" dir="5400000" algn="ctr" rotWithShape="0">
                <a:srgbClr val="000000">
                  <a:alpha val="8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275">
                <a:solidFill>
                  <a:schemeClr val="bg1"/>
                </a:solidFill>
              </a:endParaRPr>
            </a:p>
          </p:txBody>
        </p:sp>
        <p:sp>
          <p:nvSpPr>
            <p:cNvPr id="61" name="文本框 60"/>
            <p:cNvSpPr txBox="1"/>
            <p:nvPr/>
          </p:nvSpPr>
          <p:spPr>
            <a:xfrm>
              <a:off x="7633822" y="3096718"/>
              <a:ext cx="2983375" cy="399650"/>
            </a:xfrm>
            <a:prstGeom prst="rect">
              <a:avLst/>
            </a:prstGeom>
            <a:noFill/>
          </p:spPr>
          <p:txBody>
            <a:bodyPr wrap="none" rtlCol="0">
              <a:spAutoFit/>
            </a:bodyPr>
            <a:lstStyle/>
            <a:p>
              <a:pPr lvl="0" algn="l"/>
              <a:r>
                <a:rPr sz="2000" dirty="0">
                  <a:solidFill>
                    <a:schemeClr val="bg1"/>
                  </a:solidFill>
                  <a:ea typeface="微软雅黑" panose="020B0503020204020204" pitchFamily="34" charset="-122"/>
                </a:rPr>
                <a:t>四、</a:t>
              </a:r>
              <a:r>
                <a:rPr lang="zh-CN" sz="2000" dirty="0">
                  <a:solidFill>
                    <a:schemeClr val="bg1"/>
                  </a:solidFill>
                  <a:ea typeface="微软雅黑" panose="020B0503020204020204" pitchFamily="34" charset="-122"/>
                </a:rPr>
                <a:t>行政附议、诉讼情况</a:t>
              </a:r>
              <a:endParaRPr lang="zh-CN" sz="2000" dirty="0">
                <a:solidFill>
                  <a:schemeClr val="bg1"/>
                </a:solidFill>
                <a:ea typeface="微软雅黑" panose="020B0503020204020204" pitchFamily="34" charset="-122"/>
              </a:endParaRPr>
            </a:p>
          </p:txBody>
        </p:sp>
      </p:grpSp>
      <p:grpSp>
        <p:nvGrpSpPr>
          <p:cNvPr id="62" name="组合 61"/>
          <p:cNvGrpSpPr/>
          <p:nvPr/>
        </p:nvGrpSpPr>
        <p:grpSpPr>
          <a:xfrm>
            <a:off x="6057575" y="4797337"/>
            <a:ext cx="3295667" cy="500969"/>
            <a:chOff x="6589390" y="4073510"/>
            <a:chExt cx="3302857" cy="502062"/>
          </a:xfrm>
        </p:grpSpPr>
        <p:sp>
          <p:nvSpPr>
            <p:cNvPr id="63" name="矩形 62"/>
            <p:cNvSpPr/>
            <p:nvPr/>
          </p:nvSpPr>
          <p:spPr>
            <a:xfrm>
              <a:off x="6589390" y="4073510"/>
              <a:ext cx="3302857" cy="502062"/>
            </a:xfrm>
            <a:prstGeom prst="rect">
              <a:avLst/>
            </a:prstGeom>
            <a:gradFill>
              <a:gsLst>
                <a:gs pos="0">
                  <a:srgbClr val="E30000"/>
                </a:gs>
                <a:gs pos="100000">
                  <a:srgbClr val="760303"/>
                </a:gs>
              </a:gsLst>
              <a:lin ang="5400000" scaled="0"/>
            </a:gradFill>
            <a:ln>
              <a:noFill/>
            </a:ln>
            <a:effectLst>
              <a:outerShdw blurRad="152400" dist="63500" dir="5400000" algn="ctr" rotWithShape="0">
                <a:srgbClr val="000000">
                  <a:alpha val="8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275">
                <a:solidFill>
                  <a:schemeClr val="bg1"/>
                </a:solidFill>
              </a:endParaRPr>
            </a:p>
          </p:txBody>
        </p:sp>
        <p:sp>
          <p:nvSpPr>
            <p:cNvPr id="64" name="文本框 63"/>
            <p:cNvSpPr txBox="1"/>
            <p:nvPr/>
          </p:nvSpPr>
          <p:spPr>
            <a:xfrm>
              <a:off x="6903335" y="4097432"/>
              <a:ext cx="2983375" cy="399650"/>
            </a:xfrm>
            <a:prstGeom prst="rect">
              <a:avLst/>
            </a:prstGeom>
            <a:noFill/>
          </p:spPr>
          <p:txBody>
            <a:bodyPr wrap="none" rtlCol="0">
              <a:spAutoFit/>
            </a:bodyPr>
            <a:lstStyle/>
            <a:p>
              <a:pPr lvl="0" algn="l"/>
              <a:r>
                <a:rPr sz="2000" dirty="0">
                  <a:solidFill>
                    <a:schemeClr val="bg1"/>
                  </a:solidFill>
                  <a:ea typeface="微软雅黑" panose="020B0503020204020204" pitchFamily="34" charset="-122"/>
                </a:rPr>
                <a:t>五、存在主要问题</a:t>
              </a:r>
              <a:r>
                <a:rPr lang="zh-CN" sz="2000" dirty="0">
                  <a:solidFill>
                    <a:schemeClr val="bg1"/>
                  </a:solidFill>
                  <a:ea typeface="微软雅黑" panose="020B0503020204020204" pitchFamily="34" charset="-122"/>
                </a:rPr>
                <a:t>及改进</a:t>
              </a:r>
              <a:endParaRPr lang="zh-CN" sz="2000" dirty="0">
                <a:solidFill>
                  <a:schemeClr val="bg1"/>
                </a:solidFill>
                <a:ea typeface="微软雅黑" panose="020B0503020204020204" pitchFamily="34" charset="-122"/>
              </a:endParaRPr>
            </a:p>
          </p:txBody>
        </p:sp>
      </p:grpSp>
      <p:grpSp>
        <p:nvGrpSpPr>
          <p:cNvPr id="2" name="组合 1"/>
          <p:cNvGrpSpPr/>
          <p:nvPr/>
        </p:nvGrpSpPr>
        <p:grpSpPr>
          <a:xfrm>
            <a:off x="6057575" y="5652047"/>
            <a:ext cx="3295667" cy="500969"/>
            <a:chOff x="6589390" y="4073510"/>
            <a:chExt cx="3302857" cy="502062"/>
          </a:xfrm>
        </p:grpSpPr>
        <p:sp>
          <p:nvSpPr>
            <p:cNvPr id="3" name="矩形 2"/>
            <p:cNvSpPr/>
            <p:nvPr/>
          </p:nvSpPr>
          <p:spPr>
            <a:xfrm>
              <a:off x="6589390" y="4073510"/>
              <a:ext cx="3302857" cy="502062"/>
            </a:xfrm>
            <a:prstGeom prst="rect">
              <a:avLst/>
            </a:prstGeom>
            <a:gradFill>
              <a:gsLst>
                <a:gs pos="0">
                  <a:srgbClr val="E30000"/>
                </a:gs>
                <a:gs pos="100000">
                  <a:srgbClr val="760303"/>
                </a:gs>
              </a:gsLst>
              <a:lin ang="5400000" scaled="0"/>
            </a:gradFill>
            <a:ln>
              <a:noFill/>
            </a:ln>
            <a:effectLst>
              <a:outerShdw blurRad="152400" dist="63500" dir="5400000" algn="ctr" rotWithShape="0">
                <a:srgbClr val="000000">
                  <a:alpha val="8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endParaRPr lang="zh-CN" altLang="en-US" sz="2275">
                <a:solidFill>
                  <a:schemeClr val="bg1"/>
                </a:solidFill>
              </a:endParaRPr>
            </a:p>
          </p:txBody>
        </p:sp>
        <p:sp>
          <p:nvSpPr>
            <p:cNvPr id="4" name="文本框 3"/>
            <p:cNvSpPr txBox="1"/>
            <p:nvPr/>
          </p:nvSpPr>
          <p:spPr>
            <a:xfrm>
              <a:off x="6903335" y="4097432"/>
              <a:ext cx="2983375" cy="399650"/>
            </a:xfrm>
            <a:prstGeom prst="rect">
              <a:avLst/>
            </a:prstGeom>
            <a:noFill/>
          </p:spPr>
          <p:txBody>
            <a:bodyPr wrap="none" rtlCol="0">
              <a:spAutoFit/>
            </a:bodyPr>
            <a:p>
              <a:pPr lvl="0" algn="l"/>
              <a:r>
                <a:rPr sz="2000" dirty="0">
                  <a:solidFill>
                    <a:schemeClr val="bg1"/>
                  </a:solidFill>
                  <a:ea typeface="微软雅黑" panose="020B0503020204020204" pitchFamily="34" charset="-122"/>
                </a:rPr>
                <a:t>六、其他需要报告的事项</a:t>
              </a:r>
              <a:endParaRPr sz="2000" dirty="0">
                <a:solidFill>
                  <a:schemeClr val="bg1"/>
                </a:solidFill>
                <a:ea typeface="微软雅黑" panose="020B0503020204020204" pitchFamily="34" charset="-122"/>
              </a:endParaRPr>
            </a:p>
          </p:txBody>
        </p:sp>
      </p:grpSp>
      <p:grpSp>
        <p:nvGrpSpPr>
          <p:cNvPr id="5" name="组合 4"/>
          <p:cNvGrpSpPr/>
          <p:nvPr/>
        </p:nvGrpSpPr>
        <p:grpSpPr>
          <a:xfrm>
            <a:off x="6057575" y="869862"/>
            <a:ext cx="3295667" cy="500969"/>
            <a:chOff x="6589390" y="4073510"/>
            <a:chExt cx="3302857" cy="502062"/>
          </a:xfrm>
        </p:grpSpPr>
        <p:sp>
          <p:nvSpPr>
            <p:cNvPr id="6" name="矩形 5"/>
            <p:cNvSpPr/>
            <p:nvPr/>
          </p:nvSpPr>
          <p:spPr>
            <a:xfrm>
              <a:off x="6589390" y="4073510"/>
              <a:ext cx="3302857" cy="502062"/>
            </a:xfrm>
            <a:prstGeom prst="rect">
              <a:avLst/>
            </a:prstGeom>
            <a:gradFill>
              <a:gsLst>
                <a:gs pos="0">
                  <a:srgbClr val="E30000"/>
                </a:gs>
                <a:gs pos="100000">
                  <a:srgbClr val="760303"/>
                </a:gs>
              </a:gsLst>
              <a:lin ang="5400000" scaled="0"/>
            </a:gradFill>
            <a:ln>
              <a:noFill/>
            </a:ln>
            <a:effectLst>
              <a:outerShdw blurRad="152400" dist="63500" dir="5400000" algn="ctr" rotWithShape="0">
                <a:srgbClr val="000000">
                  <a:alpha val="8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275">
                <a:solidFill>
                  <a:schemeClr val="bg1"/>
                </a:solidFill>
              </a:endParaRPr>
            </a:p>
          </p:txBody>
        </p:sp>
        <p:sp>
          <p:nvSpPr>
            <p:cNvPr id="7" name="文本框 6"/>
            <p:cNvSpPr txBox="1"/>
            <p:nvPr/>
          </p:nvSpPr>
          <p:spPr>
            <a:xfrm>
              <a:off x="6903335" y="4097432"/>
              <a:ext cx="1710604" cy="399650"/>
            </a:xfrm>
            <a:prstGeom prst="rect">
              <a:avLst/>
            </a:prstGeom>
            <a:noFill/>
          </p:spPr>
          <p:txBody>
            <a:bodyPr wrap="none" rtlCol="0">
              <a:spAutoFit/>
            </a:bodyPr>
            <a:lstStyle/>
            <a:p>
              <a:pPr lvl="0" algn="l"/>
              <a:r>
                <a:rPr lang="zh-CN" altLang="en-US" sz="2000" dirty="0">
                  <a:solidFill>
                    <a:schemeClr val="bg1"/>
                  </a:solidFill>
                  <a:latin typeface="Arial" panose="020B0604020202020204" pitchFamily="34" charset="0"/>
                  <a:ea typeface="微软雅黑" panose="020B0503020204020204" pitchFamily="34" charset="-122"/>
                  <a:sym typeface="Arial" panose="020B0604020202020204" pitchFamily="34" charset="0"/>
                </a:rPr>
                <a:t>一、总体情况</a:t>
              </a:r>
              <a:endParaRPr lang="zh-CN" altLang="en-US" sz="2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spTree>
  </p:cSld>
  <p:clrMapOvr>
    <a:masterClrMapping/>
  </p:clrMapOvr>
  <p:transition advTm="7020">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500"/>
                                        <p:tgtEl>
                                          <p:spTgt spid="4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wipe(left)">
                                      <p:cBhvr>
                                        <p:cTn id="10" dur="500"/>
                                        <p:tgtEl>
                                          <p:spTgt spid="49"/>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fade">
                                      <p:cBhvr>
                                        <p:cTn id="15" dur="1500"/>
                                        <p:tgtEl>
                                          <p:spTgt spid="52"/>
                                        </p:tgtEl>
                                      </p:cBhvr>
                                    </p:animEffect>
                                    <p:anim calcmode="lin" valueType="num">
                                      <p:cBhvr>
                                        <p:cTn id="16" dur="1500" fill="hold"/>
                                        <p:tgtEl>
                                          <p:spTgt spid="52"/>
                                        </p:tgtEl>
                                        <p:attrNameLst>
                                          <p:attrName>ppt_w</p:attrName>
                                        </p:attrNameLst>
                                      </p:cBhvr>
                                      <p:tavLst>
                                        <p:tav tm="0" fmla="#ppt_w*sin(2.5*pi*$)">
                                          <p:val>
                                            <p:fltVal val="0"/>
                                          </p:val>
                                        </p:tav>
                                        <p:tav tm="100000">
                                          <p:val>
                                            <p:fltVal val="1"/>
                                          </p:val>
                                        </p:tav>
                                      </p:tavLst>
                                    </p:anim>
                                    <p:anim calcmode="lin" valueType="num">
                                      <p:cBhvr>
                                        <p:cTn id="17" dur="1500" fill="hold"/>
                                        <p:tgtEl>
                                          <p:spTgt spid="52"/>
                                        </p:tgtEl>
                                        <p:attrNameLst>
                                          <p:attrName>ppt_h</p:attrName>
                                        </p:attrNameLst>
                                      </p:cBhvr>
                                      <p:tavLst>
                                        <p:tav tm="0">
                                          <p:val>
                                            <p:strVal val="#ppt_h"/>
                                          </p:val>
                                        </p:tav>
                                        <p:tav tm="100000">
                                          <p:val>
                                            <p:strVal val="#ppt_h"/>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fade">
                                      <p:cBhvr>
                                        <p:cTn id="20" dur="1000"/>
                                        <p:tgtEl>
                                          <p:spTgt spid="50"/>
                                        </p:tgtEl>
                                      </p:cBhvr>
                                    </p:animEffect>
                                    <p:anim calcmode="lin" valueType="num">
                                      <p:cBhvr>
                                        <p:cTn id="21" dur="1000" fill="hold"/>
                                        <p:tgtEl>
                                          <p:spTgt spid="50"/>
                                        </p:tgtEl>
                                        <p:attrNameLst>
                                          <p:attrName>ppt_x</p:attrName>
                                        </p:attrNameLst>
                                      </p:cBhvr>
                                      <p:tavLst>
                                        <p:tav tm="0">
                                          <p:val>
                                            <p:strVal val="#ppt_x"/>
                                          </p:val>
                                        </p:tav>
                                        <p:tav tm="100000">
                                          <p:val>
                                            <p:strVal val="#ppt_x"/>
                                          </p:val>
                                        </p:tav>
                                      </p:tavLst>
                                    </p:anim>
                                    <p:anim calcmode="lin" valueType="num">
                                      <p:cBhvr>
                                        <p:cTn id="22" dur="1000" fill="hold"/>
                                        <p:tgtEl>
                                          <p:spTgt spid="50"/>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1000"/>
                                        <p:tgtEl>
                                          <p:spTgt spid="51"/>
                                        </p:tgtEl>
                                      </p:cBhvr>
                                    </p:animEffect>
                                    <p:anim calcmode="lin" valueType="num">
                                      <p:cBhvr>
                                        <p:cTn id="26" dur="1000" fill="hold"/>
                                        <p:tgtEl>
                                          <p:spTgt spid="51"/>
                                        </p:tgtEl>
                                        <p:attrNameLst>
                                          <p:attrName>ppt_x</p:attrName>
                                        </p:attrNameLst>
                                      </p:cBhvr>
                                      <p:tavLst>
                                        <p:tav tm="0">
                                          <p:val>
                                            <p:strVal val="#ppt_x"/>
                                          </p:val>
                                        </p:tav>
                                        <p:tav tm="100000">
                                          <p:val>
                                            <p:strVal val="#ppt_x"/>
                                          </p:val>
                                        </p:tav>
                                      </p:tavLst>
                                    </p:anim>
                                    <p:anim calcmode="lin" valueType="num">
                                      <p:cBhvr>
                                        <p:cTn id="27"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2" presetClass="entr" presetSubtype="2" fill="hold" nodeType="click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additive="base">
                                        <p:cTn id="32" dur="750"/>
                                        <p:tgtEl>
                                          <p:spTgt spid="53"/>
                                        </p:tgtEl>
                                        <p:attrNameLst>
                                          <p:attrName>ppt_x</p:attrName>
                                        </p:attrNameLst>
                                      </p:cBhvr>
                                      <p:tavLst>
                                        <p:tav tm="0">
                                          <p:val>
                                            <p:strVal val="#ppt_x+#ppt_w*1.125000"/>
                                          </p:val>
                                        </p:tav>
                                        <p:tav tm="100000">
                                          <p:val>
                                            <p:strVal val="#ppt_x"/>
                                          </p:val>
                                        </p:tav>
                                      </p:tavLst>
                                    </p:anim>
                                    <p:animEffect transition="in" filter="wipe(left)">
                                      <p:cBhvr>
                                        <p:cTn id="33" dur="750"/>
                                        <p:tgtEl>
                                          <p:spTgt spid="53"/>
                                        </p:tgtEl>
                                      </p:cBhvr>
                                    </p:animEffect>
                                  </p:childTnLst>
                                </p:cTn>
                              </p:par>
                              <p:par>
                                <p:cTn id="34" presetID="12" presetClass="entr" presetSubtype="2" fill="hold" nodeType="withEffect">
                                  <p:stCondLst>
                                    <p:cond delay="250"/>
                                  </p:stCondLst>
                                  <p:childTnLst>
                                    <p:set>
                                      <p:cBhvr>
                                        <p:cTn id="35" dur="1" fill="hold">
                                          <p:stCondLst>
                                            <p:cond delay="0"/>
                                          </p:stCondLst>
                                        </p:cTn>
                                        <p:tgtEl>
                                          <p:spTgt spid="56"/>
                                        </p:tgtEl>
                                        <p:attrNameLst>
                                          <p:attrName>style.visibility</p:attrName>
                                        </p:attrNameLst>
                                      </p:cBhvr>
                                      <p:to>
                                        <p:strVal val="visible"/>
                                      </p:to>
                                    </p:set>
                                    <p:anim calcmode="lin" valueType="num">
                                      <p:cBhvr additive="base">
                                        <p:cTn id="36" dur="750"/>
                                        <p:tgtEl>
                                          <p:spTgt spid="56"/>
                                        </p:tgtEl>
                                        <p:attrNameLst>
                                          <p:attrName>ppt_x</p:attrName>
                                        </p:attrNameLst>
                                      </p:cBhvr>
                                      <p:tavLst>
                                        <p:tav tm="0">
                                          <p:val>
                                            <p:strVal val="#ppt_x+#ppt_w*1.125000"/>
                                          </p:val>
                                        </p:tav>
                                        <p:tav tm="100000">
                                          <p:val>
                                            <p:strVal val="#ppt_x"/>
                                          </p:val>
                                        </p:tav>
                                      </p:tavLst>
                                    </p:anim>
                                    <p:animEffect transition="in" filter="wipe(left)">
                                      <p:cBhvr>
                                        <p:cTn id="37" dur="750"/>
                                        <p:tgtEl>
                                          <p:spTgt spid="56"/>
                                        </p:tgtEl>
                                      </p:cBhvr>
                                    </p:animEffect>
                                  </p:childTnLst>
                                </p:cTn>
                              </p:par>
                              <p:par>
                                <p:cTn id="38" presetID="12" presetClass="entr" presetSubtype="2" fill="hold" nodeType="withEffect">
                                  <p:stCondLst>
                                    <p:cond delay="500"/>
                                  </p:stCondLst>
                                  <p:childTnLst>
                                    <p:set>
                                      <p:cBhvr>
                                        <p:cTn id="39" dur="1" fill="hold">
                                          <p:stCondLst>
                                            <p:cond delay="0"/>
                                          </p:stCondLst>
                                        </p:cTn>
                                        <p:tgtEl>
                                          <p:spTgt spid="59"/>
                                        </p:tgtEl>
                                        <p:attrNameLst>
                                          <p:attrName>style.visibility</p:attrName>
                                        </p:attrNameLst>
                                      </p:cBhvr>
                                      <p:to>
                                        <p:strVal val="visible"/>
                                      </p:to>
                                    </p:set>
                                    <p:anim calcmode="lin" valueType="num">
                                      <p:cBhvr additive="base">
                                        <p:cTn id="40" dur="750"/>
                                        <p:tgtEl>
                                          <p:spTgt spid="59"/>
                                        </p:tgtEl>
                                        <p:attrNameLst>
                                          <p:attrName>ppt_x</p:attrName>
                                        </p:attrNameLst>
                                      </p:cBhvr>
                                      <p:tavLst>
                                        <p:tav tm="0">
                                          <p:val>
                                            <p:strVal val="#ppt_x+#ppt_w*1.125000"/>
                                          </p:val>
                                        </p:tav>
                                        <p:tav tm="100000">
                                          <p:val>
                                            <p:strVal val="#ppt_x"/>
                                          </p:val>
                                        </p:tav>
                                      </p:tavLst>
                                    </p:anim>
                                    <p:animEffect transition="in" filter="wipe(left)">
                                      <p:cBhvr>
                                        <p:cTn id="41" dur="750"/>
                                        <p:tgtEl>
                                          <p:spTgt spid="59"/>
                                        </p:tgtEl>
                                      </p:cBhvr>
                                    </p:animEffect>
                                  </p:childTnLst>
                                </p:cTn>
                              </p:par>
                              <p:par>
                                <p:cTn id="42" presetID="12" presetClass="entr" presetSubtype="2" fill="hold" nodeType="withEffect">
                                  <p:stCondLst>
                                    <p:cond delay="750"/>
                                  </p:stCondLst>
                                  <p:childTnLst>
                                    <p:set>
                                      <p:cBhvr>
                                        <p:cTn id="43" dur="1" fill="hold">
                                          <p:stCondLst>
                                            <p:cond delay="0"/>
                                          </p:stCondLst>
                                        </p:cTn>
                                        <p:tgtEl>
                                          <p:spTgt spid="62"/>
                                        </p:tgtEl>
                                        <p:attrNameLst>
                                          <p:attrName>style.visibility</p:attrName>
                                        </p:attrNameLst>
                                      </p:cBhvr>
                                      <p:to>
                                        <p:strVal val="visible"/>
                                      </p:to>
                                    </p:set>
                                    <p:anim calcmode="lin" valueType="num">
                                      <p:cBhvr additive="base">
                                        <p:cTn id="44" dur="750"/>
                                        <p:tgtEl>
                                          <p:spTgt spid="62"/>
                                        </p:tgtEl>
                                        <p:attrNameLst>
                                          <p:attrName>ppt_x</p:attrName>
                                        </p:attrNameLst>
                                      </p:cBhvr>
                                      <p:tavLst>
                                        <p:tav tm="0">
                                          <p:val>
                                            <p:strVal val="#ppt_x+#ppt_w*1.125000"/>
                                          </p:val>
                                        </p:tav>
                                        <p:tav tm="100000">
                                          <p:val>
                                            <p:strVal val="#ppt_x"/>
                                          </p:val>
                                        </p:tav>
                                      </p:tavLst>
                                    </p:anim>
                                    <p:animEffect transition="in" filter="wipe(left)">
                                      <p:cBhvr>
                                        <p:cTn id="45" dur="750"/>
                                        <p:tgtEl>
                                          <p:spTgt spid="62"/>
                                        </p:tgtEl>
                                      </p:cBhvr>
                                    </p:animEffect>
                                  </p:childTnLst>
                                </p:cTn>
                              </p:par>
                              <p:par>
                                <p:cTn id="46" presetID="12" presetClass="entr" presetSubtype="2" fill="hold" nodeType="withEffect">
                                  <p:stCondLst>
                                    <p:cond delay="750"/>
                                  </p:stCondLst>
                                  <p:childTnLst>
                                    <p:set>
                                      <p:cBhvr>
                                        <p:cTn id="47" dur="1" fill="hold">
                                          <p:stCondLst>
                                            <p:cond delay="0"/>
                                          </p:stCondLst>
                                        </p:cTn>
                                        <p:tgtEl>
                                          <p:spTgt spid="2"/>
                                        </p:tgtEl>
                                        <p:attrNameLst>
                                          <p:attrName>style.visibility</p:attrName>
                                        </p:attrNameLst>
                                      </p:cBhvr>
                                      <p:to>
                                        <p:strVal val="visible"/>
                                      </p:to>
                                    </p:set>
                                    <p:anim calcmode="lin" valueType="num">
                                      <p:cBhvr additive="base">
                                        <p:cTn id="48" dur="750"/>
                                        <p:tgtEl>
                                          <p:spTgt spid="2"/>
                                        </p:tgtEl>
                                        <p:attrNameLst>
                                          <p:attrName>ppt_x</p:attrName>
                                        </p:attrNameLst>
                                      </p:cBhvr>
                                      <p:tavLst>
                                        <p:tav tm="0">
                                          <p:val>
                                            <p:strVal val="#ppt_x+#ppt_w*1.125000"/>
                                          </p:val>
                                        </p:tav>
                                        <p:tav tm="100000">
                                          <p:val>
                                            <p:strVal val="#ppt_x"/>
                                          </p:val>
                                        </p:tav>
                                      </p:tavLst>
                                    </p:anim>
                                    <p:animEffect transition="in" filter="wipe(left)">
                                      <p:cBhvr>
                                        <p:cTn id="49" dur="750"/>
                                        <p:tgtEl>
                                          <p:spTgt spid="2"/>
                                        </p:tgtEl>
                                      </p:cBhvr>
                                    </p:animEffect>
                                  </p:childTnLst>
                                </p:cTn>
                              </p:par>
                              <p:par>
                                <p:cTn id="50" presetID="12" presetClass="entr" presetSubtype="2" fill="hold" nodeType="withEffect">
                                  <p:stCondLst>
                                    <p:cond delay="750"/>
                                  </p:stCondLst>
                                  <p:childTnLst>
                                    <p:set>
                                      <p:cBhvr>
                                        <p:cTn id="51" dur="1" fill="hold">
                                          <p:stCondLst>
                                            <p:cond delay="0"/>
                                          </p:stCondLst>
                                        </p:cTn>
                                        <p:tgtEl>
                                          <p:spTgt spid="5"/>
                                        </p:tgtEl>
                                        <p:attrNameLst>
                                          <p:attrName>style.visibility</p:attrName>
                                        </p:attrNameLst>
                                      </p:cBhvr>
                                      <p:to>
                                        <p:strVal val="visible"/>
                                      </p:to>
                                    </p:set>
                                    <p:anim calcmode="lin" valueType="num">
                                      <p:cBhvr additive="base">
                                        <p:cTn id="52" dur="750"/>
                                        <p:tgtEl>
                                          <p:spTgt spid="5"/>
                                        </p:tgtEl>
                                        <p:attrNameLst>
                                          <p:attrName>ppt_x</p:attrName>
                                        </p:attrNameLst>
                                      </p:cBhvr>
                                      <p:tavLst>
                                        <p:tav tm="0">
                                          <p:val>
                                            <p:strVal val="#ppt_x+#ppt_w*1.125000"/>
                                          </p:val>
                                        </p:tav>
                                        <p:tav tm="100000">
                                          <p:val>
                                            <p:strVal val="#ppt_x"/>
                                          </p:val>
                                        </p:tav>
                                      </p:tavLst>
                                    </p:anim>
                                    <p:animEffect transition="in" filter="wipe(left)">
                                      <p:cBhvr>
                                        <p:cTn id="53"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bldLvl="0" animBg="1"/>
      <p:bldP spid="49" grpId="0" bldLvl="0" animBg="1"/>
      <p:bldP spid="50" grpId="0"/>
      <p:bldP spid="51" grpId="0"/>
      <p:bldP spid="5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2" name="图片 1" descr="Z0005"/>
          <p:cNvPicPr>
            <a:picLocks noChangeAspect="1"/>
          </p:cNvPicPr>
          <p:nvPr/>
        </p:nvPicPr>
        <p:blipFill>
          <a:blip r:embed="rId2"/>
          <a:stretch>
            <a:fillRect/>
          </a:stretch>
        </p:blipFill>
        <p:spPr>
          <a:xfrm>
            <a:off x="4345940" y="1283970"/>
            <a:ext cx="3522345" cy="3135630"/>
          </a:xfrm>
          <a:prstGeom prst="rect">
            <a:avLst/>
          </a:prstGeom>
          <a:effectLst>
            <a:outerShdw blurRad="50800" dist="38100" dir="2700000" algn="tl" rotWithShape="0">
              <a:prstClr val="black">
                <a:alpha val="40000"/>
              </a:prstClr>
            </a:outerShdw>
          </a:effectLst>
        </p:spPr>
      </p:pic>
      <p:sp>
        <p:nvSpPr>
          <p:cNvPr id="36" name="文本框 35"/>
          <p:cNvSpPr txBox="1"/>
          <p:nvPr/>
        </p:nvSpPr>
        <p:spPr>
          <a:xfrm>
            <a:off x="4192869" y="4264152"/>
            <a:ext cx="3840480" cy="829945"/>
          </a:xfrm>
          <a:prstGeom prst="rect">
            <a:avLst/>
          </a:prstGeom>
          <a:noFill/>
        </p:spPr>
        <p:txBody>
          <a:bodyPr wrap="none" rtlCol="0">
            <a:spAutoFit/>
          </a:bodyPr>
          <a:lstStyle/>
          <a:p>
            <a:pPr algn="ctr"/>
            <a:r>
              <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rPr>
              <a:t>一、总体情况</a:t>
            </a:r>
            <a:endPar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advTm="2855">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dissolve">
                                      <p:cBhvr>
                                        <p:cTn id="1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Isosceles Triangle 8"/>
          <p:cNvSpPr/>
          <p:nvPr/>
        </p:nvSpPr>
        <p:spPr bwMode="auto">
          <a:xfrm rot="5400000">
            <a:off x="-195553" y="389152"/>
            <a:ext cx="649517" cy="333779"/>
          </a:xfrm>
          <a:prstGeom prst="triangle">
            <a:avLst/>
          </a:prstGeom>
          <a:gradFill>
            <a:gsLst>
              <a:gs pos="0">
                <a:srgbClr val="E30000"/>
              </a:gs>
              <a:gs pos="100000">
                <a:srgbClr val="760303"/>
              </a:gs>
            </a:gsLst>
            <a:lin ang="5400000" scaled="0"/>
          </a:gradFill>
          <a:ln w="9525">
            <a:noFill/>
            <a:round/>
          </a:ln>
          <a:effectLst>
            <a:outerShdw blurRad="50800" dist="38100" dir="2700000" algn="tl" rotWithShape="0">
              <a:prstClr val="black">
                <a:alpha val="40000"/>
              </a:prstClr>
            </a:outerShdw>
          </a:effectLst>
        </p:spPr>
        <p:txBody>
          <a:bodyPr vert="horz" wrap="square" lIns="121920" tIns="60960" rIns="121920" bIns="60960" numCol="1" rtlCol="0" anchor="t" anchorCtr="0" compatLnSpc="1"/>
          <a:lstStyle/>
          <a:p>
            <a:pPr algn="ctr"/>
            <a:endParaRPr lang="en-US" sz="2400"/>
          </a:p>
        </p:txBody>
      </p:sp>
      <p:grpSp>
        <p:nvGrpSpPr>
          <p:cNvPr id="7" name="Group 3"/>
          <p:cNvGrpSpPr/>
          <p:nvPr/>
        </p:nvGrpSpPr>
        <p:grpSpPr>
          <a:xfrm>
            <a:off x="4163515" y="2386339"/>
            <a:ext cx="3746861" cy="3515306"/>
            <a:chOff x="4222570" y="3268989"/>
            <a:chExt cx="3746861" cy="3515306"/>
          </a:xfrm>
        </p:grpSpPr>
        <p:pic>
          <p:nvPicPr>
            <p:cNvPr id="8" name="Picture 4"/>
            <p:cNvPicPr>
              <a:picLocks noChangeAspect="1"/>
            </p:cNvPicPr>
            <p:nvPr/>
          </p:nvPicPr>
          <p:blipFill>
            <a:blip r:embed="rId1" cstate="screen"/>
            <a:srcRect/>
            <a:stretch>
              <a:fillRect/>
            </a:stretch>
          </p:blipFill>
          <p:spPr bwMode="auto">
            <a:xfrm>
              <a:off x="4222570" y="3268989"/>
              <a:ext cx="3746861" cy="3515306"/>
            </a:xfrm>
            <a:prstGeom prst="rect">
              <a:avLst/>
            </a:prstGeom>
            <a:noFill/>
            <a:ln w="9525">
              <a:noFill/>
              <a:miter lim="800000"/>
              <a:headEnd/>
              <a:tailEnd/>
            </a:ln>
          </p:spPr>
        </p:pic>
        <p:grpSp>
          <p:nvGrpSpPr>
            <p:cNvPr id="9" name="Group 7"/>
            <p:cNvGrpSpPr/>
            <p:nvPr/>
          </p:nvGrpSpPr>
          <p:grpSpPr>
            <a:xfrm>
              <a:off x="4640809" y="3702483"/>
              <a:ext cx="3029172" cy="1710230"/>
              <a:chOff x="4640809" y="3464358"/>
              <a:chExt cx="3029172" cy="1710230"/>
            </a:xfrm>
          </p:grpSpPr>
          <p:sp>
            <p:nvSpPr>
              <p:cNvPr id="10" name="Rectangle 44"/>
              <p:cNvSpPr>
                <a:spLocks noChangeArrowheads="1"/>
              </p:cNvSpPr>
              <p:nvPr/>
            </p:nvSpPr>
            <p:spPr bwMode="auto">
              <a:xfrm>
                <a:off x="4640809" y="3464358"/>
                <a:ext cx="3029172" cy="1710230"/>
              </a:xfrm>
              <a:prstGeom prst="rect">
                <a:avLst/>
              </a:prstGeom>
              <a:blipFill rotWithShape="1">
                <a:blip r:embed="rId2" cstate="screen"/>
                <a:stretch>
                  <a:fillRect/>
                </a:stretch>
              </a:bli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11" name="Freeform 46"/>
              <p:cNvSpPr/>
              <p:nvPr/>
            </p:nvSpPr>
            <p:spPr bwMode="auto">
              <a:xfrm>
                <a:off x="4640809" y="3464358"/>
                <a:ext cx="3029172" cy="1710230"/>
              </a:xfrm>
              <a:custGeom>
                <a:avLst/>
                <a:gdLst>
                  <a:gd name="T0" fmla="*/ 2513 w 2513"/>
                  <a:gd name="T1" fmla="*/ 0 h 1561"/>
                  <a:gd name="T2" fmla="*/ 0 w 2513"/>
                  <a:gd name="T3" fmla="*/ 0 h 1561"/>
                  <a:gd name="T4" fmla="*/ 0 w 2513"/>
                  <a:gd name="T5" fmla="*/ 1561 h 1561"/>
                  <a:gd name="T6" fmla="*/ 2513 w 2513"/>
                  <a:gd name="T7" fmla="*/ 0 h 1561"/>
                </a:gdLst>
                <a:ahLst/>
                <a:cxnLst>
                  <a:cxn ang="0">
                    <a:pos x="T0" y="T1"/>
                  </a:cxn>
                  <a:cxn ang="0">
                    <a:pos x="T2" y="T3"/>
                  </a:cxn>
                  <a:cxn ang="0">
                    <a:pos x="T4" y="T5"/>
                  </a:cxn>
                  <a:cxn ang="0">
                    <a:pos x="T6" y="T7"/>
                  </a:cxn>
                </a:cxnLst>
                <a:rect l="0" t="0" r="r" b="b"/>
                <a:pathLst>
                  <a:path w="2513" h="1561">
                    <a:moveTo>
                      <a:pt x="2513" y="0"/>
                    </a:moveTo>
                    <a:lnTo>
                      <a:pt x="0" y="0"/>
                    </a:lnTo>
                    <a:lnTo>
                      <a:pt x="0" y="1561"/>
                    </a:lnTo>
                    <a:lnTo>
                      <a:pt x="2513" y="0"/>
                    </a:lnTo>
                    <a:close/>
                  </a:path>
                </a:pathLst>
              </a:custGeom>
              <a:solidFill>
                <a:schemeClr val="bg1">
                  <a:alpha val="25000"/>
                </a:schemeClr>
              </a:soli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grpSp>
      <p:grpSp>
        <p:nvGrpSpPr>
          <p:cNvPr id="13" name="Group 11"/>
          <p:cNvGrpSpPr/>
          <p:nvPr/>
        </p:nvGrpSpPr>
        <p:grpSpPr>
          <a:xfrm>
            <a:off x="2720694" y="3670242"/>
            <a:ext cx="1303873" cy="927702"/>
            <a:chOff x="2133601" y="4232275"/>
            <a:chExt cx="1463675" cy="1041400"/>
          </a:xfrm>
        </p:grpSpPr>
        <p:sp>
          <p:nvSpPr>
            <p:cNvPr id="14" name="Freeform 16"/>
            <p:cNvSpPr>
              <a:spLocks noEditPoints="1"/>
            </p:cNvSpPr>
            <p:nvPr/>
          </p:nvSpPr>
          <p:spPr bwMode="auto">
            <a:xfrm>
              <a:off x="2133601" y="4232275"/>
              <a:ext cx="1035050" cy="1041400"/>
            </a:xfrm>
            <a:custGeom>
              <a:avLst/>
              <a:gdLst>
                <a:gd name="T0" fmla="*/ 117 w 234"/>
                <a:gd name="T1" fmla="*/ 218 h 235"/>
                <a:gd name="T2" fmla="*/ 17 w 234"/>
                <a:gd name="T3" fmla="*/ 117 h 235"/>
                <a:gd name="T4" fmla="*/ 117 w 234"/>
                <a:gd name="T5" fmla="*/ 17 h 235"/>
                <a:gd name="T6" fmla="*/ 217 w 234"/>
                <a:gd name="T7" fmla="*/ 117 h 235"/>
                <a:gd name="T8" fmla="*/ 117 w 234"/>
                <a:gd name="T9" fmla="*/ 218 h 235"/>
                <a:gd name="T10" fmla="*/ 117 w 234"/>
                <a:gd name="T11" fmla="*/ 0 h 235"/>
                <a:gd name="T12" fmla="*/ 0 w 234"/>
                <a:gd name="T13" fmla="*/ 117 h 235"/>
                <a:gd name="T14" fmla="*/ 117 w 234"/>
                <a:gd name="T15" fmla="*/ 235 h 235"/>
                <a:gd name="T16" fmla="*/ 234 w 234"/>
                <a:gd name="T17" fmla="*/ 117 h 235"/>
                <a:gd name="T18" fmla="*/ 117 w 234"/>
                <a:gd name="T19"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235">
                  <a:moveTo>
                    <a:pt x="117" y="218"/>
                  </a:moveTo>
                  <a:cubicBezTo>
                    <a:pt x="62" y="218"/>
                    <a:pt x="17" y="173"/>
                    <a:pt x="17" y="117"/>
                  </a:cubicBezTo>
                  <a:cubicBezTo>
                    <a:pt x="17" y="62"/>
                    <a:pt x="62" y="17"/>
                    <a:pt x="117" y="17"/>
                  </a:cubicBezTo>
                  <a:cubicBezTo>
                    <a:pt x="172" y="17"/>
                    <a:pt x="217" y="62"/>
                    <a:pt x="217" y="117"/>
                  </a:cubicBezTo>
                  <a:cubicBezTo>
                    <a:pt x="217" y="173"/>
                    <a:pt x="172" y="218"/>
                    <a:pt x="117" y="218"/>
                  </a:cubicBezTo>
                  <a:moveTo>
                    <a:pt x="117" y="0"/>
                  </a:moveTo>
                  <a:cubicBezTo>
                    <a:pt x="52" y="0"/>
                    <a:pt x="0" y="53"/>
                    <a:pt x="0" y="117"/>
                  </a:cubicBezTo>
                  <a:cubicBezTo>
                    <a:pt x="0" y="182"/>
                    <a:pt x="52" y="235"/>
                    <a:pt x="117" y="235"/>
                  </a:cubicBezTo>
                  <a:cubicBezTo>
                    <a:pt x="182" y="235"/>
                    <a:pt x="234" y="182"/>
                    <a:pt x="234" y="117"/>
                  </a:cubicBezTo>
                  <a:cubicBezTo>
                    <a:pt x="234" y="53"/>
                    <a:pt x="182" y="0"/>
                    <a:pt x="117" y="0"/>
                  </a:cubicBezTo>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16" name="Oval 18"/>
            <p:cNvSpPr>
              <a:spLocks noChangeArrowheads="1"/>
            </p:cNvSpPr>
            <p:nvPr/>
          </p:nvSpPr>
          <p:spPr bwMode="auto">
            <a:xfrm>
              <a:off x="2208213" y="4308475"/>
              <a:ext cx="885825" cy="889000"/>
            </a:xfrm>
            <a:prstGeom prst="ellipse">
              <a:avLst/>
            </a:pr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17" name="Freeform 31"/>
            <p:cNvSpPr/>
            <p:nvPr/>
          </p:nvSpPr>
          <p:spPr bwMode="auto">
            <a:xfrm>
              <a:off x="3341688" y="4560888"/>
              <a:ext cx="255588" cy="406400"/>
            </a:xfrm>
            <a:custGeom>
              <a:avLst/>
              <a:gdLst>
                <a:gd name="T0" fmla="*/ 0 w 161"/>
                <a:gd name="T1" fmla="*/ 0 h 256"/>
                <a:gd name="T2" fmla="*/ 0 w 161"/>
                <a:gd name="T3" fmla="*/ 256 h 256"/>
                <a:gd name="T4" fmla="*/ 161 w 161"/>
                <a:gd name="T5" fmla="*/ 128 h 256"/>
                <a:gd name="T6" fmla="*/ 0 w 161"/>
                <a:gd name="T7" fmla="*/ 0 h 256"/>
              </a:gdLst>
              <a:ahLst/>
              <a:cxnLst>
                <a:cxn ang="0">
                  <a:pos x="T0" y="T1"/>
                </a:cxn>
                <a:cxn ang="0">
                  <a:pos x="T2" y="T3"/>
                </a:cxn>
                <a:cxn ang="0">
                  <a:pos x="T4" y="T5"/>
                </a:cxn>
                <a:cxn ang="0">
                  <a:pos x="T6" y="T7"/>
                </a:cxn>
              </a:cxnLst>
              <a:rect l="0" t="0" r="r" b="b"/>
              <a:pathLst>
                <a:path w="161" h="256">
                  <a:moveTo>
                    <a:pt x="0" y="0"/>
                  </a:moveTo>
                  <a:lnTo>
                    <a:pt x="0" y="256"/>
                  </a:lnTo>
                  <a:lnTo>
                    <a:pt x="161" y="128"/>
                  </a:lnTo>
                  <a:lnTo>
                    <a:pt x="0" y="0"/>
                  </a:lnTo>
                  <a:close/>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grpSp>
        <p:nvGrpSpPr>
          <p:cNvPr id="19" name="Group 17"/>
          <p:cNvGrpSpPr/>
          <p:nvPr/>
        </p:nvGrpSpPr>
        <p:grpSpPr>
          <a:xfrm>
            <a:off x="7998404" y="3272097"/>
            <a:ext cx="1261448" cy="927702"/>
            <a:chOff x="8162926" y="4232275"/>
            <a:chExt cx="1416050" cy="1041400"/>
          </a:xfrm>
        </p:grpSpPr>
        <p:sp>
          <p:nvSpPr>
            <p:cNvPr id="20" name="Freeform 19"/>
            <p:cNvSpPr>
              <a:spLocks noEditPoints="1"/>
            </p:cNvSpPr>
            <p:nvPr/>
          </p:nvSpPr>
          <p:spPr bwMode="auto">
            <a:xfrm>
              <a:off x="8539163" y="4232275"/>
              <a:ext cx="1039813" cy="1041400"/>
            </a:xfrm>
            <a:custGeom>
              <a:avLst/>
              <a:gdLst>
                <a:gd name="T0" fmla="*/ 118 w 235"/>
                <a:gd name="T1" fmla="*/ 218 h 235"/>
                <a:gd name="T2" fmla="*/ 17 w 235"/>
                <a:gd name="T3" fmla="*/ 117 h 235"/>
                <a:gd name="T4" fmla="*/ 118 w 235"/>
                <a:gd name="T5" fmla="*/ 17 h 235"/>
                <a:gd name="T6" fmla="*/ 218 w 235"/>
                <a:gd name="T7" fmla="*/ 117 h 235"/>
                <a:gd name="T8" fmla="*/ 118 w 235"/>
                <a:gd name="T9" fmla="*/ 218 h 235"/>
                <a:gd name="T10" fmla="*/ 118 w 235"/>
                <a:gd name="T11" fmla="*/ 0 h 235"/>
                <a:gd name="T12" fmla="*/ 0 w 235"/>
                <a:gd name="T13" fmla="*/ 117 h 235"/>
                <a:gd name="T14" fmla="*/ 118 w 235"/>
                <a:gd name="T15" fmla="*/ 235 h 235"/>
                <a:gd name="T16" fmla="*/ 235 w 235"/>
                <a:gd name="T17" fmla="*/ 117 h 235"/>
                <a:gd name="T18" fmla="*/ 118 w 235"/>
                <a:gd name="T19"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35">
                  <a:moveTo>
                    <a:pt x="118" y="218"/>
                  </a:moveTo>
                  <a:cubicBezTo>
                    <a:pt x="62" y="218"/>
                    <a:pt x="17" y="173"/>
                    <a:pt x="17" y="117"/>
                  </a:cubicBezTo>
                  <a:cubicBezTo>
                    <a:pt x="17" y="62"/>
                    <a:pt x="62" y="17"/>
                    <a:pt x="118" y="17"/>
                  </a:cubicBezTo>
                  <a:cubicBezTo>
                    <a:pt x="173" y="17"/>
                    <a:pt x="218" y="62"/>
                    <a:pt x="218" y="117"/>
                  </a:cubicBezTo>
                  <a:cubicBezTo>
                    <a:pt x="218" y="173"/>
                    <a:pt x="173" y="218"/>
                    <a:pt x="118" y="218"/>
                  </a:cubicBezTo>
                  <a:moveTo>
                    <a:pt x="118" y="0"/>
                  </a:moveTo>
                  <a:cubicBezTo>
                    <a:pt x="53" y="0"/>
                    <a:pt x="0" y="53"/>
                    <a:pt x="0" y="117"/>
                  </a:cubicBezTo>
                  <a:cubicBezTo>
                    <a:pt x="0" y="182"/>
                    <a:pt x="53" y="235"/>
                    <a:pt x="118" y="235"/>
                  </a:cubicBezTo>
                  <a:cubicBezTo>
                    <a:pt x="182" y="235"/>
                    <a:pt x="235" y="182"/>
                    <a:pt x="235" y="117"/>
                  </a:cubicBezTo>
                  <a:cubicBezTo>
                    <a:pt x="235" y="53"/>
                    <a:pt x="182" y="0"/>
                    <a:pt x="118" y="0"/>
                  </a:cubicBezTo>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22" name="Oval 21"/>
            <p:cNvSpPr>
              <a:spLocks noChangeArrowheads="1"/>
            </p:cNvSpPr>
            <p:nvPr/>
          </p:nvSpPr>
          <p:spPr bwMode="auto">
            <a:xfrm>
              <a:off x="8615363" y="4308475"/>
              <a:ext cx="889000" cy="889000"/>
            </a:xfrm>
            <a:prstGeom prst="ellipse">
              <a:avLst/>
            </a:pr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23" name="Freeform 35"/>
            <p:cNvSpPr/>
            <p:nvPr/>
          </p:nvSpPr>
          <p:spPr bwMode="auto">
            <a:xfrm>
              <a:off x="8162926" y="4560888"/>
              <a:ext cx="257175" cy="406400"/>
            </a:xfrm>
            <a:custGeom>
              <a:avLst/>
              <a:gdLst>
                <a:gd name="T0" fmla="*/ 162 w 162"/>
                <a:gd name="T1" fmla="*/ 0 h 256"/>
                <a:gd name="T2" fmla="*/ 0 w 162"/>
                <a:gd name="T3" fmla="*/ 128 h 256"/>
                <a:gd name="T4" fmla="*/ 162 w 162"/>
                <a:gd name="T5" fmla="*/ 256 h 256"/>
                <a:gd name="T6" fmla="*/ 162 w 162"/>
                <a:gd name="T7" fmla="*/ 0 h 256"/>
              </a:gdLst>
              <a:ahLst/>
              <a:cxnLst>
                <a:cxn ang="0">
                  <a:pos x="T0" y="T1"/>
                </a:cxn>
                <a:cxn ang="0">
                  <a:pos x="T2" y="T3"/>
                </a:cxn>
                <a:cxn ang="0">
                  <a:pos x="T4" y="T5"/>
                </a:cxn>
                <a:cxn ang="0">
                  <a:pos x="T6" y="T7"/>
                </a:cxn>
              </a:cxnLst>
              <a:rect l="0" t="0" r="r" b="b"/>
              <a:pathLst>
                <a:path w="162" h="256">
                  <a:moveTo>
                    <a:pt x="162" y="0"/>
                  </a:moveTo>
                  <a:lnTo>
                    <a:pt x="0" y="128"/>
                  </a:lnTo>
                  <a:lnTo>
                    <a:pt x="162" y="256"/>
                  </a:lnTo>
                  <a:lnTo>
                    <a:pt x="162" y="0"/>
                  </a:lnTo>
                  <a:close/>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grpSp>
        <p:nvGrpSpPr>
          <p:cNvPr id="25" name="Group 23"/>
          <p:cNvGrpSpPr/>
          <p:nvPr/>
        </p:nvGrpSpPr>
        <p:grpSpPr>
          <a:xfrm>
            <a:off x="7520420" y="1587156"/>
            <a:ext cx="1060635" cy="994167"/>
            <a:chOff x="7521576" y="1893888"/>
            <a:chExt cx="1190625" cy="1116012"/>
          </a:xfrm>
        </p:grpSpPr>
        <p:sp>
          <p:nvSpPr>
            <p:cNvPr id="26" name="Freeform 28"/>
            <p:cNvSpPr>
              <a:spLocks noEditPoints="1"/>
            </p:cNvSpPr>
            <p:nvPr/>
          </p:nvSpPr>
          <p:spPr bwMode="auto">
            <a:xfrm>
              <a:off x="7672388" y="1893888"/>
              <a:ext cx="1039813" cy="1041400"/>
            </a:xfrm>
            <a:custGeom>
              <a:avLst/>
              <a:gdLst>
                <a:gd name="T0" fmla="*/ 117 w 235"/>
                <a:gd name="T1" fmla="*/ 218 h 235"/>
                <a:gd name="T2" fmla="*/ 46 w 235"/>
                <a:gd name="T3" fmla="*/ 188 h 235"/>
                <a:gd name="T4" fmla="*/ 46 w 235"/>
                <a:gd name="T5" fmla="*/ 47 h 235"/>
                <a:gd name="T6" fmla="*/ 117 w 235"/>
                <a:gd name="T7" fmla="*/ 17 h 235"/>
                <a:gd name="T8" fmla="*/ 188 w 235"/>
                <a:gd name="T9" fmla="*/ 47 h 235"/>
                <a:gd name="T10" fmla="*/ 188 w 235"/>
                <a:gd name="T11" fmla="*/ 188 h 235"/>
                <a:gd name="T12" fmla="*/ 117 w 235"/>
                <a:gd name="T13" fmla="*/ 218 h 235"/>
                <a:gd name="T14" fmla="*/ 117 w 235"/>
                <a:gd name="T15" fmla="*/ 0 h 235"/>
                <a:gd name="T16" fmla="*/ 34 w 235"/>
                <a:gd name="T17" fmla="*/ 34 h 235"/>
                <a:gd name="T18" fmla="*/ 0 w 235"/>
                <a:gd name="T19" fmla="*/ 117 h 235"/>
                <a:gd name="T20" fmla="*/ 34 w 235"/>
                <a:gd name="T21" fmla="*/ 200 h 235"/>
                <a:gd name="T22" fmla="*/ 117 w 235"/>
                <a:gd name="T23" fmla="*/ 235 h 235"/>
                <a:gd name="T24" fmla="*/ 200 w 235"/>
                <a:gd name="T25" fmla="*/ 200 h 235"/>
                <a:gd name="T26" fmla="*/ 235 w 235"/>
                <a:gd name="T27" fmla="*/ 117 h 235"/>
                <a:gd name="T28" fmla="*/ 200 w 235"/>
                <a:gd name="T29" fmla="*/ 34 h 235"/>
                <a:gd name="T30" fmla="*/ 117 w 235"/>
                <a:gd name="T31"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5" h="235">
                  <a:moveTo>
                    <a:pt x="117" y="218"/>
                  </a:moveTo>
                  <a:cubicBezTo>
                    <a:pt x="92" y="218"/>
                    <a:pt x="66" y="208"/>
                    <a:pt x="46" y="188"/>
                  </a:cubicBezTo>
                  <a:cubicBezTo>
                    <a:pt x="7" y="149"/>
                    <a:pt x="7" y="86"/>
                    <a:pt x="46" y="47"/>
                  </a:cubicBezTo>
                  <a:cubicBezTo>
                    <a:pt x="66" y="27"/>
                    <a:pt x="92" y="17"/>
                    <a:pt x="117" y="17"/>
                  </a:cubicBezTo>
                  <a:cubicBezTo>
                    <a:pt x="143" y="17"/>
                    <a:pt x="169" y="27"/>
                    <a:pt x="188" y="47"/>
                  </a:cubicBezTo>
                  <a:cubicBezTo>
                    <a:pt x="227" y="86"/>
                    <a:pt x="227" y="149"/>
                    <a:pt x="188" y="188"/>
                  </a:cubicBezTo>
                  <a:cubicBezTo>
                    <a:pt x="169" y="208"/>
                    <a:pt x="143" y="218"/>
                    <a:pt x="117" y="218"/>
                  </a:cubicBezTo>
                  <a:moveTo>
                    <a:pt x="117" y="0"/>
                  </a:moveTo>
                  <a:cubicBezTo>
                    <a:pt x="87" y="0"/>
                    <a:pt x="57" y="12"/>
                    <a:pt x="34" y="34"/>
                  </a:cubicBezTo>
                  <a:cubicBezTo>
                    <a:pt x="11" y="57"/>
                    <a:pt x="0" y="87"/>
                    <a:pt x="0" y="117"/>
                  </a:cubicBezTo>
                  <a:cubicBezTo>
                    <a:pt x="0" y="147"/>
                    <a:pt x="11" y="178"/>
                    <a:pt x="34" y="200"/>
                  </a:cubicBezTo>
                  <a:cubicBezTo>
                    <a:pt x="57" y="223"/>
                    <a:pt x="87" y="235"/>
                    <a:pt x="117" y="235"/>
                  </a:cubicBezTo>
                  <a:cubicBezTo>
                    <a:pt x="147" y="235"/>
                    <a:pt x="177" y="223"/>
                    <a:pt x="200" y="200"/>
                  </a:cubicBezTo>
                  <a:cubicBezTo>
                    <a:pt x="223" y="178"/>
                    <a:pt x="235" y="147"/>
                    <a:pt x="235" y="117"/>
                  </a:cubicBezTo>
                  <a:cubicBezTo>
                    <a:pt x="235" y="87"/>
                    <a:pt x="223" y="57"/>
                    <a:pt x="200" y="34"/>
                  </a:cubicBezTo>
                  <a:cubicBezTo>
                    <a:pt x="177" y="12"/>
                    <a:pt x="147" y="0"/>
                    <a:pt x="117" y="0"/>
                  </a:cubicBezTo>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28" name="Freeform 30"/>
            <p:cNvSpPr/>
            <p:nvPr/>
          </p:nvSpPr>
          <p:spPr bwMode="auto">
            <a:xfrm>
              <a:off x="7704138" y="1970088"/>
              <a:ext cx="973138" cy="889000"/>
            </a:xfrm>
            <a:custGeom>
              <a:avLst/>
              <a:gdLst>
                <a:gd name="T0" fmla="*/ 110 w 220"/>
                <a:gd name="T1" fmla="*/ 0 h 201"/>
                <a:gd name="T2" fmla="*/ 39 w 220"/>
                <a:gd name="T3" fmla="*/ 30 h 201"/>
                <a:gd name="T4" fmla="*/ 39 w 220"/>
                <a:gd name="T5" fmla="*/ 171 h 201"/>
                <a:gd name="T6" fmla="*/ 110 w 220"/>
                <a:gd name="T7" fmla="*/ 201 h 201"/>
                <a:gd name="T8" fmla="*/ 181 w 220"/>
                <a:gd name="T9" fmla="*/ 171 h 201"/>
                <a:gd name="T10" fmla="*/ 181 w 220"/>
                <a:gd name="T11" fmla="*/ 30 h 201"/>
                <a:gd name="T12" fmla="*/ 110 w 220"/>
                <a:gd name="T13" fmla="*/ 0 h 201"/>
              </a:gdLst>
              <a:ahLst/>
              <a:cxnLst>
                <a:cxn ang="0">
                  <a:pos x="T0" y="T1"/>
                </a:cxn>
                <a:cxn ang="0">
                  <a:pos x="T2" y="T3"/>
                </a:cxn>
                <a:cxn ang="0">
                  <a:pos x="T4" y="T5"/>
                </a:cxn>
                <a:cxn ang="0">
                  <a:pos x="T6" y="T7"/>
                </a:cxn>
                <a:cxn ang="0">
                  <a:pos x="T8" y="T9"/>
                </a:cxn>
                <a:cxn ang="0">
                  <a:pos x="T10" y="T11"/>
                </a:cxn>
                <a:cxn ang="0">
                  <a:pos x="T12" y="T13"/>
                </a:cxn>
              </a:cxnLst>
              <a:rect l="0" t="0" r="r" b="b"/>
              <a:pathLst>
                <a:path w="220" h="201">
                  <a:moveTo>
                    <a:pt x="110" y="0"/>
                  </a:moveTo>
                  <a:cubicBezTo>
                    <a:pt x="85" y="0"/>
                    <a:pt x="59" y="10"/>
                    <a:pt x="39" y="30"/>
                  </a:cubicBezTo>
                  <a:cubicBezTo>
                    <a:pt x="0" y="69"/>
                    <a:pt x="0" y="132"/>
                    <a:pt x="39" y="171"/>
                  </a:cubicBezTo>
                  <a:cubicBezTo>
                    <a:pt x="59" y="191"/>
                    <a:pt x="85" y="201"/>
                    <a:pt x="110" y="201"/>
                  </a:cubicBezTo>
                  <a:cubicBezTo>
                    <a:pt x="136" y="201"/>
                    <a:pt x="162" y="191"/>
                    <a:pt x="181" y="171"/>
                  </a:cubicBezTo>
                  <a:cubicBezTo>
                    <a:pt x="220" y="132"/>
                    <a:pt x="220" y="69"/>
                    <a:pt x="181" y="30"/>
                  </a:cubicBezTo>
                  <a:cubicBezTo>
                    <a:pt x="162" y="10"/>
                    <a:pt x="136" y="0"/>
                    <a:pt x="110" y="0"/>
                  </a:cubicBezTo>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29" name="Freeform 37"/>
            <p:cNvSpPr/>
            <p:nvPr/>
          </p:nvSpPr>
          <p:spPr bwMode="auto">
            <a:xfrm>
              <a:off x="7521576" y="2682875"/>
              <a:ext cx="323850" cy="327025"/>
            </a:xfrm>
            <a:custGeom>
              <a:avLst/>
              <a:gdLst>
                <a:gd name="T0" fmla="*/ 23 w 204"/>
                <a:gd name="T1" fmla="*/ 0 h 206"/>
                <a:gd name="T2" fmla="*/ 0 w 204"/>
                <a:gd name="T3" fmla="*/ 206 h 206"/>
                <a:gd name="T4" fmla="*/ 204 w 204"/>
                <a:gd name="T5" fmla="*/ 184 h 206"/>
                <a:gd name="T6" fmla="*/ 23 w 204"/>
                <a:gd name="T7" fmla="*/ 0 h 206"/>
              </a:gdLst>
              <a:ahLst/>
              <a:cxnLst>
                <a:cxn ang="0">
                  <a:pos x="T0" y="T1"/>
                </a:cxn>
                <a:cxn ang="0">
                  <a:pos x="T2" y="T3"/>
                </a:cxn>
                <a:cxn ang="0">
                  <a:pos x="T4" y="T5"/>
                </a:cxn>
                <a:cxn ang="0">
                  <a:pos x="T6" y="T7"/>
                </a:cxn>
              </a:cxnLst>
              <a:rect l="0" t="0" r="r" b="b"/>
              <a:pathLst>
                <a:path w="204" h="206">
                  <a:moveTo>
                    <a:pt x="23" y="0"/>
                  </a:moveTo>
                  <a:lnTo>
                    <a:pt x="0" y="206"/>
                  </a:lnTo>
                  <a:lnTo>
                    <a:pt x="204" y="184"/>
                  </a:lnTo>
                  <a:lnTo>
                    <a:pt x="23" y="0"/>
                  </a:lnTo>
                  <a:close/>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grpSp>
        <p:nvGrpSpPr>
          <p:cNvPr id="31" name="Group 29"/>
          <p:cNvGrpSpPr/>
          <p:nvPr/>
        </p:nvGrpSpPr>
        <p:grpSpPr>
          <a:xfrm>
            <a:off x="3492836" y="1587156"/>
            <a:ext cx="1104474" cy="994167"/>
            <a:chOff x="3000376" y="1893888"/>
            <a:chExt cx="1239837" cy="1116012"/>
          </a:xfrm>
        </p:grpSpPr>
        <p:sp>
          <p:nvSpPr>
            <p:cNvPr id="32" name="Freeform 25"/>
            <p:cNvSpPr>
              <a:spLocks noEditPoints="1"/>
            </p:cNvSpPr>
            <p:nvPr/>
          </p:nvSpPr>
          <p:spPr bwMode="auto">
            <a:xfrm>
              <a:off x="3000376" y="1893888"/>
              <a:ext cx="1039813" cy="1041400"/>
            </a:xfrm>
            <a:custGeom>
              <a:avLst/>
              <a:gdLst>
                <a:gd name="T0" fmla="*/ 117 w 235"/>
                <a:gd name="T1" fmla="*/ 218 h 235"/>
                <a:gd name="T2" fmla="*/ 46 w 235"/>
                <a:gd name="T3" fmla="*/ 188 h 235"/>
                <a:gd name="T4" fmla="*/ 46 w 235"/>
                <a:gd name="T5" fmla="*/ 47 h 235"/>
                <a:gd name="T6" fmla="*/ 117 w 235"/>
                <a:gd name="T7" fmla="*/ 17 h 235"/>
                <a:gd name="T8" fmla="*/ 188 w 235"/>
                <a:gd name="T9" fmla="*/ 47 h 235"/>
                <a:gd name="T10" fmla="*/ 188 w 235"/>
                <a:gd name="T11" fmla="*/ 188 h 235"/>
                <a:gd name="T12" fmla="*/ 117 w 235"/>
                <a:gd name="T13" fmla="*/ 218 h 235"/>
                <a:gd name="T14" fmla="*/ 117 w 235"/>
                <a:gd name="T15" fmla="*/ 0 h 235"/>
                <a:gd name="T16" fmla="*/ 34 w 235"/>
                <a:gd name="T17" fmla="*/ 34 h 235"/>
                <a:gd name="T18" fmla="*/ 0 w 235"/>
                <a:gd name="T19" fmla="*/ 117 h 235"/>
                <a:gd name="T20" fmla="*/ 34 w 235"/>
                <a:gd name="T21" fmla="*/ 200 h 235"/>
                <a:gd name="T22" fmla="*/ 117 w 235"/>
                <a:gd name="T23" fmla="*/ 235 h 235"/>
                <a:gd name="T24" fmla="*/ 200 w 235"/>
                <a:gd name="T25" fmla="*/ 200 h 235"/>
                <a:gd name="T26" fmla="*/ 235 w 235"/>
                <a:gd name="T27" fmla="*/ 117 h 235"/>
                <a:gd name="T28" fmla="*/ 200 w 235"/>
                <a:gd name="T29" fmla="*/ 34 h 235"/>
                <a:gd name="T30" fmla="*/ 117 w 235"/>
                <a:gd name="T31"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5" h="235">
                  <a:moveTo>
                    <a:pt x="117" y="218"/>
                  </a:moveTo>
                  <a:cubicBezTo>
                    <a:pt x="92" y="218"/>
                    <a:pt x="66" y="208"/>
                    <a:pt x="46" y="188"/>
                  </a:cubicBezTo>
                  <a:cubicBezTo>
                    <a:pt x="7" y="149"/>
                    <a:pt x="7" y="86"/>
                    <a:pt x="46" y="47"/>
                  </a:cubicBezTo>
                  <a:cubicBezTo>
                    <a:pt x="66" y="27"/>
                    <a:pt x="92" y="17"/>
                    <a:pt x="117" y="17"/>
                  </a:cubicBezTo>
                  <a:cubicBezTo>
                    <a:pt x="143" y="17"/>
                    <a:pt x="169" y="27"/>
                    <a:pt x="188" y="47"/>
                  </a:cubicBezTo>
                  <a:cubicBezTo>
                    <a:pt x="227" y="86"/>
                    <a:pt x="227" y="149"/>
                    <a:pt x="188" y="188"/>
                  </a:cubicBezTo>
                  <a:cubicBezTo>
                    <a:pt x="169" y="208"/>
                    <a:pt x="143" y="218"/>
                    <a:pt x="117" y="218"/>
                  </a:cubicBezTo>
                  <a:moveTo>
                    <a:pt x="117" y="0"/>
                  </a:moveTo>
                  <a:cubicBezTo>
                    <a:pt x="87" y="0"/>
                    <a:pt x="57" y="12"/>
                    <a:pt x="34" y="34"/>
                  </a:cubicBezTo>
                  <a:cubicBezTo>
                    <a:pt x="11" y="57"/>
                    <a:pt x="0" y="87"/>
                    <a:pt x="0" y="117"/>
                  </a:cubicBezTo>
                  <a:cubicBezTo>
                    <a:pt x="0" y="147"/>
                    <a:pt x="11" y="178"/>
                    <a:pt x="34" y="200"/>
                  </a:cubicBezTo>
                  <a:cubicBezTo>
                    <a:pt x="57" y="223"/>
                    <a:pt x="87" y="235"/>
                    <a:pt x="117" y="235"/>
                  </a:cubicBezTo>
                  <a:cubicBezTo>
                    <a:pt x="147" y="235"/>
                    <a:pt x="177" y="223"/>
                    <a:pt x="200" y="200"/>
                  </a:cubicBezTo>
                  <a:cubicBezTo>
                    <a:pt x="223" y="178"/>
                    <a:pt x="235" y="147"/>
                    <a:pt x="235" y="117"/>
                  </a:cubicBezTo>
                  <a:cubicBezTo>
                    <a:pt x="235" y="87"/>
                    <a:pt x="223" y="57"/>
                    <a:pt x="200" y="34"/>
                  </a:cubicBezTo>
                  <a:cubicBezTo>
                    <a:pt x="177" y="12"/>
                    <a:pt x="147" y="0"/>
                    <a:pt x="117" y="0"/>
                  </a:cubicBezTo>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34" name="Freeform 27"/>
            <p:cNvSpPr/>
            <p:nvPr/>
          </p:nvSpPr>
          <p:spPr bwMode="auto">
            <a:xfrm>
              <a:off x="3032126" y="1970088"/>
              <a:ext cx="973138" cy="889000"/>
            </a:xfrm>
            <a:custGeom>
              <a:avLst/>
              <a:gdLst>
                <a:gd name="T0" fmla="*/ 110 w 220"/>
                <a:gd name="T1" fmla="*/ 0 h 201"/>
                <a:gd name="T2" fmla="*/ 39 w 220"/>
                <a:gd name="T3" fmla="*/ 30 h 201"/>
                <a:gd name="T4" fmla="*/ 39 w 220"/>
                <a:gd name="T5" fmla="*/ 171 h 201"/>
                <a:gd name="T6" fmla="*/ 110 w 220"/>
                <a:gd name="T7" fmla="*/ 201 h 201"/>
                <a:gd name="T8" fmla="*/ 181 w 220"/>
                <a:gd name="T9" fmla="*/ 171 h 201"/>
                <a:gd name="T10" fmla="*/ 181 w 220"/>
                <a:gd name="T11" fmla="*/ 30 h 201"/>
                <a:gd name="T12" fmla="*/ 110 w 220"/>
                <a:gd name="T13" fmla="*/ 0 h 201"/>
              </a:gdLst>
              <a:ahLst/>
              <a:cxnLst>
                <a:cxn ang="0">
                  <a:pos x="T0" y="T1"/>
                </a:cxn>
                <a:cxn ang="0">
                  <a:pos x="T2" y="T3"/>
                </a:cxn>
                <a:cxn ang="0">
                  <a:pos x="T4" y="T5"/>
                </a:cxn>
                <a:cxn ang="0">
                  <a:pos x="T6" y="T7"/>
                </a:cxn>
                <a:cxn ang="0">
                  <a:pos x="T8" y="T9"/>
                </a:cxn>
                <a:cxn ang="0">
                  <a:pos x="T10" y="T11"/>
                </a:cxn>
                <a:cxn ang="0">
                  <a:pos x="T12" y="T13"/>
                </a:cxn>
              </a:cxnLst>
              <a:rect l="0" t="0" r="r" b="b"/>
              <a:pathLst>
                <a:path w="220" h="201">
                  <a:moveTo>
                    <a:pt x="110" y="0"/>
                  </a:moveTo>
                  <a:cubicBezTo>
                    <a:pt x="85" y="0"/>
                    <a:pt x="59" y="10"/>
                    <a:pt x="39" y="30"/>
                  </a:cubicBezTo>
                  <a:cubicBezTo>
                    <a:pt x="0" y="69"/>
                    <a:pt x="0" y="132"/>
                    <a:pt x="39" y="171"/>
                  </a:cubicBezTo>
                  <a:cubicBezTo>
                    <a:pt x="59" y="191"/>
                    <a:pt x="85" y="201"/>
                    <a:pt x="110" y="201"/>
                  </a:cubicBezTo>
                  <a:cubicBezTo>
                    <a:pt x="136" y="201"/>
                    <a:pt x="162" y="191"/>
                    <a:pt x="181" y="171"/>
                  </a:cubicBezTo>
                  <a:cubicBezTo>
                    <a:pt x="220" y="132"/>
                    <a:pt x="220" y="69"/>
                    <a:pt x="181" y="30"/>
                  </a:cubicBezTo>
                  <a:cubicBezTo>
                    <a:pt x="162" y="10"/>
                    <a:pt x="136" y="0"/>
                    <a:pt x="110" y="0"/>
                  </a:cubicBezTo>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35" name="Freeform 39"/>
            <p:cNvSpPr/>
            <p:nvPr/>
          </p:nvSpPr>
          <p:spPr bwMode="auto">
            <a:xfrm>
              <a:off x="3916363" y="2682875"/>
              <a:ext cx="323850" cy="327025"/>
            </a:xfrm>
            <a:custGeom>
              <a:avLst/>
              <a:gdLst>
                <a:gd name="T0" fmla="*/ 181 w 204"/>
                <a:gd name="T1" fmla="*/ 0 h 206"/>
                <a:gd name="T2" fmla="*/ 0 w 204"/>
                <a:gd name="T3" fmla="*/ 184 h 206"/>
                <a:gd name="T4" fmla="*/ 204 w 204"/>
                <a:gd name="T5" fmla="*/ 206 h 206"/>
                <a:gd name="T6" fmla="*/ 181 w 204"/>
                <a:gd name="T7" fmla="*/ 0 h 206"/>
              </a:gdLst>
              <a:ahLst/>
              <a:cxnLst>
                <a:cxn ang="0">
                  <a:pos x="T0" y="T1"/>
                </a:cxn>
                <a:cxn ang="0">
                  <a:pos x="T2" y="T3"/>
                </a:cxn>
                <a:cxn ang="0">
                  <a:pos x="T4" y="T5"/>
                </a:cxn>
                <a:cxn ang="0">
                  <a:pos x="T6" y="T7"/>
                </a:cxn>
              </a:cxnLst>
              <a:rect l="0" t="0" r="r" b="b"/>
              <a:pathLst>
                <a:path w="204" h="206">
                  <a:moveTo>
                    <a:pt x="181" y="0"/>
                  </a:moveTo>
                  <a:lnTo>
                    <a:pt x="0" y="184"/>
                  </a:lnTo>
                  <a:lnTo>
                    <a:pt x="204" y="206"/>
                  </a:lnTo>
                  <a:lnTo>
                    <a:pt x="181" y="0"/>
                  </a:lnTo>
                  <a:close/>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sp>
        <p:nvSpPr>
          <p:cNvPr id="37" name="Freeform 47"/>
          <p:cNvSpPr/>
          <p:nvPr/>
        </p:nvSpPr>
        <p:spPr bwMode="auto">
          <a:xfrm>
            <a:off x="4581754" y="2843234"/>
            <a:ext cx="3553834" cy="2207534"/>
          </a:xfrm>
          <a:custGeom>
            <a:avLst/>
            <a:gdLst>
              <a:gd name="T0" fmla="*/ 2513 w 2513"/>
              <a:gd name="T1" fmla="*/ 0 h 1561"/>
              <a:gd name="T2" fmla="*/ 0 w 2513"/>
              <a:gd name="T3" fmla="*/ 0 h 1561"/>
              <a:gd name="T4" fmla="*/ 0 w 2513"/>
              <a:gd name="T5" fmla="*/ 1561 h 1561"/>
              <a:gd name="T6" fmla="*/ 2513 w 2513"/>
              <a:gd name="T7" fmla="*/ 0 h 1561"/>
            </a:gdLst>
            <a:ahLst/>
            <a:cxnLst>
              <a:cxn ang="0">
                <a:pos x="T0" y="T1"/>
              </a:cxn>
              <a:cxn ang="0">
                <a:pos x="T2" y="T3"/>
              </a:cxn>
              <a:cxn ang="0">
                <a:pos x="T4" y="T5"/>
              </a:cxn>
              <a:cxn ang="0">
                <a:pos x="T6" y="T7"/>
              </a:cxn>
            </a:cxnLst>
            <a:rect l="0" t="0" r="r" b="b"/>
            <a:pathLst>
              <a:path w="2513" h="1561">
                <a:moveTo>
                  <a:pt x="2513" y="0"/>
                </a:moveTo>
                <a:lnTo>
                  <a:pt x="0" y="0"/>
                </a:lnTo>
                <a:lnTo>
                  <a:pt x="0" y="1561"/>
                </a:lnTo>
                <a:lnTo>
                  <a:pt x="2513" y="0"/>
                </a:lnTo>
              </a:path>
            </a:pathLst>
          </a:custGeom>
          <a:no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50" name="TextBox 48"/>
          <p:cNvSpPr txBox="1"/>
          <p:nvPr/>
        </p:nvSpPr>
        <p:spPr>
          <a:xfrm>
            <a:off x="452755" y="1922145"/>
            <a:ext cx="2334260" cy="593090"/>
          </a:xfrm>
          <a:prstGeom prst="rect">
            <a:avLst/>
          </a:prstGeom>
          <a:noFill/>
        </p:spPr>
        <p:txBody>
          <a:bodyPr wrap="none" rtlCol="0">
            <a:noAutofit/>
          </a:bodyPr>
          <a:lstStyle/>
          <a:p>
            <a:pPr algn="r"/>
            <a:r>
              <a:rPr lang="id-ID" sz="2000" dirty="0" smtClean="0">
                <a:latin typeface="微软雅黑" panose="020B0503020204020204" pitchFamily="34" charset="-122"/>
                <a:ea typeface="微软雅黑" panose="020B0503020204020204" pitchFamily="34" charset="-122"/>
                <a:sym typeface="+mn-ea"/>
              </a:rPr>
              <a:t>(二) 依申请公开情况</a:t>
            </a:r>
            <a:endParaRPr lang="id-ID" sz="2000" dirty="0" smtClean="0">
              <a:solidFill>
                <a:schemeClr val="tx1"/>
              </a:solidFill>
              <a:latin typeface="微软雅黑" panose="020B0503020204020204" pitchFamily="34" charset="-122"/>
              <a:ea typeface="微软雅黑" panose="020B0503020204020204" pitchFamily="34" charset="-122"/>
            </a:endParaRPr>
          </a:p>
        </p:txBody>
      </p:sp>
      <p:sp>
        <p:nvSpPr>
          <p:cNvPr id="51" name="TextBox 49"/>
          <p:cNvSpPr txBox="1"/>
          <p:nvPr/>
        </p:nvSpPr>
        <p:spPr>
          <a:xfrm>
            <a:off x="295910" y="2514600"/>
            <a:ext cx="3034030" cy="422910"/>
          </a:xfrm>
          <a:prstGeom prst="rect">
            <a:avLst/>
          </a:prstGeom>
          <a:noFill/>
        </p:spPr>
        <p:txBody>
          <a:bodyPr wrap="square" rtlCol="0">
            <a:noAutofit/>
          </a:bodyPr>
          <a:lstStyle/>
          <a:p>
            <a:pPr>
              <a:lnSpc>
                <a:spcPct val="150000"/>
              </a:lnSpc>
            </a:pPr>
            <a:r>
              <a:rPr sz="1000">
                <a:latin typeface="微软雅黑" panose="020B0503020204020204" pitchFamily="34" charset="-122"/>
                <a:ea typeface="微软雅黑" panose="020B0503020204020204" pitchFamily="34" charset="-122"/>
                <a:sym typeface="+mn-ea"/>
              </a:rPr>
              <a:t>2023年，县退役军人事务局收到政府信息公开申请0条。</a:t>
            </a:r>
            <a:endParaRPr sz="1000">
              <a:latin typeface="微软雅黑" panose="020B0503020204020204" pitchFamily="34" charset="-122"/>
              <a:ea typeface="微软雅黑" panose="020B0503020204020204" pitchFamily="34" charset="-122"/>
              <a:sym typeface="+mn-ea"/>
            </a:endParaRPr>
          </a:p>
        </p:txBody>
      </p:sp>
      <p:sp>
        <p:nvSpPr>
          <p:cNvPr id="52" name="TextBox 50"/>
          <p:cNvSpPr txBox="1"/>
          <p:nvPr/>
        </p:nvSpPr>
        <p:spPr>
          <a:xfrm>
            <a:off x="452614" y="3562586"/>
            <a:ext cx="2205990" cy="398780"/>
          </a:xfrm>
          <a:prstGeom prst="rect">
            <a:avLst/>
          </a:prstGeom>
          <a:noFill/>
        </p:spPr>
        <p:txBody>
          <a:bodyPr wrap="none" rtlCol="0">
            <a:spAutoFit/>
          </a:bodyPr>
          <a:lstStyle/>
          <a:p>
            <a:pPr algn="r"/>
            <a:r>
              <a:rPr lang="id-ID" sz="2000" dirty="0" smtClean="0">
                <a:latin typeface="微软雅黑" panose="020B0503020204020204" pitchFamily="34" charset="-122"/>
                <a:ea typeface="微软雅黑" panose="020B0503020204020204" pitchFamily="34" charset="-122"/>
                <a:sym typeface="+mn-ea"/>
              </a:rPr>
              <a:t>(一) 主动公开情况</a:t>
            </a:r>
            <a:endParaRPr lang="id-ID" sz="2000" dirty="0" smtClean="0">
              <a:solidFill>
                <a:schemeClr val="tx1"/>
              </a:solidFill>
              <a:latin typeface="微软雅黑" panose="020B0503020204020204" pitchFamily="34" charset="-122"/>
              <a:ea typeface="微软雅黑" panose="020B0503020204020204" pitchFamily="34" charset="-122"/>
            </a:endParaRPr>
          </a:p>
        </p:txBody>
      </p:sp>
      <p:sp>
        <p:nvSpPr>
          <p:cNvPr id="53" name="TextBox 51"/>
          <p:cNvSpPr txBox="1"/>
          <p:nvPr/>
        </p:nvSpPr>
        <p:spPr>
          <a:xfrm>
            <a:off x="84455" y="3926840"/>
            <a:ext cx="2574290" cy="1938020"/>
          </a:xfrm>
          <a:prstGeom prst="rect">
            <a:avLst/>
          </a:prstGeom>
          <a:noFill/>
        </p:spPr>
        <p:txBody>
          <a:bodyPr wrap="square" rtlCol="0">
            <a:spAutoFit/>
          </a:bodyPr>
          <a:lstStyle/>
          <a:p>
            <a:pPr algn="just">
              <a:lnSpc>
                <a:spcPct val="150000"/>
              </a:lnSpc>
            </a:pPr>
            <a:r>
              <a:rPr sz="1000">
                <a:latin typeface="微软雅黑" panose="020B0503020204020204" pitchFamily="34" charset="-122"/>
                <a:ea typeface="微软雅黑" panose="020B0503020204020204" pitchFamily="34" charset="-122"/>
                <a:sym typeface="+mn-ea"/>
              </a:rPr>
              <a:t>2023年，县退役军人事务局通过县退役军人事务局网站、县退役军人事务局微信公众号（现已注销）主动公开政务信息数量为390条，其中政务信息公开数量86条（主动公开政府信息19条）、官方公众号发布和推送信息304条，信息公开内容</a:t>
            </a:r>
            <a:r>
              <a:rPr lang="zh-CN" sz="1000">
                <a:latin typeface="微软雅黑" panose="020B0503020204020204" pitchFamily="34" charset="-122"/>
                <a:ea typeface="微软雅黑" panose="020B0503020204020204" pitchFamily="34" charset="-122"/>
                <a:sym typeface="+mn-ea"/>
              </a:rPr>
              <a:t>涵盖</a:t>
            </a:r>
            <a:r>
              <a:rPr sz="1000">
                <a:latin typeface="微软雅黑" panose="020B0503020204020204" pitchFamily="34" charset="-122"/>
                <a:ea typeface="微软雅黑" panose="020B0503020204020204" pitchFamily="34" charset="-122"/>
                <a:sym typeface="+mn-ea"/>
              </a:rPr>
              <a:t>主动公开、依申请公开、政府信息管理、平台建设、监督保障等方面。</a:t>
            </a:r>
            <a:endParaRPr sz="1000">
              <a:latin typeface="微软雅黑" panose="020B0503020204020204" pitchFamily="34" charset="-122"/>
              <a:ea typeface="微软雅黑" panose="020B0503020204020204" pitchFamily="34" charset="-122"/>
              <a:sym typeface="+mn-ea"/>
            </a:endParaRPr>
          </a:p>
        </p:txBody>
      </p:sp>
      <p:sp>
        <p:nvSpPr>
          <p:cNvPr id="54" name="TextBox 52"/>
          <p:cNvSpPr txBox="1"/>
          <p:nvPr/>
        </p:nvSpPr>
        <p:spPr>
          <a:xfrm>
            <a:off x="7997825" y="337820"/>
            <a:ext cx="4133850" cy="427990"/>
          </a:xfrm>
          <a:prstGeom prst="rect">
            <a:avLst/>
          </a:prstGeom>
          <a:noFill/>
        </p:spPr>
        <p:txBody>
          <a:bodyPr wrap="none" rtlCol="0">
            <a:noAutofit/>
          </a:bodyPr>
          <a:lstStyle/>
          <a:p>
            <a:pPr algn="l"/>
            <a:r>
              <a:rPr lang="id-ID" sz="2000" dirty="0" smtClean="0">
                <a:solidFill>
                  <a:schemeClr val="tx1"/>
                </a:solidFill>
                <a:latin typeface="微软雅黑" panose="020B0503020204020204" pitchFamily="34" charset="-122"/>
                <a:ea typeface="微软雅黑" panose="020B0503020204020204" pitchFamily="34" charset="-122"/>
              </a:rPr>
              <a:t>(四) 政府信息公开平台建设情况</a:t>
            </a:r>
            <a:endParaRPr lang="id-ID" sz="2000" dirty="0" smtClean="0">
              <a:solidFill>
                <a:schemeClr val="tx1"/>
              </a:solidFill>
              <a:latin typeface="微软雅黑" panose="020B0503020204020204" pitchFamily="34" charset="-122"/>
              <a:ea typeface="微软雅黑" panose="020B0503020204020204" pitchFamily="34" charset="-122"/>
            </a:endParaRPr>
          </a:p>
        </p:txBody>
      </p:sp>
      <p:sp>
        <p:nvSpPr>
          <p:cNvPr id="2" name="TextBox 53"/>
          <p:cNvSpPr txBox="1"/>
          <p:nvPr/>
        </p:nvSpPr>
        <p:spPr>
          <a:xfrm>
            <a:off x="8135620" y="880745"/>
            <a:ext cx="3549015" cy="1351915"/>
          </a:xfrm>
          <a:prstGeom prst="rect">
            <a:avLst/>
          </a:prstGeom>
          <a:noFill/>
        </p:spPr>
        <p:txBody>
          <a:bodyPr wrap="square" rtlCol="0">
            <a:noAutofit/>
          </a:bodyPr>
          <a:lstStyle/>
          <a:p>
            <a:pPr>
              <a:lnSpc>
                <a:spcPct val="150000"/>
              </a:lnSpc>
            </a:pPr>
            <a:r>
              <a:rPr sz="1000">
                <a:solidFill>
                  <a:schemeClr val="tx1"/>
                </a:solidFill>
                <a:latin typeface="微软雅黑" panose="020B0503020204020204" pitchFamily="34" charset="-122"/>
                <a:ea typeface="微软雅黑" panose="020B0503020204020204" pitchFamily="34" charset="-122"/>
              </a:rPr>
              <a:t>一是优化公众号界面，设立“微山最美退役军人”“戎光在身边”等专栏，提高退役军人的社会荣誉感。二是建立常态化数据动态更新机制，及时更新发布工作动态、政策解读、经验做法，让政策分类更加明晰、信息发布更加准确、经验做法更加延伸。</a:t>
            </a:r>
            <a:endParaRPr sz="1000">
              <a:solidFill>
                <a:schemeClr val="tx1"/>
              </a:solidFill>
              <a:latin typeface="微软雅黑" panose="020B0503020204020204" pitchFamily="34" charset="-122"/>
              <a:ea typeface="微软雅黑" panose="020B0503020204020204" pitchFamily="34" charset="-122"/>
            </a:endParaRPr>
          </a:p>
        </p:txBody>
      </p:sp>
      <p:sp>
        <p:nvSpPr>
          <p:cNvPr id="3" name="TextBox 54"/>
          <p:cNvSpPr txBox="1"/>
          <p:nvPr/>
        </p:nvSpPr>
        <p:spPr>
          <a:xfrm>
            <a:off x="8612505" y="2580640"/>
            <a:ext cx="2853690" cy="598170"/>
          </a:xfrm>
          <a:prstGeom prst="rect">
            <a:avLst/>
          </a:prstGeom>
          <a:noFill/>
        </p:spPr>
        <p:txBody>
          <a:bodyPr wrap="none" rtlCol="0">
            <a:noAutofit/>
          </a:bodyPr>
          <a:lstStyle/>
          <a:p>
            <a:pPr algn="l"/>
            <a:r>
              <a:rPr lang="id-ID" sz="2000" dirty="0" smtClean="0">
                <a:solidFill>
                  <a:schemeClr val="tx1"/>
                </a:solidFill>
                <a:latin typeface="微软雅黑" panose="020B0503020204020204" pitchFamily="34" charset="-122"/>
                <a:ea typeface="微软雅黑" panose="020B0503020204020204" pitchFamily="34" charset="-122"/>
              </a:rPr>
              <a:t>(五) 监督保障情况</a:t>
            </a:r>
            <a:endParaRPr lang="id-ID" sz="2000" dirty="0" smtClean="0">
              <a:solidFill>
                <a:schemeClr val="tx1"/>
              </a:solidFill>
              <a:latin typeface="微软雅黑" panose="020B0503020204020204" pitchFamily="34" charset="-122"/>
              <a:ea typeface="微软雅黑" panose="020B0503020204020204" pitchFamily="34" charset="-122"/>
            </a:endParaRPr>
          </a:p>
        </p:txBody>
      </p:sp>
      <p:sp>
        <p:nvSpPr>
          <p:cNvPr id="4" name="TextBox 55"/>
          <p:cNvSpPr txBox="1"/>
          <p:nvPr/>
        </p:nvSpPr>
        <p:spPr>
          <a:xfrm>
            <a:off x="8549005" y="3272790"/>
            <a:ext cx="3677285" cy="1878965"/>
          </a:xfrm>
          <a:prstGeom prst="rect">
            <a:avLst/>
          </a:prstGeom>
          <a:noFill/>
        </p:spPr>
        <p:txBody>
          <a:bodyPr wrap="square" rtlCol="0">
            <a:noAutofit/>
          </a:bodyPr>
          <a:lstStyle/>
          <a:p>
            <a:pPr>
              <a:lnSpc>
                <a:spcPct val="150000"/>
              </a:lnSpc>
            </a:pPr>
            <a:r>
              <a:rPr sz="1000">
                <a:solidFill>
                  <a:schemeClr val="tx1"/>
                </a:solidFill>
                <a:latin typeface="微软雅黑" panose="020B0503020204020204" pitchFamily="34" charset="-122"/>
                <a:ea typeface="微软雅黑" panose="020B0503020204020204" pitchFamily="34" charset="-122"/>
              </a:rPr>
              <a:t>一是强化监督管理。根据领导分工调整和人员变动情况，调整县退役军人事务局政务公开领导小组，明确职责分工，责任到人。二是加强自查自纠。县退役军人事务局政府信息公开领导小组定期对政府信息公开工作开展自查，检查政府信息公开程序是否规范，已公开的信息分类是否准确、信息发布是否及时。</a:t>
            </a:r>
            <a:endParaRPr sz="1000">
              <a:solidFill>
                <a:schemeClr val="tx1"/>
              </a:solidFill>
              <a:latin typeface="微软雅黑" panose="020B0503020204020204" pitchFamily="34" charset="-122"/>
              <a:ea typeface="微软雅黑" panose="020B0503020204020204" pitchFamily="34" charset="-122"/>
            </a:endParaRPr>
          </a:p>
        </p:txBody>
      </p:sp>
      <p:sp>
        <p:nvSpPr>
          <p:cNvPr id="5" name="Freeform 55"/>
          <p:cNvSpPr/>
          <p:nvPr/>
        </p:nvSpPr>
        <p:spPr bwMode="auto">
          <a:xfrm>
            <a:off x="3777159" y="1793066"/>
            <a:ext cx="354812" cy="439711"/>
          </a:xfrm>
          <a:custGeom>
            <a:avLst/>
            <a:gdLst>
              <a:gd name="T0" fmla="*/ 2 w 491"/>
              <a:gd name="T1" fmla="*/ 370 h 608"/>
              <a:gd name="T2" fmla="*/ 49 w 491"/>
              <a:gd name="T3" fmla="*/ 332 h 608"/>
              <a:gd name="T4" fmla="*/ 112 w 491"/>
              <a:gd name="T5" fmla="*/ 338 h 608"/>
              <a:gd name="T6" fmla="*/ 112 w 491"/>
              <a:gd name="T7" fmla="*/ 337 h 608"/>
              <a:gd name="T8" fmla="*/ 62 w 491"/>
              <a:gd name="T9" fmla="*/ 331 h 608"/>
              <a:gd name="T10" fmla="*/ 29 w 491"/>
              <a:gd name="T11" fmla="*/ 285 h 608"/>
              <a:gd name="T12" fmla="*/ 71 w 491"/>
              <a:gd name="T13" fmla="*/ 247 h 608"/>
              <a:gd name="T14" fmla="*/ 238 w 491"/>
              <a:gd name="T15" fmla="*/ 264 h 608"/>
              <a:gd name="T16" fmla="*/ 262 w 491"/>
              <a:gd name="T17" fmla="*/ 264 h 608"/>
              <a:gd name="T18" fmla="*/ 254 w 491"/>
              <a:gd name="T19" fmla="*/ 124 h 608"/>
              <a:gd name="T20" fmla="*/ 350 w 491"/>
              <a:gd name="T21" fmla="*/ 47 h 608"/>
              <a:gd name="T22" fmla="*/ 355 w 491"/>
              <a:gd name="T23" fmla="*/ 168 h 608"/>
              <a:gd name="T24" fmla="*/ 440 w 491"/>
              <a:gd name="T25" fmla="*/ 342 h 608"/>
              <a:gd name="T26" fmla="*/ 491 w 491"/>
              <a:gd name="T27" fmla="*/ 368 h 608"/>
              <a:gd name="T28" fmla="*/ 491 w 491"/>
              <a:gd name="T29" fmla="*/ 579 h 608"/>
              <a:gd name="T30" fmla="*/ 292 w 491"/>
              <a:gd name="T31" fmla="*/ 608 h 608"/>
              <a:gd name="T32" fmla="*/ 166 w 491"/>
              <a:gd name="T33" fmla="*/ 595 h 608"/>
              <a:gd name="T34" fmla="*/ 62 w 491"/>
              <a:gd name="T35" fmla="*/ 584 h 608"/>
              <a:gd name="T36" fmla="*/ 33 w 491"/>
              <a:gd name="T37" fmla="*/ 539 h 608"/>
              <a:gd name="T38" fmla="*/ 59 w 491"/>
              <a:gd name="T39" fmla="*/ 502 h 608"/>
              <a:gd name="T40" fmla="*/ 45 w 491"/>
              <a:gd name="T41" fmla="*/ 500 h 608"/>
              <a:gd name="T42" fmla="*/ 12 w 491"/>
              <a:gd name="T43" fmla="*/ 454 h 608"/>
              <a:gd name="T44" fmla="*/ 45 w 491"/>
              <a:gd name="T45" fmla="*/ 417 h 608"/>
              <a:gd name="T46" fmla="*/ 40 w 491"/>
              <a:gd name="T47" fmla="*/ 416 h 608"/>
              <a:gd name="T48" fmla="*/ 2 w 491"/>
              <a:gd name="T49" fmla="*/ 37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91" h="608">
                <a:moveTo>
                  <a:pt x="2" y="370"/>
                </a:moveTo>
                <a:cubicBezTo>
                  <a:pt x="5" y="347"/>
                  <a:pt x="25" y="330"/>
                  <a:pt x="49" y="332"/>
                </a:cubicBezTo>
                <a:cubicBezTo>
                  <a:pt x="112" y="338"/>
                  <a:pt x="112" y="338"/>
                  <a:pt x="112" y="338"/>
                </a:cubicBezTo>
                <a:cubicBezTo>
                  <a:pt x="112" y="337"/>
                  <a:pt x="112" y="337"/>
                  <a:pt x="112" y="337"/>
                </a:cubicBezTo>
                <a:cubicBezTo>
                  <a:pt x="62" y="331"/>
                  <a:pt x="62" y="331"/>
                  <a:pt x="62" y="331"/>
                </a:cubicBezTo>
                <a:cubicBezTo>
                  <a:pt x="42" y="329"/>
                  <a:pt x="27" y="309"/>
                  <a:pt x="29" y="285"/>
                </a:cubicBezTo>
                <a:cubicBezTo>
                  <a:pt x="32" y="262"/>
                  <a:pt x="50" y="245"/>
                  <a:pt x="71" y="247"/>
                </a:cubicBezTo>
                <a:cubicBezTo>
                  <a:pt x="238" y="264"/>
                  <a:pt x="238" y="264"/>
                  <a:pt x="238" y="264"/>
                </a:cubicBezTo>
                <a:cubicBezTo>
                  <a:pt x="262" y="264"/>
                  <a:pt x="262" y="264"/>
                  <a:pt x="262" y="264"/>
                </a:cubicBezTo>
                <a:cubicBezTo>
                  <a:pt x="262" y="264"/>
                  <a:pt x="228" y="249"/>
                  <a:pt x="254" y="124"/>
                </a:cubicBezTo>
                <a:cubicBezTo>
                  <a:pt x="280" y="0"/>
                  <a:pt x="350" y="47"/>
                  <a:pt x="350" y="47"/>
                </a:cubicBezTo>
                <a:cubicBezTo>
                  <a:pt x="350" y="47"/>
                  <a:pt x="351" y="153"/>
                  <a:pt x="355" y="168"/>
                </a:cubicBezTo>
                <a:cubicBezTo>
                  <a:pt x="359" y="183"/>
                  <a:pt x="440" y="342"/>
                  <a:pt x="440" y="342"/>
                </a:cubicBezTo>
                <a:cubicBezTo>
                  <a:pt x="440" y="351"/>
                  <a:pt x="491" y="359"/>
                  <a:pt x="491" y="368"/>
                </a:cubicBezTo>
                <a:cubicBezTo>
                  <a:pt x="490" y="441"/>
                  <a:pt x="491" y="503"/>
                  <a:pt x="491" y="579"/>
                </a:cubicBezTo>
                <a:cubicBezTo>
                  <a:pt x="437" y="565"/>
                  <a:pt x="408" y="608"/>
                  <a:pt x="292" y="608"/>
                </a:cubicBezTo>
                <a:cubicBezTo>
                  <a:pt x="254" y="608"/>
                  <a:pt x="206" y="601"/>
                  <a:pt x="166" y="595"/>
                </a:cubicBezTo>
                <a:cubicBezTo>
                  <a:pt x="62" y="584"/>
                  <a:pt x="62" y="584"/>
                  <a:pt x="62" y="584"/>
                </a:cubicBezTo>
                <a:cubicBezTo>
                  <a:pt x="44" y="582"/>
                  <a:pt x="31" y="562"/>
                  <a:pt x="33" y="539"/>
                </a:cubicBezTo>
                <a:cubicBezTo>
                  <a:pt x="35" y="521"/>
                  <a:pt x="46" y="506"/>
                  <a:pt x="59" y="502"/>
                </a:cubicBezTo>
                <a:cubicBezTo>
                  <a:pt x="45" y="500"/>
                  <a:pt x="45" y="500"/>
                  <a:pt x="45" y="500"/>
                </a:cubicBezTo>
                <a:cubicBezTo>
                  <a:pt x="25" y="498"/>
                  <a:pt x="10" y="478"/>
                  <a:pt x="12" y="454"/>
                </a:cubicBezTo>
                <a:cubicBezTo>
                  <a:pt x="14" y="434"/>
                  <a:pt x="28" y="420"/>
                  <a:pt x="45" y="417"/>
                </a:cubicBezTo>
                <a:cubicBezTo>
                  <a:pt x="40" y="416"/>
                  <a:pt x="40" y="416"/>
                  <a:pt x="40" y="416"/>
                </a:cubicBezTo>
                <a:cubicBezTo>
                  <a:pt x="17" y="414"/>
                  <a:pt x="0" y="393"/>
                  <a:pt x="2" y="370"/>
                </a:cubicBezTo>
                <a:close/>
              </a:path>
            </a:pathLst>
          </a:custGeom>
          <a:solidFill>
            <a:schemeClr val="bg1"/>
          </a:soli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nvGrpSpPr>
          <p:cNvPr id="59" name="Group 57"/>
          <p:cNvGrpSpPr/>
          <p:nvPr/>
        </p:nvGrpSpPr>
        <p:grpSpPr>
          <a:xfrm>
            <a:off x="3010908" y="3961253"/>
            <a:ext cx="339725" cy="319217"/>
            <a:chOff x="3175" y="-1587"/>
            <a:chExt cx="1209675" cy="1136651"/>
          </a:xfrm>
          <a:solidFill>
            <a:schemeClr val="bg1"/>
          </a:solidFill>
        </p:grpSpPr>
        <p:sp>
          <p:nvSpPr>
            <p:cNvPr id="60" name="Freeform 59"/>
            <p:cNvSpPr/>
            <p:nvPr/>
          </p:nvSpPr>
          <p:spPr bwMode="auto">
            <a:xfrm>
              <a:off x="3175" y="-1587"/>
              <a:ext cx="1209675" cy="454025"/>
            </a:xfrm>
            <a:custGeom>
              <a:avLst/>
              <a:gdLst>
                <a:gd name="T0" fmla="*/ 297 w 320"/>
                <a:gd name="T1" fmla="*/ 41 h 120"/>
                <a:gd name="T2" fmla="*/ 160 w 320"/>
                <a:gd name="T3" fmla="*/ 0 h 120"/>
                <a:gd name="T4" fmla="*/ 23 w 320"/>
                <a:gd name="T5" fmla="*/ 41 h 120"/>
                <a:gd name="T6" fmla="*/ 0 w 320"/>
                <a:gd name="T7" fmla="*/ 79 h 120"/>
                <a:gd name="T8" fmla="*/ 0 w 320"/>
                <a:gd name="T9" fmla="*/ 100 h 120"/>
                <a:gd name="T10" fmla="*/ 20 w 320"/>
                <a:gd name="T11" fmla="*/ 120 h 120"/>
                <a:gd name="T12" fmla="*/ 60 w 320"/>
                <a:gd name="T13" fmla="*/ 120 h 120"/>
                <a:gd name="T14" fmla="*/ 80 w 320"/>
                <a:gd name="T15" fmla="*/ 100 h 120"/>
                <a:gd name="T16" fmla="*/ 91 w 320"/>
                <a:gd name="T17" fmla="*/ 67 h 120"/>
                <a:gd name="T18" fmla="*/ 160 w 320"/>
                <a:gd name="T19" fmla="*/ 41 h 120"/>
                <a:gd name="T20" fmla="*/ 229 w 320"/>
                <a:gd name="T21" fmla="*/ 67 h 120"/>
                <a:gd name="T22" fmla="*/ 241 w 320"/>
                <a:gd name="T23" fmla="*/ 100 h 120"/>
                <a:gd name="T24" fmla="*/ 261 w 320"/>
                <a:gd name="T25" fmla="*/ 120 h 120"/>
                <a:gd name="T26" fmla="*/ 301 w 320"/>
                <a:gd name="T27" fmla="*/ 120 h 120"/>
                <a:gd name="T28" fmla="*/ 320 w 320"/>
                <a:gd name="T29" fmla="*/ 100 h 120"/>
                <a:gd name="T30" fmla="*/ 320 w 320"/>
                <a:gd name="T31" fmla="*/ 79 h 120"/>
                <a:gd name="T32" fmla="*/ 297 w 320"/>
                <a:gd name="T33" fmla="*/ 41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0" h="120">
                  <a:moveTo>
                    <a:pt x="297" y="41"/>
                  </a:moveTo>
                  <a:cubicBezTo>
                    <a:pt x="273" y="20"/>
                    <a:pt x="240" y="0"/>
                    <a:pt x="160" y="0"/>
                  </a:cubicBezTo>
                  <a:cubicBezTo>
                    <a:pt x="80" y="0"/>
                    <a:pt x="48" y="20"/>
                    <a:pt x="23" y="41"/>
                  </a:cubicBezTo>
                  <a:cubicBezTo>
                    <a:pt x="9" y="53"/>
                    <a:pt x="0" y="61"/>
                    <a:pt x="0" y="79"/>
                  </a:cubicBezTo>
                  <a:cubicBezTo>
                    <a:pt x="0" y="100"/>
                    <a:pt x="0" y="100"/>
                    <a:pt x="0" y="100"/>
                  </a:cubicBezTo>
                  <a:cubicBezTo>
                    <a:pt x="0" y="111"/>
                    <a:pt x="9" y="120"/>
                    <a:pt x="20" y="120"/>
                  </a:cubicBezTo>
                  <a:cubicBezTo>
                    <a:pt x="60" y="120"/>
                    <a:pt x="60" y="120"/>
                    <a:pt x="60" y="120"/>
                  </a:cubicBezTo>
                  <a:cubicBezTo>
                    <a:pt x="71" y="120"/>
                    <a:pt x="80" y="111"/>
                    <a:pt x="80" y="100"/>
                  </a:cubicBezTo>
                  <a:cubicBezTo>
                    <a:pt x="80" y="89"/>
                    <a:pt x="82" y="80"/>
                    <a:pt x="91" y="67"/>
                  </a:cubicBezTo>
                  <a:cubicBezTo>
                    <a:pt x="101" y="55"/>
                    <a:pt x="120" y="40"/>
                    <a:pt x="160" y="41"/>
                  </a:cubicBezTo>
                  <a:cubicBezTo>
                    <a:pt x="200" y="40"/>
                    <a:pt x="220" y="55"/>
                    <a:pt x="229" y="67"/>
                  </a:cubicBezTo>
                  <a:cubicBezTo>
                    <a:pt x="239" y="80"/>
                    <a:pt x="241" y="89"/>
                    <a:pt x="241" y="100"/>
                  </a:cubicBezTo>
                  <a:cubicBezTo>
                    <a:pt x="241" y="111"/>
                    <a:pt x="250" y="120"/>
                    <a:pt x="261" y="120"/>
                  </a:cubicBezTo>
                  <a:cubicBezTo>
                    <a:pt x="301" y="120"/>
                    <a:pt x="301" y="120"/>
                    <a:pt x="301" y="120"/>
                  </a:cubicBezTo>
                  <a:cubicBezTo>
                    <a:pt x="312" y="120"/>
                    <a:pt x="320" y="111"/>
                    <a:pt x="320" y="100"/>
                  </a:cubicBezTo>
                  <a:cubicBezTo>
                    <a:pt x="320" y="79"/>
                    <a:pt x="320" y="79"/>
                    <a:pt x="320" y="79"/>
                  </a:cubicBezTo>
                  <a:cubicBezTo>
                    <a:pt x="320" y="61"/>
                    <a:pt x="311" y="53"/>
                    <a:pt x="297" y="41"/>
                  </a:cubicBezTo>
                  <a:close/>
                </a:path>
              </a:pathLst>
            </a:cu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61" name="Oval 60"/>
            <p:cNvSpPr>
              <a:spLocks noChangeArrowheads="1"/>
            </p:cNvSpPr>
            <p:nvPr/>
          </p:nvSpPr>
          <p:spPr bwMode="auto">
            <a:xfrm>
              <a:off x="457200" y="679451"/>
              <a:ext cx="301625" cy="303213"/>
            </a:xfrm>
            <a:prstGeom prst="ellipse">
              <a:avLst/>
            </a:pr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62" name="Freeform 61"/>
            <p:cNvSpPr>
              <a:spLocks noEditPoints="1"/>
            </p:cNvSpPr>
            <p:nvPr/>
          </p:nvSpPr>
          <p:spPr bwMode="auto">
            <a:xfrm>
              <a:off x="77788" y="301626"/>
              <a:ext cx="1060450" cy="833438"/>
            </a:xfrm>
            <a:custGeom>
              <a:avLst/>
              <a:gdLst>
                <a:gd name="T0" fmla="*/ 210 w 280"/>
                <a:gd name="T1" fmla="*/ 40 h 220"/>
                <a:gd name="T2" fmla="*/ 200 w 280"/>
                <a:gd name="T3" fmla="*/ 40 h 220"/>
                <a:gd name="T4" fmla="*/ 200 w 280"/>
                <a:gd name="T5" fmla="*/ 15 h 220"/>
                <a:gd name="T6" fmla="*/ 180 w 280"/>
                <a:gd name="T7" fmla="*/ 0 h 220"/>
                <a:gd name="T8" fmla="*/ 160 w 280"/>
                <a:gd name="T9" fmla="*/ 15 h 220"/>
                <a:gd name="T10" fmla="*/ 160 w 280"/>
                <a:gd name="T11" fmla="*/ 40 h 220"/>
                <a:gd name="T12" fmla="*/ 120 w 280"/>
                <a:gd name="T13" fmla="*/ 40 h 220"/>
                <a:gd name="T14" fmla="*/ 120 w 280"/>
                <a:gd name="T15" fmla="*/ 15 h 220"/>
                <a:gd name="T16" fmla="*/ 100 w 280"/>
                <a:gd name="T17" fmla="*/ 0 h 220"/>
                <a:gd name="T18" fmla="*/ 80 w 280"/>
                <a:gd name="T19" fmla="*/ 15 h 220"/>
                <a:gd name="T20" fmla="*/ 80 w 280"/>
                <a:gd name="T21" fmla="*/ 40 h 220"/>
                <a:gd name="T22" fmla="*/ 71 w 280"/>
                <a:gd name="T23" fmla="*/ 40 h 220"/>
                <a:gd name="T24" fmla="*/ 54 w 280"/>
                <a:gd name="T25" fmla="*/ 49 h 220"/>
                <a:gd name="T26" fmla="*/ 0 w 280"/>
                <a:gd name="T27" fmla="*/ 160 h 220"/>
                <a:gd name="T28" fmla="*/ 0 w 280"/>
                <a:gd name="T29" fmla="*/ 200 h 220"/>
                <a:gd name="T30" fmla="*/ 20 w 280"/>
                <a:gd name="T31" fmla="*/ 220 h 220"/>
                <a:gd name="T32" fmla="*/ 260 w 280"/>
                <a:gd name="T33" fmla="*/ 220 h 220"/>
                <a:gd name="T34" fmla="*/ 280 w 280"/>
                <a:gd name="T35" fmla="*/ 200 h 220"/>
                <a:gd name="T36" fmla="*/ 280 w 280"/>
                <a:gd name="T37" fmla="*/ 162 h 220"/>
                <a:gd name="T38" fmla="*/ 226 w 280"/>
                <a:gd name="T39" fmla="*/ 48 h 220"/>
                <a:gd name="T40" fmla="*/ 210 w 280"/>
                <a:gd name="T41" fmla="*/ 40 h 220"/>
                <a:gd name="T42" fmla="*/ 140 w 280"/>
                <a:gd name="T43" fmla="*/ 200 h 220"/>
                <a:gd name="T44" fmla="*/ 80 w 280"/>
                <a:gd name="T45" fmla="*/ 140 h 220"/>
                <a:gd name="T46" fmla="*/ 140 w 280"/>
                <a:gd name="T47" fmla="*/ 80 h 220"/>
                <a:gd name="T48" fmla="*/ 200 w 280"/>
                <a:gd name="T49" fmla="*/ 140 h 220"/>
                <a:gd name="T50" fmla="*/ 140 w 280"/>
                <a:gd name="T51" fmla="*/ 20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0" h="220">
                  <a:moveTo>
                    <a:pt x="210" y="40"/>
                  </a:moveTo>
                  <a:cubicBezTo>
                    <a:pt x="200" y="40"/>
                    <a:pt x="200" y="40"/>
                    <a:pt x="200" y="40"/>
                  </a:cubicBezTo>
                  <a:cubicBezTo>
                    <a:pt x="200" y="15"/>
                    <a:pt x="200" y="15"/>
                    <a:pt x="200" y="15"/>
                  </a:cubicBezTo>
                  <a:cubicBezTo>
                    <a:pt x="200" y="7"/>
                    <a:pt x="191" y="0"/>
                    <a:pt x="180" y="0"/>
                  </a:cubicBezTo>
                  <a:cubicBezTo>
                    <a:pt x="169" y="0"/>
                    <a:pt x="160" y="7"/>
                    <a:pt x="160" y="15"/>
                  </a:cubicBezTo>
                  <a:cubicBezTo>
                    <a:pt x="160" y="40"/>
                    <a:pt x="160" y="40"/>
                    <a:pt x="160" y="40"/>
                  </a:cubicBezTo>
                  <a:cubicBezTo>
                    <a:pt x="120" y="40"/>
                    <a:pt x="120" y="40"/>
                    <a:pt x="120" y="40"/>
                  </a:cubicBezTo>
                  <a:cubicBezTo>
                    <a:pt x="120" y="15"/>
                    <a:pt x="120" y="15"/>
                    <a:pt x="120" y="15"/>
                  </a:cubicBezTo>
                  <a:cubicBezTo>
                    <a:pt x="120" y="7"/>
                    <a:pt x="111" y="0"/>
                    <a:pt x="100" y="0"/>
                  </a:cubicBezTo>
                  <a:cubicBezTo>
                    <a:pt x="89" y="0"/>
                    <a:pt x="80" y="7"/>
                    <a:pt x="80" y="15"/>
                  </a:cubicBezTo>
                  <a:cubicBezTo>
                    <a:pt x="80" y="40"/>
                    <a:pt x="80" y="40"/>
                    <a:pt x="80" y="40"/>
                  </a:cubicBezTo>
                  <a:cubicBezTo>
                    <a:pt x="71" y="40"/>
                    <a:pt x="71" y="40"/>
                    <a:pt x="71" y="40"/>
                  </a:cubicBezTo>
                  <a:cubicBezTo>
                    <a:pt x="64" y="40"/>
                    <a:pt x="58" y="43"/>
                    <a:pt x="54" y="49"/>
                  </a:cubicBezTo>
                  <a:cubicBezTo>
                    <a:pt x="39" y="72"/>
                    <a:pt x="0" y="133"/>
                    <a:pt x="0" y="160"/>
                  </a:cubicBezTo>
                  <a:cubicBezTo>
                    <a:pt x="0" y="200"/>
                    <a:pt x="0" y="200"/>
                    <a:pt x="0" y="200"/>
                  </a:cubicBezTo>
                  <a:cubicBezTo>
                    <a:pt x="0" y="211"/>
                    <a:pt x="9" y="220"/>
                    <a:pt x="20" y="220"/>
                  </a:cubicBezTo>
                  <a:cubicBezTo>
                    <a:pt x="260" y="220"/>
                    <a:pt x="260" y="220"/>
                    <a:pt x="260" y="220"/>
                  </a:cubicBezTo>
                  <a:cubicBezTo>
                    <a:pt x="271" y="220"/>
                    <a:pt x="280" y="211"/>
                    <a:pt x="280" y="200"/>
                  </a:cubicBezTo>
                  <a:cubicBezTo>
                    <a:pt x="280" y="183"/>
                    <a:pt x="280" y="162"/>
                    <a:pt x="280" y="162"/>
                  </a:cubicBezTo>
                  <a:cubicBezTo>
                    <a:pt x="280" y="127"/>
                    <a:pt x="241" y="70"/>
                    <a:pt x="226" y="48"/>
                  </a:cubicBezTo>
                  <a:cubicBezTo>
                    <a:pt x="222" y="43"/>
                    <a:pt x="216" y="40"/>
                    <a:pt x="210" y="40"/>
                  </a:cubicBezTo>
                  <a:close/>
                  <a:moveTo>
                    <a:pt x="140" y="200"/>
                  </a:moveTo>
                  <a:cubicBezTo>
                    <a:pt x="107" y="200"/>
                    <a:pt x="80" y="173"/>
                    <a:pt x="80" y="140"/>
                  </a:cubicBezTo>
                  <a:cubicBezTo>
                    <a:pt x="80" y="107"/>
                    <a:pt x="107" y="80"/>
                    <a:pt x="140" y="80"/>
                  </a:cubicBezTo>
                  <a:cubicBezTo>
                    <a:pt x="173" y="80"/>
                    <a:pt x="200" y="107"/>
                    <a:pt x="200" y="140"/>
                  </a:cubicBezTo>
                  <a:cubicBezTo>
                    <a:pt x="200" y="173"/>
                    <a:pt x="173" y="200"/>
                    <a:pt x="140" y="200"/>
                  </a:cubicBezTo>
                  <a:close/>
                </a:path>
              </a:pathLst>
            </a:cu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grpSp>
        <p:nvGrpSpPr>
          <p:cNvPr id="63" name="Group 61"/>
          <p:cNvGrpSpPr/>
          <p:nvPr/>
        </p:nvGrpSpPr>
        <p:grpSpPr>
          <a:xfrm>
            <a:off x="8612549" y="3607943"/>
            <a:ext cx="370858" cy="255576"/>
            <a:chOff x="3175" y="4763"/>
            <a:chExt cx="3130550" cy="2157412"/>
          </a:xfrm>
          <a:solidFill>
            <a:schemeClr val="bg1"/>
          </a:solidFill>
        </p:grpSpPr>
        <p:sp>
          <p:nvSpPr>
            <p:cNvPr id="64" name="Freeform 65"/>
            <p:cNvSpPr/>
            <p:nvPr/>
          </p:nvSpPr>
          <p:spPr bwMode="auto">
            <a:xfrm>
              <a:off x="387350" y="396875"/>
              <a:ext cx="917575" cy="833437"/>
            </a:xfrm>
            <a:custGeom>
              <a:avLst/>
              <a:gdLst>
                <a:gd name="T0" fmla="*/ 242 w 244"/>
                <a:gd name="T1" fmla="*/ 221 h 221"/>
                <a:gd name="T2" fmla="*/ 237 w 244"/>
                <a:gd name="T3" fmla="*/ 188 h 221"/>
                <a:gd name="T4" fmla="*/ 182 w 244"/>
                <a:gd name="T5" fmla="*/ 159 h 221"/>
                <a:gd name="T6" fmla="*/ 152 w 244"/>
                <a:gd name="T7" fmla="*/ 146 h 221"/>
                <a:gd name="T8" fmla="*/ 152 w 244"/>
                <a:gd name="T9" fmla="*/ 123 h 221"/>
                <a:gd name="T10" fmla="*/ 164 w 244"/>
                <a:gd name="T11" fmla="*/ 94 h 221"/>
                <a:gd name="T12" fmla="*/ 176 w 244"/>
                <a:gd name="T13" fmla="*/ 81 h 221"/>
                <a:gd name="T14" fmla="*/ 168 w 244"/>
                <a:gd name="T15" fmla="*/ 63 h 221"/>
                <a:gd name="T16" fmla="*/ 170 w 244"/>
                <a:gd name="T17" fmla="*/ 38 h 221"/>
                <a:gd name="T18" fmla="*/ 122 w 244"/>
                <a:gd name="T19" fmla="*/ 0 h 221"/>
                <a:gd name="T20" fmla="*/ 74 w 244"/>
                <a:gd name="T21" fmla="*/ 38 h 221"/>
                <a:gd name="T22" fmla="*/ 76 w 244"/>
                <a:gd name="T23" fmla="*/ 63 h 221"/>
                <a:gd name="T24" fmla="*/ 68 w 244"/>
                <a:gd name="T25" fmla="*/ 81 h 221"/>
                <a:gd name="T26" fmla="*/ 80 w 244"/>
                <a:gd name="T27" fmla="*/ 94 h 221"/>
                <a:gd name="T28" fmla="*/ 92 w 244"/>
                <a:gd name="T29" fmla="*/ 123 h 221"/>
                <a:gd name="T30" fmla="*/ 92 w 244"/>
                <a:gd name="T31" fmla="*/ 146 h 221"/>
                <a:gd name="T32" fmla="*/ 62 w 244"/>
                <a:gd name="T33" fmla="*/ 159 h 221"/>
                <a:gd name="T34" fmla="*/ 7 w 244"/>
                <a:gd name="T35" fmla="*/ 188 h 221"/>
                <a:gd name="T36" fmla="*/ 2 w 244"/>
                <a:gd name="T37" fmla="*/ 221 h 221"/>
                <a:gd name="T38" fmla="*/ 242 w 244"/>
                <a:gd name="T3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44" h="221">
                  <a:moveTo>
                    <a:pt x="242" y="221"/>
                  </a:moveTo>
                  <a:cubicBezTo>
                    <a:pt x="242" y="221"/>
                    <a:pt x="244" y="198"/>
                    <a:pt x="237" y="188"/>
                  </a:cubicBezTo>
                  <a:cubicBezTo>
                    <a:pt x="230" y="176"/>
                    <a:pt x="206" y="169"/>
                    <a:pt x="182" y="159"/>
                  </a:cubicBezTo>
                  <a:cubicBezTo>
                    <a:pt x="158" y="149"/>
                    <a:pt x="152" y="146"/>
                    <a:pt x="152" y="146"/>
                  </a:cubicBezTo>
                  <a:cubicBezTo>
                    <a:pt x="152" y="123"/>
                    <a:pt x="152" y="123"/>
                    <a:pt x="152" y="123"/>
                  </a:cubicBezTo>
                  <a:cubicBezTo>
                    <a:pt x="152" y="123"/>
                    <a:pt x="161" y="116"/>
                    <a:pt x="164" y="94"/>
                  </a:cubicBezTo>
                  <a:cubicBezTo>
                    <a:pt x="169" y="96"/>
                    <a:pt x="175" y="86"/>
                    <a:pt x="176" y="81"/>
                  </a:cubicBezTo>
                  <a:cubicBezTo>
                    <a:pt x="176" y="76"/>
                    <a:pt x="175" y="62"/>
                    <a:pt x="168" y="63"/>
                  </a:cubicBezTo>
                  <a:cubicBezTo>
                    <a:pt x="169" y="52"/>
                    <a:pt x="170" y="43"/>
                    <a:pt x="170" y="38"/>
                  </a:cubicBezTo>
                  <a:cubicBezTo>
                    <a:pt x="168" y="19"/>
                    <a:pt x="150" y="0"/>
                    <a:pt x="122" y="0"/>
                  </a:cubicBezTo>
                  <a:cubicBezTo>
                    <a:pt x="94" y="0"/>
                    <a:pt x="76" y="19"/>
                    <a:pt x="74" y="38"/>
                  </a:cubicBezTo>
                  <a:cubicBezTo>
                    <a:pt x="74" y="43"/>
                    <a:pt x="75" y="52"/>
                    <a:pt x="76" y="63"/>
                  </a:cubicBezTo>
                  <a:cubicBezTo>
                    <a:pt x="69" y="62"/>
                    <a:pt x="68" y="76"/>
                    <a:pt x="68" y="81"/>
                  </a:cubicBezTo>
                  <a:cubicBezTo>
                    <a:pt x="69" y="86"/>
                    <a:pt x="75" y="96"/>
                    <a:pt x="80" y="94"/>
                  </a:cubicBezTo>
                  <a:cubicBezTo>
                    <a:pt x="83" y="116"/>
                    <a:pt x="92" y="123"/>
                    <a:pt x="92" y="123"/>
                  </a:cubicBezTo>
                  <a:cubicBezTo>
                    <a:pt x="92" y="146"/>
                    <a:pt x="92" y="146"/>
                    <a:pt x="92" y="146"/>
                  </a:cubicBezTo>
                  <a:cubicBezTo>
                    <a:pt x="92" y="146"/>
                    <a:pt x="86" y="149"/>
                    <a:pt x="62" y="159"/>
                  </a:cubicBezTo>
                  <a:cubicBezTo>
                    <a:pt x="38" y="169"/>
                    <a:pt x="14" y="176"/>
                    <a:pt x="7" y="188"/>
                  </a:cubicBezTo>
                  <a:cubicBezTo>
                    <a:pt x="0" y="198"/>
                    <a:pt x="2" y="221"/>
                    <a:pt x="2" y="221"/>
                  </a:cubicBezTo>
                  <a:lnTo>
                    <a:pt x="242" y="221"/>
                  </a:lnTo>
                  <a:close/>
                </a:path>
              </a:pathLst>
            </a:cu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65" name="Rectangle 66"/>
            <p:cNvSpPr>
              <a:spLocks noChangeArrowheads="1"/>
            </p:cNvSpPr>
            <p:nvPr/>
          </p:nvSpPr>
          <p:spPr bwMode="auto">
            <a:xfrm>
              <a:off x="1568450" y="396875"/>
              <a:ext cx="782638" cy="196850"/>
            </a:xfrm>
            <a:prstGeom prst="rect">
              <a:avLst/>
            </a:pr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66" name="Rectangle 67"/>
            <p:cNvSpPr>
              <a:spLocks noChangeArrowheads="1"/>
            </p:cNvSpPr>
            <p:nvPr/>
          </p:nvSpPr>
          <p:spPr bwMode="auto">
            <a:xfrm>
              <a:off x="1568450" y="788988"/>
              <a:ext cx="1174750" cy="196850"/>
            </a:xfrm>
            <a:prstGeom prst="rect">
              <a:avLst/>
            </a:pr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67" name="Rectangle 68"/>
            <p:cNvSpPr>
              <a:spLocks noChangeArrowheads="1"/>
            </p:cNvSpPr>
            <p:nvPr/>
          </p:nvSpPr>
          <p:spPr bwMode="auto">
            <a:xfrm>
              <a:off x="1568450" y="1181100"/>
              <a:ext cx="979488" cy="196850"/>
            </a:xfrm>
            <a:prstGeom prst="rect">
              <a:avLst/>
            </a:pr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sp>
          <p:nvSpPr>
            <p:cNvPr id="68" name="Freeform 69"/>
            <p:cNvSpPr>
              <a:spLocks noEditPoints="1"/>
            </p:cNvSpPr>
            <p:nvPr/>
          </p:nvSpPr>
          <p:spPr bwMode="auto">
            <a:xfrm>
              <a:off x="3175" y="4763"/>
              <a:ext cx="3130550" cy="2157412"/>
            </a:xfrm>
            <a:custGeom>
              <a:avLst/>
              <a:gdLst>
                <a:gd name="T0" fmla="*/ 0 w 832"/>
                <a:gd name="T1" fmla="*/ 0 h 572"/>
                <a:gd name="T2" fmla="*/ 0 w 832"/>
                <a:gd name="T3" fmla="*/ 572 h 572"/>
                <a:gd name="T4" fmla="*/ 832 w 832"/>
                <a:gd name="T5" fmla="*/ 572 h 572"/>
                <a:gd name="T6" fmla="*/ 832 w 832"/>
                <a:gd name="T7" fmla="*/ 0 h 572"/>
                <a:gd name="T8" fmla="*/ 0 w 832"/>
                <a:gd name="T9" fmla="*/ 0 h 572"/>
                <a:gd name="T10" fmla="*/ 780 w 832"/>
                <a:gd name="T11" fmla="*/ 520 h 572"/>
                <a:gd name="T12" fmla="*/ 671 w 832"/>
                <a:gd name="T13" fmla="*/ 520 h 572"/>
                <a:gd name="T14" fmla="*/ 676 w 832"/>
                <a:gd name="T15" fmla="*/ 494 h 572"/>
                <a:gd name="T16" fmla="*/ 598 w 832"/>
                <a:gd name="T17" fmla="*/ 416 h 572"/>
                <a:gd name="T18" fmla="*/ 520 w 832"/>
                <a:gd name="T19" fmla="*/ 494 h 572"/>
                <a:gd name="T20" fmla="*/ 525 w 832"/>
                <a:gd name="T21" fmla="*/ 520 h 572"/>
                <a:gd name="T22" fmla="*/ 307 w 832"/>
                <a:gd name="T23" fmla="*/ 520 h 572"/>
                <a:gd name="T24" fmla="*/ 312 w 832"/>
                <a:gd name="T25" fmla="*/ 494 h 572"/>
                <a:gd name="T26" fmla="*/ 234 w 832"/>
                <a:gd name="T27" fmla="*/ 416 h 572"/>
                <a:gd name="T28" fmla="*/ 156 w 832"/>
                <a:gd name="T29" fmla="*/ 494 h 572"/>
                <a:gd name="T30" fmla="*/ 161 w 832"/>
                <a:gd name="T31" fmla="*/ 520 h 572"/>
                <a:gd name="T32" fmla="*/ 52 w 832"/>
                <a:gd name="T33" fmla="*/ 520 h 572"/>
                <a:gd name="T34" fmla="*/ 52 w 832"/>
                <a:gd name="T35" fmla="*/ 52 h 572"/>
                <a:gd name="T36" fmla="*/ 780 w 832"/>
                <a:gd name="T37" fmla="*/ 52 h 572"/>
                <a:gd name="T38" fmla="*/ 780 w 832"/>
                <a:gd name="T39" fmla="*/ 520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2" h="572">
                  <a:moveTo>
                    <a:pt x="0" y="0"/>
                  </a:moveTo>
                  <a:cubicBezTo>
                    <a:pt x="0" y="572"/>
                    <a:pt x="0" y="572"/>
                    <a:pt x="0" y="572"/>
                  </a:cubicBezTo>
                  <a:cubicBezTo>
                    <a:pt x="832" y="572"/>
                    <a:pt x="832" y="572"/>
                    <a:pt x="832" y="572"/>
                  </a:cubicBezTo>
                  <a:cubicBezTo>
                    <a:pt x="832" y="0"/>
                    <a:pt x="832" y="0"/>
                    <a:pt x="832" y="0"/>
                  </a:cubicBezTo>
                  <a:lnTo>
                    <a:pt x="0" y="0"/>
                  </a:lnTo>
                  <a:close/>
                  <a:moveTo>
                    <a:pt x="780" y="520"/>
                  </a:moveTo>
                  <a:cubicBezTo>
                    <a:pt x="671" y="520"/>
                    <a:pt x="671" y="520"/>
                    <a:pt x="671" y="520"/>
                  </a:cubicBezTo>
                  <a:cubicBezTo>
                    <a:pt x="674" y="512"/>
                    <a:pt x="676" y="503"/>
                    <a:pt x="676" y="494"/>
                  </a:cubicBezTo>
                  <a:cubicBezTo>
                    <a:pt x="676" y="451"/>
                    <a:pt x="641" y="416"/>
                    <a:pt x="598" y="416"/>
                  </a:cubicBezTo>
                  <a:cubicBezTo>
                    <a:pt x="555" y="416"/>
                    <a:pt x="520" y="451"/>
                    <a:pt x="520" y="494"/>
                  </a:cubicBezTo>
                  <a:cubicBezTo>
                    <a:pt x="520" y="503"/>
                    <a:pt x="522" y="512"/>
                    <a:pt x="525" y="520"/>
                  </a:cubicBezTo>
                  <a:cubicBezTo>
                    <a:pt x="307" y="520"/>
                    <a:pt x="307" y="520"/>
                    <a:pt x="307" y="520"/>
                  </a:cubicBezTo>
                  <a:cubicBezTo>
                    <a:pt x="310" y="512"/>
                    <a:pt x="312" y="503"/>
                    <a:pt x="312" y="494"/>
                  </a:cubicBezTo>
                  <a:cubicBezTo>
                    <a:pt x="312" y="451"/>
                    <a:pt x="277" y="416"/>
                    <a:pt x="234" y="416"/>
                  </a:cubicBezTo>
                  <a:cubicBezTo>
                    <a:pt x="191" y="416"/>
                    <a:pt x="156" y="451"/>
                    <a:pt x="156" y="494"/>
                  </a:cubicBezTo>
                  <a:cubicBezTo>
                    <a:pt x="156" y="503"/>
                    <a:pt x="158" y="512"/>
                    <a:pt x="161" y="520"/>
                  </a:cubicBezTo>
                  <a:cubicBezTo>
                    <a:pt x="52" y="520"/>
                    <a:pt x="52" y="520"/>
                    <a:pt x="52" y="520"/>
                  </a:cubicBezTo>
                  <a:cubicBezTo>
                    <a:pt x="52" y="52"/>
                    <a:pt x="52" y="52"/>
                    <a:pt x="52" y="52"/>
                  </a:cubicBezTo>
                  <a:cubicBezTo>
                    <a:pt x="780" y="52"/>
                    <a:pt x="780" y="52"/>
                    <a:pt x="780" y="52"/>
                  </a:cubicBezTo>
                  <a:lnTo>
                    <a:pt x="780" y="520"/>
                  </a:lnTo>
                  <a:close/>
                </a:path>
              </a:pathLst>
            </a:custGeom>
            <a:grp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sp>
        <p:nvSpPr>
          <p:cNvPr id="69" name="Freeform 73"/>
          <p:cNvSpPr/>
          <p:nvPr/>
        </p:nvSpPr>
        <p:spPr bwMode="auto">
          <a:xfrm>
            <a:off x="7937060" y="1867961"/>
            <a:ext cx="309377" cy="308223"/>
          </a:xfrm>
          <a:custGeom>
            <a:avLst/>
            <a:gdLst>
              <a:gd name="T0" fmla="*/ 366 w 451"/>
              <a:gd name="T1" fmla="*/ 355 h 449"/>
              <a:gd name="T2" fmla="*/ 320 w 451"/>
              <a:gd name="T3" fmla="*/ 391 h 449"/>
              <a:gd name="T4" fmla="*/ 173 w 451"/>
              <a:gd name="T5" fmla="*/ 391 h 449"/>
              <a:gd name="T6" fmla="*/ 154 w 451"/>
              <a:gd name="T7" fmla="*/ 363 h 449"/>
              <a:gd name="T8" fmla="*/ 173 w 451"/>
              <a:gd name="T9" fmla="*/ 304 h 449"/>
              <a:gd name="T10" fmla="*/ 405 w 451"/>
              <a:gd name="T11" fmla="*/ 304 h 449"/>
              <a:gd name="T12" fmla="*/ 451 w 451"/>
              <a:gd name="T13" fmla="*/ 103 h 449"/>
              <a:gd name="T14" fmla="*/ 84 w 451"/>
              <a:gd name="T15" fmla="*/ 54 h 449"/>
              <a:gd name="T16" fmla="*/ 55 w 451"/>
              <a:gd name="T17" fmla="*/ 35 h 449"/>
              <a:gd name="T18" fmla="*/ 56 w 451"/>
              <a:gd name="T19" fmla="*/ 28 h 449"/>
              <a:gd name="T20" fmla="*/ 28 w 451"/>
              <a:gd name="T21" fmla="*/ 0 h 449"/>
              <a:gd name="T22" fmla="*/ 0 w 451"/>
              <a:gd name="T23" fmla="*/ 28 h 449"/>
              <a:gd name="T24" fmla="*/ 28 w 451"/>
              <a:gd name="T25" fmla="*/ 56 h 449"/>
              <a:gd name="T26" fmla="*/ 33 w 451"/>
              <a:gd name="T27" fmla="*/ 55 h 449"/>
              <a:gd name="T28" fmla="*/ 68 w 451"/>
              <a:gd name="T29" fmla="*/ 78 h 449"/>
              <a:gd name="T30" fmla="*/ 125 w 451"/>
              <a:gd name="T31" fmla="*/ 304 h 449"/>
              <a:gd name="T32" fmla="*/ 142 w 451"/>
              <a:gd name="T33" fmla="*/ 304 h 449"/>
              <a:gd name="T34" fmla="*/ 127 w 451"/>
              <a:gd name="T35" fmla="*/ 353 h 449"/>
              <a:gd name="T36" fmla="*/ 125 w 451"/>
              <a:gd name="T37" fmla="*/ 353 h 449"/>
              <a:gd name="T38" fmla="*/ 77 w 451"/>
              <a:gd name="T39" fmla="*/ 401 h 449"/>
              <a:gd name="T40" fmla="*/ 125 w 451"/>
              <a:gd name="T41" fmla="*/ 449 h 449"/>
              <a:gd name="T42" fmla="*/ 170 w 451"/>
              <a:gd name="T43" fmla="*/ 420 h 449"/>
              <a:gd name="T44" fmla="*/ 322 w 451"/>
              <a:gd name="T45" fmla="*/ 420 h 449"/>
              <a:gd name="T46" fmla="*/ 366 w 451"/>
              <a:gd name="T47" fmla="*/ 449 h 449"/>
              <a:gd name="T48" fmla="*/ 413 w 451"/>
              <a:gd name="T49" fmla="*/ 402 h 449"/>
              <a:gd name="T50" fmla="*/ 366 w 451"/>
              <a:gd name="T51" fmla="*/ 355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51" h="449">
                <a:moveTo>
                  <a:pt x="366" y="355"/>
                </a:moveTo>
                <a:cubicBezTo>
                  <a:pt x="343" y="355"/>
                  <a:pt x="325" y="371"/>
                  <a:pt x="320" y="391"/>
                </a:cubicBezTo>
                <a:cubicBezTo>
                  <a:pt x="173" y="391"/>
                  <a:pt x="173" y="391"/>
                  <a:pt x="173" y="391"/>
                </a:cubicBezTo>
                <a:cubicBezTo>
                  <a:pt x="170" y="380"/>
                  <a:pt x="164" y="370"/>
                  <a:pt x="154" y="363"/>
                </a:cubicBezTo>
                <a:cubicBezTo>
                  <a:pt x="173" y="304"/>
                  <a:pt x="173" y="304"/>
                  <a:pt x="173" y="304"/>
                </a:cubicBezTo>
                <a:cubicBezTo>
                  <a:pt x="405" y="304"/>
                  <a:pt x="405" y="304"/>
                  <a:pt x="405" y="304"/>
                </a:cubicBezTo>
                <a:cubicBezTo>
                  <a:pt x="451" y="103"/>
                  <a:pt x="451" y="103"/>
                  <a:pt x="451" y="103"/>
                </a:cubicBezTo>
                <a:cubicBezTo>
                  <a:pt x="84" y="54"/>
                  <a:pt x="84" y="54"/>
                  <a:pt x="84" y="54"/>
                </a:cubicBezTo>
                <a:cubicBezTo>
                  <a:pt x="55" y="35"/>
                  <a:pt x="55" y="35"/>
                  <a:pt x="55" y="35"/>
                </a:cubicBezTo>
                <a:cubicBezTo>
                  <a:pt x="56" y="28"/>
                  <a:pt x="56" y="28"/>
                  <a:pt x="56" y="28"/>
                </a:cubicBezTo>
                <a:cubicBezTo>
                  <a:pt x="56" y="13"/>
                  <a:pt x="43" y="0"/>
                  <a:pt x="28" y="0"/>
                </a:cubicBezTo>
                <a:cubicBezTo>
                  <a:pt x="12" y="0"/>
                  <a:pt x="0" y="13"/>
                  <a:pt x="0" y="28"/>
                </a:cubicBezTo>
                <a:cubicBezTo>
                  <a:pt x="0" y="44"/>
                  <a:pt x="12" y="56"/>
                  <a:pt x="28" y="56"/>
                </a:cubicBezTo>
                <a:cubicBezTo>
                  <a:pt x="33" y="55"/>
                  <a:pt x="33" y="55"/>
                  <a:pt x="33" y="55"/>
                </a:cubicBezTo>
                <a:cubicBezTo>
                  <a:pt x="68" y="78"/>
                  <a:pt x="68" y="78"/>
                  <a:pt x="68" y="78"/>
                </a:cubicBezTo>
                <a:cubicBezTo>
                  <a:pt x="125" y="304"/>
                  <a:pt x="125" y="304"/>
                  <a:pt x="125" y="304"/>
                </a:cubicBezTo>
                <a:cubicBezTo>
                  <a:pt x="142" y="304"/>
                  <a:pt x="142" y="304"/>
                  <a:pt x="142" y="304"/>
                </a:cubicBezTo>
                <a:cubicBezTo>
                  <a:pt x="127" y="353"/>
                  <a:pt x="127" y="353"/>
                  <a:pt x="127" y="353"/>
                </a:cubicBezTo>
                <a:cubicBezTo>
                  <a:pt x="125" y="353"/>
                  <a:pt x="125" y="353"/>
                  <a:pt x="125" y="353"/>
                </a:cubicBezTo>
                <a:cubicBezTo>
                  <a:pt x="99" y="353"/>
                  <a:pt x="77" y="374"/>
                  <a:pt x="77" y="401"/>
                </a:cubicBezTo>
                <a:cubicBezTo>
                  <a:pt x="77" y="428"/>
                  <a:pt x="99" y="449"/>
                  <a:pt x="125" y="449"/>
                </a:cubicBezTo>
                <a:cubicBezTo>
                  <a:pt x="145" y="449"/>
                  <a:pt x="162" y="437"/>
                  <a:pt x="170" y="420"/>
                </a:cubicBezTo>
                <a:cubicBezTo>
                  <a:pt x="322" y="420"/>
                  <a:pt x="322" y="420"/>
                  <a:pt x="322" y="420"/>
                </a:cubicBezTo>
                <a:cubicBezTo>
                  <a:pt x="329" y="437"/>
                  <a:pt x="346" y="449"/>
                  <a:pt x="366" y="449"/>
                </a:cubicBezTo>
                <a:cubicBezTo>
                  <a:pt x="392" y="449"/>
                  <a:pt x="413" y="428"/>
                  <a:pt x="413" y="402"/>
                </a:cubicBezTo>
                <a:cubicBezTo>
                  <a:pt x="413" y="376"/>
                  <a:pt x="392" y="355"/>
                  <a:pt x="366" y="355"/>
                </a:cubicBezTo>
                <a:close/>
              </a:path>
            </a:pathLst>
          </a:custGeom>
          <a:solidFill>
            <a:schemeClr val="bg1"/>
          </a:solidFill>
          <a:ln>
            <a:noFill/>
          </a:ln>
        </p:spPr>
        <p:txBody>
          <a:bodyPr vert="horz" wrap="square" lIns="91440" tIns="45720" rIns="91440" bIns="45720" numCol="1" anchor="t" anchorCtr="0" compatLnSpc="1"/>
          <a:lstStyle/>
          <a:p>
            <a:endParaRPr lang="id-ID">
              <a:solidFill>
                <a:schemeClr val="tx1"/>
              </a:solidFill>
              <a:latin typeface="微软雅黑" panose="020B0503020204020204" pitchFamily="34" charset="-122"/>
              <a:ea typeface="微软雅黑" panose="020B0503020204020204" pitchFamily="34" charset="-122"/>
            </a:endParaRPr>
          </a:p>
        </p:txBody>
      </p:sp>
      <p:grpSp>
        <p:nvGrpSpPr>
          <p:cNvPr id="6" name="Group 17"/>
          <p:cNvGrpSpPr/>
          <p:nvPr/>
        </p:nvGrpSpPr>
        <p:grpSpPr>
          <a:xfrm rot="16200000">
            <a:off x="5167574" y="1161992"/>
            <a:ext cx="1261448" cy="927702"/>
            <a:chOff x="8162926" y="4232275"/>
            <a:chExt cx="1416050" cy="1041400"/>
          </a:xfrm>
        </p:grpSpPr>
        <p:sp>
          <p:nvSpPr>
            <p:cNvPr id="12" name="Freeform 19"/>
            <p:cNvSpPr>
              <a:spLocks noEditPoints="1"/>
            </p:cNvSpPr>
            <p:nvPr/>
          </p:nvSpPr>
          <p:spPr bwMode="auto">
            <a:xfrm>
              <a:off x="8539163" y="4232275"/>
              <a:ext cx="1039813" cy="1041400"/>
            </a:xfrm>
            <a:custGeom>
              <a:avLst/>
              <a:gdLst>
                <a:gd name="T0" fmla="*/ 118 w 235"/>
                <a:gd name="T1" fmla="*/ 218 h 235"/>
                <a:gd name="T2" fmla="*/ 17 w 235"/>
                <a:gd name="T3" fmla="*/ 117 h 235"/>
                <a:gd name="T4" fmla="*/ 118 w 235"/>
                <a:gd name="T5" fmla="*/ 17 h 235"/>
                <a:gd name="T6" fmla="*/ 218 w 235"/>
                <a:gd name="T7" fmla="*/ 117 h 235"/>
                <a:gd name="T8" fmla="*/ 118 w 235"/>
                <a:gd name="T9" fmla="*/ 218 h 235"/>
                <a:gd name="T10" fmla="*/ 118 w 235"/>
                <a:gd name="T11" fmla="*/ 0 h 235"/>
                <a:gd name="T12" fmla="*/ 0 w 235"/>
                <a:gd name="T13" fmla="*/ 117 h 235"/>
                <a:gd name="T14" fmla="*/ 118 w 235"/>
                <a:gd name="T15" fmla="*/ 235 h 235"/>
                <a:gd name="T16" fmla="*/ 235 w 235"/>
                <a:gd name="T17" fmla="*/ 117 h 235"/>
                <a:gd name="T18" fmla="*/ 118 w 235"/>
                <a:gd name="T19"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35">
                  <a:moveTo>
                    <a:pt x="118" y="218"/>
                  </a:moveTo>
                  <a:cubicBezTo>
                    <a:pt x="62" y="218"/>
                    <a:pt x="17" y="173"/>
                    <a:pt x="17" y="117"/>
                  </a:cubicBezTo>
                  <a:cubicBezTo>
                    <a:pt x="17" y="62"/>
                    <a:pt x="62" y="17"/>
                    <a:pt x="118" y="17"/>
                  </a:cubicBezTo>
                  <a:cubicBezTo>
                    <a:pt x="173" y="17"/>
                    <a:pt x="218" y="62"/>
                    <a:pt x="218" y="117"/>
                  </a:cubicBezTo>
                  <a:cubicBezTo>
                    <a:pt x="218" y="173"/>
                    <a:pt x="173" y="218"/>
                    <a:pt x="118" y="218"/>
                  </a:cubicBezTo>
                  <a:moveTo>
                    <a:pt x="118" y="0"/>
                  </a:moveTo>
                  <a:cubicBezTo>
                    <a:pt x="53" y="0"/>
                    <a:pt x="0" y="53"/>
                    <a:pt x="0" y="117"/>
                  </a:cubicBezTo>
                  <a:cubicBezTo>
                    <a:pt x="0" y="182"/>
                    <a:pt x="53" y="235"/>
                    <a:pt x="118" y="235"/>
                  </a:cubicBezTo>
                  <a:cubicBezTo>
                    <a:pt x="182" y="235"/>
                    <a:pt x="235" y="182"/>
                    <a:pt x="235" y="117"/>
                  </a:cubicBezTo>
                  <a:cubicBezTo>
                    <a:pt x="235" y="53"/>
                    <a:pt x="182" y="0"/>
                    <a:pt x="118" y="0"/>
                  </a:cubicBezTo>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sp>
          <p:nvSpPr>
            <p:cNvPr id="15" name="Oval 21"/>
            <p:cNvSpPr>
              <a:spLocks noChangeArrowheads="1"/>
            </p:cNvSpPr>
            <p:nvPr/>
          </p:nvSpPr>
          <p:spPr bwMode="auto">
            <a:xfrm>
              <a:off x="8615363" y="4308475"/>
              <a:ext cx="889000" cy="889000"/>
            </a:xfrm>
            <a:prstGeom prst="ellipse">
              <a:avLst/>
            </a:prstGeom>
            <a:gradFill>
              <a:gsLst>
                <a:gs pos="0">
                  <a:srgbClr val="E30000"/>
                </a:gs>
                <a:gs pos="100000">
                  <a:srgbClr val="760303"/>
                </a:gs>
              </a:gsLst>
              <a:lin ang="5400000" scaled="0"/>
            </a:grad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sp>
          <p:nvSpPr>
            <p:cNvPr id="18" name="Freeform 35"/>
            <p:cNvSpPr/>
            <p:nvPr/>
          </p:nvSpPr>
          <p:spPr bwMode="auto">
            <a:xfrm>
              <a:off x="8162926" y="4560888"/>
              <a:ext cx="257175" cy="406400"/>
            </a:xfrm>
            <a:custGeom>
              <a:avLst/>
              <a:gdLst>
                <a:gd name="T0" fmla="*/ 162 w 162"/>
                <a:gd name="T1" fmla="*/ 0 h 256"/>
                <a:gd name="T2" fmla="*/ 0 w 162"/>
                <a:gd name="T3" fmla="*/ 128 h 256"/>
                <a:gd name="T4" fmla="*/ 162 w 162"/>
                <a:gd name="T5" fmla="*/ 256 h 256"/>
                <a:gd name="T6" fmla="*/ 162 w 162"/>
                <a:gd name="T7" fmla="*/ 0 h 256"/>
              </a:gdLst>
              <a:ahLst/>
              <a:cxnLst>
                <a:cxn ang="0">
                  <a:pos x="T0" y="T1"/>
                </a:cxn>
                <a:cxn ang="0">
                  <a:pos x="T2" y="T3"/>
                </a:cxn>
                <a:cxn ang="0">
                  <a:pos x="T4" y="T5"/>
                </a:cxn>
                <a:cxn ang="0">
                  <a:pos x="T6" y="T7"/>
                </a:cxn>
              </a:cxnLst>
              <a:rect l="0" t="0" r="r" b="b"/>
              <a:pathLst>
                <a:path w="162" h="256">
                  <a:moveTo>
                    <a:pt x="162" y="0"/>
                  </a:moveTo>
                  <a:lnTo>
                    <a:pt x="0" y="128"/>
                  </a:lnTo>
                  <a:lnTo>
                    <a:pt x="162" y="256"/>
                  </a:lnTo>
                  <a:lnTo>
                    <a:pt x="162" y="0"/>
                  </a:lnTo>
                  <a:close/>
                </a:path>
              </a:pathLst>
            </a:custGeom>
            <a:gradFill>
              <a:gsLst>
                <a:gs pos="0">
                  <a:srgbClr val="E30000"/>
                </a:gs>
                <a:gs pos="100000">
                  <a:srgbClr val="760303"/>
                </a:gs>
              </a:gsLst>
              <a:lin ang="5400000" scaled="0"/>
            </a:grad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grpSp>
      <p:sp>
        <p:nvSpPr>
          <p:cNvPr id="21" name="TextBox 52"/>
          <p:cNvSpPr txBox="1"/>
          <p:nvPr/>
        </p:nvSpPr>
        <p:spPr>
          <a:xfrm>
            <a:off x="2405380" y="120650"/>
            <a:ext cx="2997200" cy="398145"/>
          </a:xfrm>
          <a:prstGeom prst="rect">
            <a:avLst/>
          </a:prstGeom>
          <a:noFill/>
        </p:spPr>
        <p:txBody>
          <a:bodyPr wrap="none" rtlCol="0">
            <a:noAutofit/>
          </a:bodyPr>
          <a:p>
            <a:pPr algn="l"/>
            <a:r>
              <a:rPr lang="id-ID" sz="2000" dirty="0" smtClean="0">
                <a:solidFill>
                  <a:schemeClr val="tx1"/>
                </a:solidFill>
                <a:latin typeface="微软雅黑" panose="020B0503020204020204" pitchFamily="34" charset="-122"/>
                <a:ea typeface="微软雅黑" panose="020B0503020204020204" pitchFamily="34" charset="-122"/>
              </a:rPr>
              <a:t>(三) 政府信息管理情况</a:t>
            </a:r>
            <a:endParaRPr lang="id-ID" sz="2000" dirty="0" smtClean="0">
              <a:solidFill>
                <a:schemeClr val="tx1"/>
              </a:solidFill>
              <a:latin typeface="微软雅黑" panose="020B0503020204020204" pitchFamily="34" charset="-122"/>
              <a:ea typeface="微软雅黑" panose="020B0503020204020204" pitchFamily="34" charset="-122"/>
            </a:endParaRPr>
          </a:p>
        </p:txBody>
      </p:sp>
      <p:sp>
        <p:nvSpPr>
          <p:cNvPr id="24" name="TextBox 53"/>
          <p:cNvSpPr txBox="1"/>
          <p:nvPr/>
        </p:nvSpPr>
        <p:spPr>
          <a:xfrm>
            <a:off x="3351530" y="628650"/>
            <a:ext cx="4023995" cy="1886585"/>
          </a:xfrm>
          <a:prstGeom prst="rect">
            <a:avLst/>
          </a:prstGeom>
          <a:noFill/>
        </p:spPr>
        <p:txBody>
          <a:bodyPr wrap="square" rtlCol="0">
            <a:noAutofit/>
          </a:bodyPr>
          <a:p>
            <a:pPr>
              <a:lnSpc>
                <a:spcPct val="150000"/>
              </a:lnSpc>
            </a:pPr>
            <a:r>
              <a:rPr sz="1000">
                <a:solidFill>
                  <a:schemeClr val="tx1"/>
                </a:solidFill>
                <a:latin typeface="微软雅黑" panose="020B0503020204020204" pitchFamily="34" charset="-122"/>
                <a:ea typeface="微软雅黑" panose="020B0503020204020204" pitchFamily="34" charset="-122"/>
              </a:rPr>
              <a:t>1、统筹做好全局政务公开工作，细化工作机构职能和工作流程，形成主要领导亲自抓、分管领导具体抓、专门科室抓落实的工作体系，确保政务公开工作规范化、制度化。</a:t>
            </a:r>
            <a:endParaRPr sz="1000">
              <a:solidFill>
                <a:schemeClr val="tx1"/>
              </a:solidFill>
              <a:latin typeface="微软雅黑" panose="020B0503020204020204" pitchFamily="34" charset="-122"/>
              <a:ea typeface="微软雅黑" panose="020B0503020204020204" pitchFamily="34" charset="-122"/>
            </a:endParaRPr>
          </a:p>
          <a:p>
            <a:pPr>
              <a:lnSpc>
                <a:spcPct val="150000"/>
              </a:lnSpc>
            </a:pPr>
            <a:r>
              <a:rPr sz="1000">
                <a:solidFill>
                  <a:schemeClr val="tx1"/>
                </a:solidFill>
                <a:latin typeface="微软雅黑" panose="020B0503020204020204" pitchFamily="34" charset="-122"/>
                <a:ea typeface="微软雅黑" panose="020B0503020204020204" pitchFamily="34" charset="-122"/>
              </a:rPr>
              <a:t>2、健全政府信息发布审查机制，梳理信息公开目录和事项清单，确保信息依法、及时、全面、准确、合理，持续做好规范性文件、政策性文件解读工作。</a:t>
            </a:r>
            <a:endParaRPr sz="1000">
              <a:solidFill>
                <a:schemeClr val="tx1"/>
              </a:solidFill>
              <a:latin typeface="微软雅黑" panose="020B0503020204020204" pitchFamily="34" charset="-122"/>
              <a:ea typeface="微软雅黑" panose="020B0503020204020204" pitchFamily="34" charset="-122"/>
            </a:endParaRPr>
          </a:p>
          <a:p>
            <a:pPr>
              <a:lnSpc>
                <a:spcPct val="150000"/>
              </a:lnSpc>
            </a:pPr>
            <a:r>
              <a:rPr sz="1000">
                <a:solidFill>
                  <a:schemeClr val="tx1"/>
                </a:solidFill>
                <a:latin typeface="微软雅黑" panose="020B0503020204020204" pitchFamily="34" charset="-122"/>
                <a:ea typeface="微软雅黑" panose="020B0503020204020204" pitchFamily="34" charset="-122"/>
              </a:rPr>
              <a:t>3、加强政府门户网站公开专栏维护，及时更新发布工作动态、政策解读等信息。</a:t>
            </a:r>
            <a:endParaRPr sz="1000">
              <a:solidFill>
                <a:schemeClr val="tx1"/>
              </a:solidFill>
              <a:latin typeface="微软雅黑" panose="020B0503020204020204" pitchFamily="34" charset="-122"/>
              <a:ea typeface="微软雅黑" panose="020B0503020204020204" pitchFamily="34" charset="-122"/>
            </a:endParaRPr>
          </a:p>
        </p:txBody>
      </p:sp>
      <p:grpSp>
        <p:nvGrpSpPr>
          <p:cNvPr id="27" name="Group 61"/>
          <p:cNvGrpSpPr/>
          <p:nvPr/>
        </p:nvGrpSpPr>
        <p:grpSpPr>
          <a:xfrm>
            <a:off x="5627414" y="1329563"/>
            <a:ext cx="370858" cy="255576"/>
            <a:chOff x="3175" y="4763"/>
            <a:chExt cx="3130550" cy="2157412"/>
          </a:xfrm>
          <a:solidFill>
            <a:schemeClr val="bg1"/>
          </a:solidFill>
        </p:grpSpPr>
        <p:sp>
          <p:nvSpPr>
            <p:cNvPr id="30" name="Freeform 65"/>
            <p:cNvSpPr/>
            <p:nvPr/>
          </p:nvSpPr>
          <p:spPr bwMode="auto">
            <a:xfrm>
              <a:off x="387350" y="396875"/>
              <a:ext cx="917575" cy="833437"/>
            </a:xfrm>
            <a:custGeom>
              <a:avLst/>
              <a:gdLst>
                <a:gd name="T0" fmla="*/ 242 w 244"/>
                <a:gd name="T1" fmla="*/ 221 h 221"/>
                <a:gd name="T2" fmla="*/ 237 w 244"/>
                <a:gd name="T3" fmla="*/ 188 h 221"/>
                <a:gd name="T4" fmla="*/ 182 w 244"/>
                <a:gd name="T5" fmla="*/ 159 h 221"/>
                <a:gd name="T6" fmla="*/ 152 w 244"/>
                <a:gd name="T7" fmla="*/ 146 h 221"/>
                <a:gd name="T8" fmla="*/ 152 w 244"/>
                <a:gd name="T9" fmla="*/ 123 h 221"/>
                <a:gd name="T10" fmla="*/ 164 w 244"/>
                <a:gd name="T11" fmla="*/ 94 h 221"/>
                <a:gd name="T12" fmla="*/ 176 w 244"/>
                <a:gd name="T13" fmla="*/ 81 h 221"/>
                <a:gd name="T14" fmla="*/ 168 w 244"/>
                <a:gd name="T15" fmla="*/ 63 h 221"/>
                <a:gd name="T16" fmla="*/ 170 w 244"/>
                <a:gd name="T17" fmla="*/ 38 h 221"/>
                <a:gd name="T18" fmla="*/ 122 w 244"/>
                <a:gd name="T19" fmla="*/ 0 h 221"/>
                <a:gd name="T20" fmla="*/ 74 w 244"/>
                <a:gd name="T21" fmla="*/ 38 h 221"/>
                <a:gd name="T22" fmla="*/ 76 w 244"/>
                <a:gd name="T23" fmla="*/ 63 h 221"/>
                <a:gd name="T24" fmla="*/ 68 w 244"/>
                <a:gd name="T25" fmla="*/ 81 h 221"/>
                <a:gd name="T26" fmla="*/ 80 w 244"/>
                <a:gd name="T27" fmla="*/ 94 h 221"/>
                <a:gd name="T28" fmla="*/ 92 w 244"/>
                <a:gd name="T29" fmla="*/ 123 h 221"/>
                <a:gd name="T30" fmla="*/ 92 w 244"/>
                <a:gd name="T31" fmla="*/ 146 h 221"/>
                <a:gd name="T32" fmla="*/ 62 w 244"/>
                <a:gd name="T33" fmla="*/ 159 h 221"/>
                <a:gd name="T34" fmla="*/ 7 w 244"/>
                <a:gd name="T35" fmla="*/ 188 h 221"/>
                <a:gd name="T36" fmla="*/ 2 w 244"/>
                <a:gd name="T37" fmla="*/ 221 h 221"/>
                <a:gd name="T38" fmla="*/ 242 w 244"/>
                <a:gd name="T3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44" h="221">
                  <a:moveTo>
                    <a:pt x="242" y="221"/>
                  </a:moveTo>
                  <a:cubicBezTo>
                    <a:pt x="242" y="221"/>
                    <a:pt x="244" y="198"/>
                    <a:pt x="237" y="188"/>
                  </a:cubicBezTo>
                  <a:cubicBezTo>
                    <a:pt x="230" y="176"/>
                    <a:pt x="206" y="169"/>
                    <a:pt x="182" y="159"/>
                  </a:cubicBezTo>
                  <a:cubicBezTo>
                    <a:pt x="158" y="149"/>
                    <a:pt x="152" y="146"/>
                    <a:pt x="152" y="146"/>
                  </a:cubicBezTo>
                  <a:cubicBezTo>
                    <a:pt x="152" y="123"/>
                    <a:pt x="152" y="123"/>
                    <a:pt x="152" y="123"/>
                  </a:cubicBezTo>
                  <a:cubicBezTo>
                    <a:pt x="152" y="123"/>
                    <a:pt x="161" y="116"/>
                    <a:pt x="164" y="94"/>
                  </a:cubicBezTo>
                  <a:cubicBezTo>
                    <a:pt x="169" y="96"/>
                    <a:pt x="175" y="86"/>
                    <a:pt x="176" y="81"/>
                  </a:cubicBezTo>
                  <a:cubicBezTo>
                    <a:pt x="176" y="76"/>
                    <a:pt x="175" y="62"/>
                    <a:pt x="168" y="63"/>
                  </a:cubicBezTo>
                  <a:cubicBezTo>
                    <a:pt x="169" y="52"/>
                    <a:pt x="170" y="43"/>
                    <a:pt x="170" y="38"/>
                  </a:cubicBezTo>
                  <a:cubicBezTo>
                    <a:pt x="168" y="19"/>
                    <a:pt x="150" y="0"/>
                    <a:pt x="122" y="0"/>
                  </a:cubicBezTo>
                  <a:cubicBezTo>
                    <a:pt x="94" y="0"/>
                    <a:pt x="76" y="19"/>
                    <a:pt x="74" y="38"/>
                  </a:cubicBezTo>
                  <a:cubicBezTo>
                    <a:pt x="74" y="43"/>
                    <a:pt x="75" y="52"/>
                    <a:pt x="76" y="63"/>
                  </a:cubicBezTo>
                  <a:cubicBezTo>
                    <a:pt x="69" y="62"/>
                    <a:pt x="68" y="76"/>
                    <a:pt x="68" y="81"/>
                  </a:cubicBezTo>
                  <a:cubicBezTo>
                    <a:pt x="69" y="86"/>
                    <a:pt x="75" y="96"/>
                    <a:pt x="80" y="94"/>
                  </a:cubicBezTo>
                  <a:cubicBezTo>
                    <a:pt x="83" y="116"/>
                    <a:pt x="92" y="123"/>
                    <a:pt x="92" y="123"/>
                  </a:cubicBezTo>
                  <a:cubicBezTo>
                    <a:pt x="92" y="146"/>
                    <a:pt x="92" y="146"/>
                    <a:pt x="92" y="146"/>
                  </a:cubicBezTo>
                  <a:cubicBezTo>
                    <a:pt x="92" y="146"/>
                    <a:pt x="86" y="149"/>
                    <a:pt x="62" y="159"/>
                  </a:cubicBezTo>
                  <a:cubicBezTo>
                    <a:pt x="38" y="169"/>
                    <a:pt x="14" y="176"/>
                    <a:pt x="7" y="188"/>
                  </a:cubicBezTo>
                  <a:cubicBezTo>
                    <a:pt x="0" y="198"/>
                    <a:pt x="2" y="221"/>
                    <a:pt x="2" y="221"/>
                  </a:cubicBezTo>
                  <a:lnTo>
                    <a:pt x="242" y="221"/>
                  </a:lnTo>
                  <a:close/>
                </a:path>
              </a:pathLst>
            </a:custGeom>
            <a:grp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sp>
          <p:nvSpPr>
            <p:cNvPr id="33" name="Rectangle 66"/>
            <p:cNvSpPr>
              <a:spLocks noChangeArrowheads="1"/>
            </p:cNvSpPr>
            <p:nvPr/>
          </p:nvSpPr>
          <p:spPr bwMode="auto">
            <a:xfrm>
              <a:off x="1568450" y="396875"/>
              <a:ext cx="782638" cy="196850"/>
            </a:xfrm>
            <a:prstGeom prst="rect">
              <a:avLst/>
            </a:prstGeom>
            <a:grp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sp>
          <p:nvSpPr>
            <p:cNvPr id="36" name="Rectangle 67"/>
            <p:cNvSpPr>
              <a:spLocks noChangeArrowheads="1"/>
            </p:cNvSpPr>
            <p:nvPr/>
          </p:nvSpPr>
          <p:spPr bwMode="auto">
            <a:xfrm>
              <a:off x="1568450" y="788988"/>
              <a:ext cx="1174750" cy="196850"/>
            </a:xfrm>
            <a:prstGeom prst="rect">
              <a:avLst/>
            </a:prstGeom>
            <a:grp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sp>
          <p:nvSpPr>
            <p:cNvPr id="38" name="Rectangle 68"/>
            <p:cNvSpPr>
              <a:spLocks noChangeArrowheads="1"/>
            </p:cNvSpPr>
            <p:nvPr/>
          </p:nvSpPr>
          <p:spPr bwMode="auto">
            <a:xfrm>
              <a:off x="1568450" y="1181100"/>
              <a:ext cx="979488" cy="196850"/>
            </a:xfrm>
            <a:prstGeom prst="rect">
              <a:avLst/>
            </a:prstGeom>
            <a:grp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sp>
          <p:nvSpPr>
            <p:cNvPr id="39" name="Freeform 69"/>
            <p:cNvSpPr>
              <a:spLocks noEditPoints="1"/>
            </p:cNvSpPr>
            <p:nvPr/>
          </p:nvSpPr>
          <p:spPr bwMode="auto">
            <a:xfrm>
              <a:off x="3175" y="4763"/>
              <a:ext cx="3130550" cy="2157412"/>
            </a:xfrm>
            <a:custGeom>
              <a:avLst/>
              <a:gdLst>
                <a:gd name="T0" fmla="*/ 0 w 832"/>
                <a:gd name="T1" fmla="*/ 0 h 572"/>
                <a:gd name="T2" fmla="*/ 0 w 832"/>
                <a:gd name="T3" fmla="*/ 572 h 572"/>
                <a:gd name="T4" fmla="*/ 832 w 832"/>
                <a:gd name="T5" fmla="*/ 572 h 572"/>
                <a:gd name="T6" fmla="*/ 832 w 832"/>
                <a:gd name="T7" fmla="*/ 0 h 572"/>
                <a:gd name="T8" fmla="*/ 0 w 832"/>
                <a:gd name="T9" fmla="*/ 0 h 572"/>
                <a:gd name="T10" fmla="*/ 780 w 832"/>
                <a:gd name="T11" fmla="*/ 520 h 572"/>
                <a:gd name="T12" fmla="*/ 671 w 832"/>
                <a:gd name="T13" fmla="*/ 520 h 572"/>
                <a:gd name="T14" fmla="*/ 676 w 832"/>
                <a:gd name="T15" fmla="*/ 494 h 572"/>
                <a:gd name="T16" fmla="*/ 598 w 832"/>
                <a:gd name="T17" fmla="*/ 416 h 572"/>
                <a:gd name="T18" fmla="*/ 520 w 832"/>
                <a:gd name="T19" fmla="*/ 494 h 572"/>
                <a:gd name="T20" fmla="*/ 525 w 832"/>
                <a:gd name="T21" fmla="*/ 520 h 572"/>
                <a:gd name="T22" fmla="*/ 307 w 832"/>
                <a:gd name="T23" fmla="*/ 520 h 572"/>
                <a:gd name="T24" fmla="*/ 312 w 832"/>
                <a:gd name="T25" fmla="*/ 494 h 572"/>
                <a:gd name="T26" fmla="*/ 234 w 832"/>
                <a:gd name="T27" fmla="*/ 416 h 572"/>
                <a:gd name="T28" fmla="*/ 156 w 832"/>
                <a:gd name="T29" fmla="*/ 494 h 572"/>
                <a:gd name="T30" fmla="*/ 161 w 832"/>
                <a:gd name="T31" fmla="*/ 520 h 572"/>
                <a:gd name="T32" fmla="*/ 52 w 832"/>
                <a:gd name="T33" fmla="*/ 520 h 572"/>
                <a:gd name="T34" fmla="*/ 52 w 832"/>
                <a:gd name="T35" fmla="*/ 52 h 572"/>
                <a:gd name="T36" fmla="*/ 780 w 832"/>
                <a:gd name="T37" fmla="*/ 52 h 572"/>
                <a:gd name="T38" fmla="*/ 780 w 832"/>
                <a:gd name="T39" fmla="*/ 520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2" h="572">
                  <a:moveTo>
                    <a:pt x="0" y="0"/>
                  </a:moveTo>
                  <a:cubicBezTo>
                    <a:pt x="0" y="572"/>
                    <a:pt x="0" y="572"/>
                    <a:pt x="0" y="572"/>
                  </a:cubicBezTo>
                  <a:cubicBezTo>
                    <a:pt x="832" y="572"/>
                    <a:pt x="832" y="572"/>
                    <a:pt x="832" y="572"/>
                  </a:cubicBezTo>
                  <a:cubicBezTo>
                    <a:pt x="832" y="0"/>
                    <a:pt x="832" y="0"/>
                    <a:pt x="832" y="0"/>
                  </a:cubicBezTo>
                  <a:lnTo>
                    <a:pt x="0" y="0"/>
                  </a:lnTo>
                  <a:close/>
                  <a:moveTo>
                    <a:pt x="780" y="520"/>
                  </a:moveTo>
                  <a:cubicBezTo>
                    <a:pt x="671" y="520"/>
                    <a:pt x="671" y="520"/>
                    <a:pt x="671" y="520"/>
                  </a:cubicBezTo>
                  <a:cubicBezTo>
                    <a:pt x="674" y="512"/>
                    <a:pt x="676" y="503"/>
                    <a:pt x="676" y="494"/>
                  </a:cubicBezTo>
                  <a:cubicBezTo>
                    <a:pt x="676" y="451"/>
                    <a:pt x="641" y="416"/>
                    <a:pt x="598" y="416"/>
                  </a:cubicBezTo>
                  <a:cubicBezTo>
                    <a:pt x="555" y="416"/>
                    <a:pt x="520" y="451"/>
                    <a:pt x="520" y="494"/>
                  </a:cubicBezTo>
                  <a:cubicBezTo>
                    <a:pt x="520" y="503"/>
                    <a:pt x="522" y="512"/>
                    <a:pt x="525" y="520"/>
                  </a:cubicBezTo>
                  <a:cubicBezTo>
                    <a:pt x="307" y="520"/>
                    <a:pt x="307" y="520"/>
                    <a:pt x="307" y="520"/>
                  </a:cubicBezTo>
                  <a:cubicBezTo>
                    <a:pt x="310" y="512"/>
                    <a:pt x="312" y="503"/>
                    <a:pt x="312" y="494"/>
                  </a:cubicBezTo>
                  <a:cubicBezTo>
                    <a:pt x="312" y="451"/>
                    <a:pt x="277" y="416"/>
                    <a:pt x="234" y="416"/>
                  </a:cubicBezTo>
                  <a:cubicBezTo>
                    <a:pt x="191" y="416"/>
                    <a:pt x="156" y="451"/>
                    <a:pt x="156" y="494"/>
                  </a:cubicBezTo>
                  <a:cubicBezTo>
                    <a:pt x="156" y="503"/>
                    <a:pt x="158" y="512"/>
                    <a:pt x="161" y="520"/>
                  </a:cubicBezTo>
                  <a:cubicBezTo>
                    <a:pt x="52" y="520"/>
                    <a:pt x="52" y="520"/>
                    <a:pt x="52" y="520"/>
                  </a:cubicBezTo>
                  <a:cubicBezTo>
                    <a:pt x="52" y="52"/>
                    <a:pt x="52" y="52"/>
                    <a:pt x="52" y="52"/>
                  </a:cubicBezTo>
                  <a:cubicBezTo>
                    <a:pt x="780" y="52"/>
                    <a:pt x="780" y="52"/>
                    <a:pt x="780" y="52"/>
                  </a:cubicBezTo>
                  <a:lnTo>
                    <a:pt x="780" y="520"/>
                  </a:lnTo>
                  <a:close/>
                </a:path>
              </a:pathLst>
            </a:custGeom>
            <a:grpFill/>
            <a:ln>
              <a:noFill/>
            </a:ln>
          </p:spPr>
          <p:txBody>
            <a:bodyPr vert="horz" wrap="square" lIns="91440" tIns="45720" rIns="91440" bIns="45720" numCol="1" anchor="t" anchorCtr="0" compatLnSpc="1"/>
            <a:p>
              <a:endParaRPr lang="id-ID">
                <a:solidFill>
                  <a:schemeClr val="tx1"/>
                </a:solidFill>
                <a:latin typeface="微软雅黑" panose="020B0503020204020204" pitchFamily="34" charset="-122"/>
                <a:ea typeface="微软雅黑" panose="020B0503020204020204" pitchFamily="34" charset="-122"/>
              </a:endParaRPr>
            </a:p>
          </p:txBody>
        </p:sp>
      </p:grpSp>
    </p:spTree>
  </p:cSld>
  <p:clrMapOvr>
    <a:masterClrMapping/>
  </p:clrMapOvr>
  <p:transition advTm="5054">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50"/>
                                        <p:tgtEl>
                                          <p:spTgt spid="7"/>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250"/>
                                        <p:tgtEl>
                                          <p:spTgt spid="31"/>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250" fill="hold"/>
                                        <p:tgtEl>
                                          <p:spTgt spid="5"/>
                                        </p:tgtEl>
                                        <p:attrNameLst>
                                          <p:attrName>ppt_w</p:attrName>
                                        </p:attrNameLst>
                                      </p:cBhvr>
                                      <p:tavLst>
                                        <p:tav tm="0">
                                          <p:val>
                                            <p:fltVal val="0"/>
                                          </p:val>
                                        </p:tav>
                                        <p:tav tm="100000">
                                          <p:val>
                                            <p:strVal val="#ppt_w"/>
                                          </p:val>
                                        </p:tav>
                                      </p:tavLst>
                                    </p:anim>
                                    <p:anim calcmode="lin" valueType="num">
                                      <p:cBhvr>
                                        <p:cTn id="20" dur="250" fill="hold"/>
                                        <p:tgtEl>
                                          <p:spTgt spid="5"/>
                                        </p:tgtEl>
                                        <p:attrNameLst>
                                          <p:attrName>ppt_h</p:attrName>
                                        </p:attrNameLst>
                                      </p:cBhvr>
                                      <p:tavLst>
                                        <p:tav tm="0">
                                          <p:val>
                                            <p:fltVal val="0"/>
                                          </p:val>
                                        </p:tav>
                                        <p:tav tm="100000">
                                          <p:val>
                                            <p:strVal val="#ppt_h"/>
                                          </p:val>
                                        </p:tav>
                                      </p:tavLst>
                                    </p:anim>
                                    <p:animEffect transition="in" filter="fade">
                                      <p:cBhvr>
                                        <p:cTn id="21" dur="250"/>
                                        <p:tgtEl>
                                          <p:spTgt spid="5"/>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50"/>
                                        </p:tgtEl>
                                        <p:attrNameLst>
                                          <p:attrName>style.visibility</p:attrName>
                                        </p:attrNameLst>
                                      </p:cBhvr>
                                      <p:to>
                                        <p:strVal val="visible"/>
                                      </p:to>
                                    </p:set>
                                    <p:animEffect transition="in" filter="fade">
                                      <p:cBhvr>
                                        <p:cTn id="25" dur="250"/>
                                        <p:tgtEl>
                                          <p:spTgt spid="5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250"/>
                                        <p:tgtEl>
                                          <p:spTgt spid="51"/>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250"/>
                                        <p:tgtEl>
                                          <p:spTgt spid="25"/>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69"/>
                                        </p:tgtEl>
                                        <p:attrNameLst>
                                          <p:attrName>style.visibility</p:attrName>
                                        </p:attrNameLst>
                                      </p:cBhvr>
                                      <p:to>
                                        <p:strVal val="visible"/>
                                      </p:to>
                                    </p:set>
                                    <p:anim calcmode="lin" valueType="num">
                                      <p:cBhvr>
                                        <p:cTn id="36" dur="250" fill="hold"/>
                                        <p:tgtEl>
                                          <p:spTgt spid="69"/>
                                        </p:tgtEl>
                                        <p:attrNameLst>
                                          <p:attrName>ppt_w</p:attrName>
                                        </p:attrNameLst>
                                      </p:cBhvr>
                                      <p:tavLst>
                                        <p:tav tm="0">
                                          <p:val>
                                            <p:fltVal val="0"/>
                                          </p:val>
                                        </p:tav>
                                        <p:tav tm="100000">
                                          <p:val>
                                            <p:strVal val="#ppt_w"/>
                                          </p:val>
                                        </p:tav>
                                      </p:tavLst>
                                    </p:anim>
                                    <p:anim calcmode="lin" valueType="num">
                                      <p:cBhvr>
                                        <p:cTn id="37" dur="250" fill="hold"/>
                                        <p:tgtEl>
                                          <p:spTgt spid="69"/>
                                        </p:tgtEl>
                                        <p:attrNameLst>
                                          <p:attrName>ppt_h</p:attrName>
                                        </p:attrNameLst>
                                      </p:cBhvr>
                                      <p:tavLst>
                                        <p:tav tm="0">
                                          <p:val>
                                            <p:fltVal val="0"/>
                                          </p:val>
                                        </p:tav>
                                        <p:tav tm="100000">
                                          <p:val>
                                            <p:strVal val="#ppt_h"/>
                                          </p:val>
                                        </p:tav>
                                      </p:tavLst>
                                    </p:anim>
                                    <p:animEffect transition="in" filter="fade">
                                      <p:cBhvr>
                                        <p:cTn id="38" dur="250"/>
                                        <p:tgtEl>
                                          <p:spTgt spid="69"/>
                                        </p:tgtEl>
                                      </p:cBhvr>
                                    </p:animEffect>
                                  </p:childTnLst>
                                </p:cTn>
                              </p:par>
                            </p:childTnLst>
                          </p:cTn>
                        </p:par>
                        <p:par>
                          <p:cTn id="39" fill="hold">
                            <p:stCondLst>
                              <p:cond delay="3500"/>
                            </p:stCondLst>
                            <p:childTnLst>
                              <p:par>
                                <p:cTn id="40" presetID="10" presetClass="entr" presetSubtype="0" fill="hold" grpId="0" nodeType="after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fade">
                                      <p:cBhvr>
                                        <p:cTn id="42" dur="250"/>
                                        <p:tgtEl>
                                          <p:spTgt spid="5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fade">
                                      <p:cBhvr>
                                        <p:cTn id="45" dur="250"/>
                                        <p:tgtEl>
                                          <p:spTgt spid="2"/>
                                        </p:tgtEl>
                                      </p:cBhvr>
                                    </p:animEffect>
                                  </p:childTnLst>
                                </p:cTn>
                              </p:par>
                            </p:childTnLst>
                          </p:cTn>
                        </p:par>
                        <p:par>
                          <p:cTn id="46" fill="hold">
                            <p:stCondLst>
                              <p:cond delay="4000"/>
                            </p:stCondLst>
                            <p:childTnLst>
                              <p:par>
                                <p:cTn id="47" presetID="10" presetClass="entr" presetSubtype="0" fill="hold"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250"/>
                                        <p:tgtEl>
                                          <p:spTgt spid="13"/>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59"/>
                                        </p:tgtEl>
                                        <p:attrNameLst>
                                          <p:attrName>style.visibility</p:attrName>
                                        </p:attrNameLst>
                                      </p:cBhvr>
                                      <p:to>
                                        <p:strVal val="visible"/>
                                      </p:to>
                                    </p:set>
                                    <p:anim calcmode="lin" valueType="num">
                                      <p:cBhvr>
                                        <p:cTn id="53" dur="250" fill="hold"/>
                                        <p:tgtEl>
                                          <p:spTgt spid="59"/>
                                        </p:tgtEl>
                                        <p:attrNameLst>
                                          <p:attrName>ppt_w</p:attrName>
                                        </p:attrNameLst>
                                      </p:cBhvr>
                                      <p:tavLst>
                                        <p:tav tm="0">
                                          <p:val>
                                            <p:fltVal val="0"/>
                                          </p:val>
                                        </p:tav>
                                        <p:tav tm="100000">
                                          <p:val>
                                            <p:strVal val="#ppt_w"/>
                                          </p:val>
                                        </p:tav>
                                      </p:tavLst>
                                    </p:anim>
                                    <p:anim calcmode="lin" valueType="num">
                                      <p:cBhvr>
                                        <p:cTn id="54" dur="250" fill="hold"/>
                                        <p:tgtEl>
                                          <p:spTgt spid="59"/>
                                        </p:tgtEl>
                                        <p:attrNameLst>
                                          <p:attrName>ppt_h</p:attrName>
                                        </p:attrNameLst>
                                      </p:cBhvr>
                                      <p:tavLst>
                                        <p:tav tm="0">
                                          <p:val>
                                            <p:fltVal val="0"/>
                                          </p:val>
                                        </p:tav>
                                        <p:tav tm="100000">
                                          <p:val>
                                            <p:strVal val="#ppt_h"/>
                                          </p:val>
                                        </p:tav>
                                      </p:tavLst>
                                    </p:anim>
                                    <p:animEffect transition="in" filter="fade">
                                      <p:cBhvr>
                                        <p:cTn id="55" dur="250"/>
                                        <p:tgtEl>
                                          <p:spTgt spid="59"/>
                                        </p:tgtEl>
                                      </p:cBhvr>
                                    </p:animEffect>
                                  </p:childTnLst>
                                </p:cTn>
                              </p:par>
                            </p:childTnLst>
                          </p:cTn>
                        </p:par>
                        <p:par>
                          <p:cTn id="56" fill="hold">
                            <p:stCondLst>
                              <p:cond delay="5000"/>
                            </p:stCondLst>
                            <p:childTnLst>
                              <p:par>
                                <p:cTn id="57" presetID="10" presetClass="entr" presetSubtype="0" fill="hold" grpId="0" nodeType="after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fade">
                                      <p:cBhvr>
                                        <p:cTn id="59" dur="250"/>
                                        <p:tgtEl>
                                          <p:spTgt spid="52"/>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53"/>
                                        </p:tgtEl>
                                        <p:attrNameLst>
                                          <p:attrName>style.visibility</p:attrName>
                                        </p:attrNameLst>
                                      </p:cBhvr>
                                      <p:to>
                                        <p:strVal val="visible"/>
                                      </p:to>
                                    </p:set>
                                    <p:animEffect transition="in" filter="fade">
                                      <p:cBhvr>
                                        <p:cTn id="62" dur="250"/>
                                        <p:tgtEl>
                                          <p:spTgt spid="53"/>
                                        </p:tgtEl>
                                      </p:cBhvr>
                                    </p:animEffect>
                                  </p:childTnLst>
                                </p:cTn>
                              </p:par>
                            </p:childTnLst>
                          </p:cTn>
                        </p:par>
                        <p:par>
                          <p:cTn id="63" fill="hold">
                            <p:stCondLst>
                              <p:cond delay="5500"/>
                            </p:stCondLst>
                            <p:childTnLst>
                              <p:par>
                                <p:cTn id="64" presetID="10" presetClass="entr" presetSubtype="0" fill="hold" nodeType="after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fade">
                                      <p:cBhvr>
                                        <p:cTn id="66" dur="250"/>
                                        <p:tgtEl>
                                          <p:spTgt spid="19"/>
                                        </p:tgtEl>
                                      </p:cBhvr>
                                    </p:animEffect>
                                  </p:childTnLst>
                                </p:cTn>
                              </p:par>
                            </p:childTnLst>
                          </p:cTn>
                        </p:par>
                        <p:par>
                          <p:cTn id="67" fill="hold">
                            <p:stCondLst>
                              <p:cond delay="6000"/>
                            </p:stCondLst>
                            <p:childTnLst>
                              <p:par>
                                <p:cTn id="68" presetID="53" presetClass="entr" presetSubtype="16" fill="hold" nodeType="afterEffect">
                                  <p:stCondLst>
                                    <p:cond delay="0"/>
                                  </p:stCondLst>
                                  <p:childTnLst>
                                    <p:set>
                                      <p:cBhvr>
                                        <p:cTn id="69" dur="1" fill="hold">
                                          <p:stCondLst>
                                            <p:cond delay="0"/>
                                          </p:stCondLst>
                                        </p:cTn>
                                        <p:tgtEl>
                                          <p:spTgt spid="63"/>
                                        </p:tgtEl>
                                        <p:attrNameLst>
                                          <p:attrName>style.visibility</p:attrName>
                                        </p:attrNameLst>
                                      </p:cBhvr>
                                      <p:to>
                                        <p:strVal val="visible"/>
                                      </p:to>
                                    </p:set>
                                    <p:anim calcmode="lin" valueType="num">
                                      <p:cBhvr>
                                        <p:cTn id="70" dur="250" fill="hold"/>
                                        <p:tgtEl>
                                          <p:spTgt spid="63"/>
                                        </p:tgtEl>
                                        <p:attrNameLst>
                                          <p:attrName>ppt_w</p:attrName>
                                        </p:attrNameLst>
                                      </p:cBhvr>
                                      <p:tavLst>
                                        <p:tav tm="0">
                                          <p:val>
                                            <p:fltVal val="0"/>
                                          </p:val>
                                        </p:tav>
                                        <p:tav tm="100000">
                                          <p:val>
                                            <p:strVal val="#ppt_w"/>
                                          </p:val>
                                        </p:tav>
                                      </p:tavLst>
                                    </p:anim>
                                    <p:anim calcmode="lin" valueType="num">
                                      <p:cBhvr>
                                        <p:cTn id="71" dur="250" fill="hold"/>
                                        <p:tgtEl>
                                          <p:spTgt spid="63"/>
                                        </p:tgtEl>
                                        <p:attrNameLst>
                                          <p:attrName>ppt_h</p:attrName>
                                        </p:attrNameLst>
                                      </p:cBhvr>
                                      <p:tavLst>
                                        <p:tav tm="0">
                                          <p:val>
                                            <p:fltVal val="0"/>
                                          </p:val>
                                        </p:tav>
                                        <p:tav tm="100000">
                                          <p:val>
                                            <p:strVal val="#ppt_h"/>
                                          </p:val>
                                        </p:tav>
                                      </p:tavLst>
                                    </p:anim>
                                    <p:animEffect transition="in" filter="fade">
                                      <p:cBhvr>
                                        <p:cTn id="72" dur="250"/>
                                        <p:tgtEl>
                                          <p:spTgt spid="63"/>
                                        </p:tgtEl>
                                      </p:cBhvr>
                                    </p:animEffect>
                                  </p:childTnLst>
                                </p:cTn>
                              </p:par>
                            </p:childTnLst>
                          </p:cTn>
                        </p:par>
                        <p:par>
                          <p:cTn id="73" fill="hold">
                            <p:stCondLst>
                              <p:cond delay="6500"/>
                            </p:stCondLst>
                            <p:childTnLst>
                              <p:par>
                                <p:cTn id="74" presetID="10" presetClass="entr" presetSubtype="0" fill="hold" grpId="0" nodeType="afterEffect">
                                  <p:stCondLst>
                                    <p:cond delay="0"/>
                                  </p:stCondLst>
                                  <p:childTnLst>
                                    <p:set>
                                      <p:cBhvr>
                                        <p:cTn id="75" dur="1" fill="hold">
                                          <p:stCondLst>
                                            <p:cond delay="0"/>
                                          </p:stCondLst>
                                        </p:cTn>
                                        <p:tgtEl>
                                          <p:spTgt spid="3"/>
                                        </p:tgtEl>
                                        <p:attrNameLst>
                                          <p:attrName>style.visibility</p:attrName>
                                        </p:attrNameLst>
                                      </p:cBhvr>
                                      <p:to>
                                        <p:strVal val="visible"/>
                                      </p:to>
                                    </p:set>
                                    <p:animEffect transition="in" filter="fade">
                                      <p:cBhvr>
                                        <p:cTn id="76" dur="250"/>
                                        <p:tgtEl>
                                          <p:spTgt spid="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
                                        </p:tgtEl>
                                        <p:attrNameLst>
                                          <p:attrName>style.visibility</p:attrName>
                                        </p:attrNameLst>
                                      </p:cBhvr>
                                      <p:to>
                                        <p:strVal val="visible"/>
                                      </p:to>
                                    </p:set>
                                    <p:animEffect transition="in" filter="fade">
                                      <p:cBhvr>
                                        <p:cTn id="79" dur="250"/>
                                        <p:tgtEl>
                                          <p:spTgt spid="4"/>
                                        </p:tgtEl>
                                      </p:cBhvr>
                                    </p:animEffect>
                                  </p:childTnLst>
                                </p:cTn>
                              </p:par>
                            </p:childTnLst>
                          </p:cTn>
                        </p:par>
                        <p:par>
                          <p:cTn id="80" fill="hold">
                            <p:stCondLst>
                              <p:cond delay="7000"/>
                            </p:stCondLst>
                            <p:childTnLst>
                              <p:par>
                                <p:cTn id="81" presetID="10" presetClass="entr" presetSubtype="0"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Effect transition="in" filter="fade">
                                      <p:cBhvr>
                                        <p:cTn id="83" dur="250"/>
                                        <p:tgtEl>
                                          <p:spTgt spid="6"/>
                                        </p:tgtEl>
                                      </p:cBhvr>
                                    </p:animEffect>
                                  </p:childTnLst>
                                </p:cTn>
                              </p:par>
                            </p:childTnLst>
                          </p:cTn>
                        </p:par>
                        <p:par>
                          <p:cTn id="84" fill="hold">
                            <p:stCondLst>
                              <p:cond delay="7500"/>
                            </p:stCondLst>
                            <p:childTnLst>
                              <p:par>
                                <p:cTn id="85" presetID="10" presetClass="entr" presetSubtype="0" fill="hold" grpId="0" nodeType="after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250"/>
                                        <p:tgtEl>
                                          <p:spTgt spid="21"/>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fade">
                                      <p:cBhvr>
                                        <p:cTn id="90" dur="250"/>
                                        <p:tgtEl>
                                          <p:spTgt spid="24"/>
                                        </p:tgtEl>
                                      </p:cBhvr>
                                    </p:animEffect>
                                  </p:childTnLst>
                                </p:cTn>
                              </p:par>
                            </p:childTnLst>
                          </p:cTn>
                        </p:par>
                        <p:par>
                          <p:cTn id="91" fill="hold">
                            <p:stCondLst>
                              <p:cond delay="8000"/>
                            </p:stCondLst>
                            <p:childTnLst>
                              <p:par>
                                <p:cTn id="92" presetID="53" presetClass="entr" presetSubtype="16" fill="hold" nodeType="after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p:cTn id="94" dur="250" fill="hold"/>
                                        <p:tgtEl>
                                          <p:spTgt spid="27"/>
                                        </p:tgtEl>
                                        <p:attrNameLst>
                                          <p:attrName>ppt_w</p:attrName>
                                        </p:attrNameLst>
                                      </p:cBhvr>
                                      <p:tavLst>
                                        <p:tav tm="0">
                                          <p:val>
                                            <p:fltVal val="0"/>
                                          </p:val>
                                        </p:tav>
                                        <p:tav tm="100000">
                                          <p:val>
                                            <p:strVal val="#ppt_w"/>
                                          </p:val>
                                        </p:tav>
                                      </p:tavLst>
                                    </p:anim>
                                    <p:anim calcmode="lin" valueType="num">
                                      <p:cBhvr>
                                        <p:cTn id="95" dur="250" fill="hold"/>
                                        <p:tgtEl>
                                          <p:spTgt spid="27"/>
                                        </p:tgtEl>
                                        <p:attrNameLst>
                                          <p:attrName>ppt_h</p:attrName>
                                        </p:attrNameLst>
                                      </p:cBhvr>
                                      <p:tavLst>
                                        <p:tav tm="0">
                                          <p:val>
                                            <p:fltVal val="0"/>
                                          </p:val>
                                        </p:tav>
                                        <p:tav tm="100000">
                                          <p:val>
                                            <p:strVal val="#ppt_h"/>
                                          </p:val>
                                        </p:tav>
                                      </p:tavLst>
                                    </p:anim>
                                    <p:animEffect transition="in" filter="fade">
                                      <p:cBhvr>
                                        <p:cTn id="96" dur="2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ldLvl="0" animBg="1"/>
      <p:bldP spid="50" grpId="0"/>
      <p:bldP spid="51" grpId="0"/>
      <p:bldP spid="52" grpId="0"/>
      <p:bldP spid="53" grpId="0"/>
      <p:bldP spid="54" grpId="0"/>
      <p:bldP spid="2" grpId="0"/>
      <p:bldP spid="3" grpId="0"/>
      <p:bldP spid="4" grpId="0"/>
      <p:bldP spid="5" grpId="0" bldLvl="0" animBg="1"/>
      <p:bldP spid="69" grpId="0" bldLvl="0" animBg="1"/>
      <p:bldP spid="21"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2" name="图片 1" descr="Z0005"/>
          <p:cNvPicPr>
            <a:picLocks noChangeAspect="1"/>
          </p:cNvPicPr>
          <p:nvPr/>
        </p:nvPicPr>
        <p:blipFill>
          <a:blip r:embed="rId2"/>
          <a:stretch>
            <a:fillRect/>
          </a:stretch>
        </p:blipFill>
        <p:spPr>
          <a:xfrm>
            <a:off x="4345940" y="1283970"/>
            <a:ext cx="3522345" cy="3135630"/>
          </a:xfrm>
          <a:prstGeom prst="rect">
            <a:avLst/>
          </a:prstGeom>
          <a:effectLst>
            <a:outerShdw blurRad="50800" dist="38100" dir="2700000" algn="tl" rotWithShape="0">
              <a:prstClr val="black">
                <a:alpha val="40000"/>
              </a:prstClr>
            </a:outerShdw>
          </a:effectLst>
        </p:spPr>
      </p:pic>
      <p:sp>
        <p:nvSpPr>
          <p:cNvPr id="36" name="文本框 35"/>
          <p:cNvSpPr txBox="1"/>
          <p:nvPr/>
        </p:nvSpPr>
        <p:spPr>
          <a:xfrm>
            <a:off x="2364069" y="4264152"/>
            <a:ext cx="7498080" cy="829945"/>
          </a:xfrm>
          <a:prstGeom prst="rect">
            <a:avLst/>
          </a:prstGeom>
          <a:noFill/>
        </p:spPr>
        <p:txBody>
          <a:bodyPr wrap="none" rtlCol="0">
            <a:spAutoFit/>
          </a:bodyPr>
          <a:lstStyle/>
          <a:p>
            <a:pPr algn="ctr"/>
            <a:r>
              <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rPr>
              <a:t>二、主动公开政府信息情况</a:t>
            </a:r>
            <a:endPar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advTm="2808">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dissolve">
                                      <p:cBhvr>
                                        <p:cTn id="1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Isosceles Triangle 8"/>
          <p:cNvSpPr/>
          <p:nvPr/>
        </p:nvSpPr>
        <p:spPr bwMode="auto">
          <a:xfrm rot="5400000">
            <a:off x="-195553" y="389152"/>
            <a:ext cx="649517" cy="333779"/>
          </a:xfrm>
          <a:prstGeom prst="triangle">
            <a:avLst/>
          </a:prstGeom>
          <a:gradFill>
            <a:gsLst>
              <a:gs pos="0">
                <a:srgbClr val="E30000"/>
              </a:gs>
              <a:gs pos="100000">
                <a:srgbClr val="760303"/>
              </a:gs>
            </a:gsLst>
            <a:lin ang="5400000" scaled="0"/>
          </a:gradFill>
          <a:ln w="9525">
            <a:noFill/>
            <a:round/>
          </a:ln>
          <a:effectLst>
            <a:outerShdw blurRad="50800" dist="38100" dir="2700000" algn="tl" rotWithShape="0">
              <a:prstClr val="black">
                <a:alpha val="40000"/>
              </a:prstClr>
            </a:outerShdw>
          </a:effectLst>
        </p:spPr>
        <p:txBody>
          <a:bodyPr vert="horz" wrap="square" lIns="121920" tIns="60960" rIns="121920" bIns="60960" numCol="1" rtlCol="0" anchor="t" anchorCtr="0" compatLnSpc="1"/>
          <a:lstStyle/>
          <a:p>
            <a:pPr algn="ctr"/>
            <a:endParaRPr lang="en-US" sz="2400"/>
          </a:p>
        </p:txBody>
      </p:sp>
      <p:pic>
        <p:nvPicPr>
          <p:cNvPr id="43" name="图片 42"/>
          <p:cNvPicPr>
            <a:picLocks noChangeAspect="1"/>
          </p:cNvPicPr>
          <p:nvPr/>
        </p:nvPicPr>
        <p:blipFill>
          <a:blip r:embed="rId1"/>
          <a:stretch>
            <a:fillRect/>
          </a:stretch>
        </p:blipFill>
        <p:spPr>
          <a:xfrm>
            <a:off x="3171825" y="1021080"/>
            <a:ext cx="5848350" cy="4400550"/>
          </a:xfrm>
          <a:prstGeom prst="rect">
            <a:avLst/>
          </a:prstGeom>
        </p:spPr>
      </p:pic>
    </p:spTree>
  </p:cSld>
  <p:clrMapOvr>
    <a:masterClrMapping/>
  </p:clrMapOvr>
  <p:transition advTm="5288">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2" name="图片 1" descr="Z0005"/>
          <p:cNvPicPr>
            <a:picLocks noChangeAspect="1"/>
          </p:cNvPicPr>
          <p:nvPr/>
        </p:nvPicPr>
        <p:blipFill>
          <a:blip r:embed="rId2"/>
          <a:stretch>
            <a:fillRect/>
          </a:stretch>
        </p:blipFill>
        <p:spPr>
          <a:xfrm>
            <a:off x="4345940" y="1283970"/>
            <a:ext cx="3522345" cy="3135630"/>
          </a:xfrm>
          <a:prstGeom prst="rect">
            <a:avLst/>
          </a:prstGeom>
          <a:effectLst>
            <a:outerShdw blurRad="50800" dist="38100" dir="2700000" algn="tl" rotWithShape="0">
              <a:prstClr val="black">
                <a:alpha val="40000"/>
              </a:prstClr>
            </a:outerShdw>
          </a:effectLst>
        </p:spPr>
      </p:pic>
      <p:sp>
        <p:nvSpPr>
          <p:cNvPr id="36" name="文本框 35"/>
          <p:cNvSpPr txBox="1"/>
          <p:nvPr/>
        </p:nvSpPr>
        <p:spPr>
          <a:xfrm>
            <a:off x="840069" y="4264152"/>
            <a:ext cx="10546080" cy="829945"/>
          </a:xfrm>
          <a:prstGeom prst="rect">
            <a:avLst/>
          </a:prstGeom>
          <a:noFill/>
        </p:spPr>
        <p:txBody>
          <a:bodyPr wrap="none" rtlCol="0">
            <a:spAutoFit/>
          </a:bodyPr>
          <a:lstStyle/>
          <a:p>
            <a:pPr algn="ctr"/>
            <a:r>
              <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rPr>
              <a:t>三、收到和处理政府信息公开申请情况</a:t>
            </a:r>
            <a:endPar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advTm="2668">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dissolve">
                                      <p:cBhvr>
                                        <p:cTn id="1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Isosceles Triangle 8"/>
          <p:cNvSpPr/>
          <p:nvPr/>
        </p:nvSpPr>
        <p:spPr bwMode="auto">
          <a:xfrm rot="5400000">
            <a:off x="-195553" y="389152"/>
            <a:ext cx="649517" cy="333779"/>
          </a:xfrm>
          <a:prstGeom prst="triangle">
            <a:avLst/>
          </a:prstGeom>
          <a:gradFill>
            <a:gsLst>
              <a:gs pos="0">
                <a:srgbClr val="E30000"/>
              </a:gs>
              <a:gs pos="100000">
                <a:srgbClr val="760303"/>
              </a:gs>
            </a:gsLst>
            <a:lin ang="5400000" scaled="0"/>
          </a:gradFill>
          <a:ln w="9525">
            <a:noFill/>
            <a:round/>
          </a:ln>
          <a:effectLst>
            <a:outerShdw blurRad="50800" dist="38100" dir="2700000" algn="tl" rotWithShape="0">
              <a:prstClr val="black">
                <a:alpha val="40000"/>
              </a:prstClr>
            </a:outerShdw>
          </a:effectLst>
        </p:spPr>
        <p:txBody>
          <a:bodyPr vert="horz" wrap="square" lIns="121920" tIns="60960" rIns="121920" bIns="60960" numCol="1" rtlCol="0" anchor="t" anchorCtr="0" compatLnSpc="1"/>
          <a:lstStyle/>
          <a:p>
            <a:pPr algn="ctr"/>
            <a:endParaRPr lang="en-US" sz="2400"/>
          </a:p>
        </p:txBody>
      </p:sp>
      <p:sp>
        <p:nvSpPr>
          <p:cNvPr id="14365" name="Freeform 94"/>
          <p:cNvSpPr>
            <a:spLocks noEditPoints="1"/>
          </p:cNvSpPr>
          <p:nvPr/>
        </p:nvSpPr>
        <p:spPr>
          <a:xfrm>
            <a:off x="2878138" y="1833563"/>
            <a:ext cx="152400" cy="246062"/>
          </a:xfrm>
          <a:custGeom>
            <a:avLst/>
            <a:gdLst/>
            <a:ahLst/>
            <a:cxnLst>
              <a:cxn ang="0">
                <a:pos x="334132381" y="657875081"/>
              </a:cxn>
              <a:cxn ang="0">
                <a:pos x="135074890" y="657875081"/>
              </a:cxn>
              <a:cxn ang="0">
                <a:pos x="234603636" y="756910139"/>
              </a:cxn>
              <a:cxn ang="0">
                <a:pos x="334132381" y="657875081"/>
              </a:cxn>
              <a:cxn ang="0">
                <a:pos x="327022690" y="565913627"/>
              </a:cxn>
              <a:cxn ang="0">
                <a:pos x="142184581" y="565913627"/>
              </a:cxn>
              <a:cxn ang="0">
                <a:pos x="99528745" y="594210345"/>
              </a:cxn>
              <a:cxn ang="0">
                <a:pos x="142184581" y="622504760"/>
              </a:cxn>
              <a:cxn ang="0">
                <a:pos x="327022690" y="622504760"/>
              </a:cxn>
              <a:cxn ang="0">
                <a:pos x="369678527" y="594210345"/>
              </a:cxn>
              <a:cxn ang="0">
                <a:pos x="327022690" y="565913627"/>
              </a:cxn>
              <a:cxn ang="0">
                <a:pos x="85309363" y="176849304"/>
              </a:cxn>
              <a:cxn ang="0">
                <a:pos x="78201981" y="176849304"/>
              </a:cxn>
              <a:cxn ang="0">
                <a:pos x="71092290" y="155626190"/>
              </a:cxn>
              <a:cxn ang="0">
                <a:pos x="191947800" y="63664736"/>
              </a:cxn>
              <a:cxn ang="0">
                <a:pos x="191947800" y="63664736"/>
              </a:cxn>
              <a:cxn ang="0">
                <a:pos x="206167181" y="77814246"/>
              </a:cxn>
              <a:cxn ang="0">
                <a:pos x="199057490" y="91961453"/>
              </a:cxn>
              <a:cxn ang="0">
                <a:pos x="92419054" y="169773397"/>
              </a:cxn>
              <a:cxn ang="0">
                <a:pos x="85309363" y="176849304"/>
              </a:cxn>
              <a:cxn ang="0">
                <a:pos x="234603636" y="0"/>
              </a:cxn>
              <a:cxn ang="0">
                <a:pos x="0" y="247587644"/>
              </a:cxn>
              <a:cxn ang="0">
                <a:pos x="14219381" y="318325983"/>
              </a:cxn>
              <a:cxn ang="0">
                <a:pos x="14219381" y="318325983"/>
              </a:cxn>
              <a:cxn ang="0">
                <a:pos x="92419054" y="516396098"/>
              </a:cxn>
              <a:cxn ang="0">
                <a:pos x="106638436" y="530545609"/>
              </a:cxn>
              <a:cxn ang="0">
                <a:pos x="362568836" y="530545609"/>
              </a:cxn>
              <a:cxn ang="0">
                <a:pos x="376788218" y="516396098"/>
              </a:cxn>
              <a:cxn ang="0">
                <a:pos x="454987890" y="318325983"/>
              </a:cxn>
              <a:cxn ang="0">
                <a:pos x="462097581" y="318325983"/>
              </a:cxn>
              <a:cxn ang="0">
                <a:pos x="469207272" y="247587644"/>
              </a:cxn>
              <a:cxn ang="0">
                <a:pos x="234603636" y="0"/>
              </a:cxn>
            </a:cxnLst>
            <a:rect l="0" t="0" r="0" b="0"/>
            <a:pathLst>
              <a:path w="66" h="107">
                <a:moveTo>
                  <a:pt x="47" y="93"/>
                </a:moveTo>
                <a:cubicBezTo>
                  <a:pt x="19" y="93"/>
                  <a:pt x="19" y="93"/>
                  <a:pt x="19" y="93"/>
                </a:cubicBezTo>
                <a:cubicBezTo>
                  <a:pt x="19" y="100"/>
                  <a:pt x="25" y="107"/>
                  <a:pt x="33" y="107"/>
                </a:cubicBezTo>
                <a:cubicBezTo>
                  <a:pt x="41" y="107"/>
                  <a:pt x="47" y="100"/>
                  <a:pt x="47" y="93"/>
                </a:cubicBezTo>
                <a:moveTo>
                  <a:pt x="46" y="80"/>
                </a:moveTo>
                <a:cubicBezTo>
                  <a:pt x="20" y="80"/>
                  <a:pt x="20" y="80"/>
                  <a:pt x="20" y="80"/>
                </a:cubicBezTo>
                <a:cubicBezTo>
                  <a:pt x="17" y="80"/>
                  <a:pt x="14" y="81"/>
                  <a:pt x="14" y="84"/>
                </a:cubicBezTo>
                <a:cubicBezTo>
                  <a:pt x="14" y="86"/>
                  <a:pt x="17" y="88"/>
                  <a:pt x="20" y="88"/>
                </a:cubicBezTo>
                <a:cubicBezTo>
                  <a:pt x="46" y="88"/>
                  <a:pt x="46" y="88"/>
                  <a:pt x="46" y="88"/>
                </a:cubicBezTo>
                <a:cubicBezTo>
                  <a:pt x="49" y="88"/>
                  <a:pt x="52" y="86"/>
                  <a:pt x="52" y="84"/>
                </a:cubicBezTo>
                <a:cubicBezTo>
                  <a:pt x="52" y="81"/>
                  <a:pt x="49" y="80"/>
                  <a:pt x="46" y="80"/>
                </a:cubicBezTo>
                <a:moveTo>
                  <a:pt x="12" y="25"/>
                </a:moveTo>
                <a:cubicBezTo>
                  <a:pt x="11" y="25"/>
                  <a:pt x="11" y="25"/>
                  <a:pt x="11" y="25"/>
                </a:cubicBezTo>
                <a:cubicBezTo>
                  <a:pt x="10" y="24"/>
                  <a:pt x="10" y="23"/>
                  <a:pt x="10" y="22"/>
                </a:cubicBezTo>
                <a:cubicBezTo>
                  <a:pt x="14" y="16"/>
                  <a:pt x="20" y="12"/>
                  <a:pt x="27" y="9"/>
                </a:cubicBezTo>
                <a:cubicBezTo>
                  <a:pt x="27" y="9"/>
                  <a:pt x="27" y="9"/>
                  <a:pt x="27" y="9"/>
                </a:cubicBezTo>
                <a:cubicBezTo>
                  <a:pt x="28" y="9"/>
                  <a:pt x="29" y="10"/>
                  <a:pt x="29" y="11"/>
                </a:cubicBezTo>
                <a:cubicBezTo>
                  <a:pt x="29" y="12"/>
                  <a:pt x="29" y="13"/>
                  <a:pt x="28" y="13"/>
                </a:cubicBezTo>
                <a:cubicBezTo>
                  <a:pt x="22" y="15"/>
                  <a:pt x="17" y="19"/>
                  <a:pt x="13" y="24"/>
                </a:cubicBezTo>
                <a:cubicBezTo>
                  <a:pt x="13" y="25"/>
                  <a:pt x="13" y="25"/>
                  <a:pt x="12" y="25"/>
                </a:cubicBezTo>
                <a:moveTo>
                  <a:pt x="33" y="0"/>
                </a:moveTo>
                <a:cubicBezTo>
                  <a:pt x="15" y="0"/>
                  <a:pt x="0" y="16"/>
                  <a:pt x="0" y="35"/>
                </a:cubicBezTo>
                <a:cubicBezTo>
                  <a:pt x="0" y="38"/>
                  <a:pt x="1" y="41"/>
                  <a:pt x="2" y="45"/>
                </a:cubicBezTo>
                <a:cubicBezTo>
                  <a:pt x="2" y="45"/>
                  <a:pt x="2" y="45"/>
                  <a:pt x="2" y="45"/>
                </a:cubicBezTo>
                <a:cubicBezTo>
                  <a:pt x="13" y="73"/>
                  <a:pt x="13" y="73"/>
                  <a:pt x="13" y="73"/>
                </a:cubicBezTo>
                <a:cubicBezTo>
                  <a:pt x="14" y="74"/>
                  <a:pt x="14" y="75"/>
                  <a:pt x="15" y="75"/>
                </a:cubicBezTo>
                <a:cubicBezTo>
                  <a:pt x="51" y="75"/>
                  <a:pt x="51" y="75"/>
                  <a:pt x="51" y="75"/>
                </a:cubicBezTo>
                <a:cubicBezTo>
                  <a:pt x="52" y="75"/>
                  <a:pt x="53" y="74"/>
                  <a:pt x="53" y="73"/>
                </a:cubicBezTo>
                <a:cubicBezTo>
                  <a:pt x="64" y="45"/>
                  <a:pt x="64" y="45"/>
                  <a:pt x="64" y="45"/>
                </a:cubicBezTo>
                <a:cubicBezTo>
                  <a:pt x="65" y="45"/>
                  <a:pt x="65" y="45"/>
                  <a:pt x="65" y="45"/>
                </a:cubicBezTo>
                <a:cubicBezTo>
                  <a:pt x="65" y="41"/>
                  <a:pt x="66" y="38"/>
                  <a:pt x="66" y="35"/>
                </a:cubicBezTo>
                <a:cubicBezTo>
                  <a:pt x="66" y="16"/>
                  <a:pt x="51" y="0"/>
                  <a:pt x="33" y="0"/>
                </a:cubicBezTo>
              </a:path>
            </a:pathLst>
          </a:custGeom>
          <a:solidFill>
            <a:schemeClr val="bg1"/>
          </a:solidFill>
          <a:ln w="9525">
            <a:noFill/>
          </a:ln>
        </p:spPr>
        <p:txBody>
          <a:bodyPr/>
          <a:lstStyle/>
          <a:p>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4369" name="Freeform 68"/>
          <p:cNvSpPr>
            <a:spLocks noEditPoints="1"/>
          </p:cNvSpPr>
          <p:nvPr/>
        </p:nvSpPr>
        <p:spPr>
          <a:xfrm>
            <a:off x="8485188" y="1847850"/>
            <a:ext cx="222250" cy="215900"/>
          </a:xfrm>
          <a:custGeom>
            <a:avLst/>
            <a:gdLst/>
            <a:ahLst/>
            <a:cxnLst>
              <a:cxn ang="0">
                <a:pos x="219954251" y="451047554"/>
              </a:cxn>
              <a:cxn ang="0">
                <a:pos x="198669100" y="436729283"/>
              </a:cxn>
              <a:cxn ang="0">
                <a:pos x="184477461" y="415250718"/>
              </a:cxn>
              <a:cxn ang="0">
                <a:pos x="219954251" y="379453881"/>
              </a:cxn>
              <a:cxn ang="0">
                <a:pos x="305099469" y="379453881"/>
              </a:cxn>
              <a:cxn ang="0">
                <a:pos x="305099469" y="293539620"/>
              </a:cxn>
              <a:cxn ang="0">
                <a:pos x="340576259" y="257742784"/>
              </a:cxn>
              <a:cxn ang="0">
                <a:pos x="340576259" y="257742784"/>
              </a:cxn>
              <a:cxn ang="0">
                <a:pos x="376050742" y="293539620"/>
              </a:cxn>
              <a:cxn ang="0">
                <a:pos x="376050742" y="379453881"/>
              </a:cxn>
              <a:cxn ang="0">
                <a:pos x="461195961" y="379453881"/>
              </a:cxn>
              <a:cxn ang="0">
                <a:pos x="496672750" y="415250718"/>
              </a:cxn>
              <a:cxn ang="0">
                <a:pos x="461195961" y="451047554"/>
              </a:cxn>
              <a:cxn ang="0">
                <a:pos x="376050742" y="451047554"/>
              </a:cxn>
              <a:cxn ang="0">
                <a:pos x="376050742" y="529803839"/>
              </a:cxn>
              <a:cxn ang="0">
                <a:pos x="340576259" y="565600675"/>
              </a:cxn>
              <a:cxn ang="0">
                <a:pos x="312192982" y="558440381"/>
              </a:cxn>
              <a:cxn ang="0">
                <a:pos x="305099469" y="529803839"/>
              </a:cxn>
              <a:cxn ang="0">
                <a:pos x="305099469" y="451047554"/>
              </a:cxn>
              <a:cxn ang="0">
                <a:pos x="219954251" y="451047554"/>
              </a:cxn>
              <a:cxn ang="0">
                <a:pos x="219954251" y="451047554"/>
              </a:cxn>
              <a:cxn ang="0">
                <a:pos x="596007301" y="178986499"/>
              </a:cxn>
              <a:cxn ang="0">
                <a:pos x="85142911" y="178986499"/>
              </a:cxn>
              <a:cxn ang="0">
                <a:pos x="0" y="257742784"/>
              </a:cxn>
              <a:cxn ang="0">
                <a:pos x="0" y="587079240"/>
              </a:cxn>
              <a:cxn ang="0">
                <a:pos x="85142911" y="665833208"/>
              </a:cxn>
              <a:cxn ang="0">
                <a:pos x="596007301" y="665833208"/>
              </a:cxn>
              <a:cxn ang="0">
                <a:pos x="681150212" y="587079240"/>
              </a:cxn>
              <a:cxn ang="0">
                <a:pos x="681150212" y="257742784"/>
              </a:cxn>
              <a:cxn ang="0">
                <a:pos x="596007301" y="178986499"/>
              </a:cxn>
              <a:cxn ang="0">
                <a:pos x="447004322" y="0"/>
              </a:cxn>
              <a:cxn ang="0">
                <a:pos x="234145890" y="0"/>
              </a:cxn>
              <a:cxn ang="0">
                <a:pos x="163192310" y="71595990"/>
              </a:cxn>
              <a:cxn ang="0">
                <a:pos x="163192310" y="150349957"/>
              </a:cxn>
              <a:cxn ang="0">
                <a:pos x="234145890" y="150349957"/>
              </a:cxn>
              <a:cxn ang="0">
                <a:pos x="234145890" y="78753967"/>
              </a:cxn>
              <a:cxn ang="0">
                <a:pos x="447004322" y="78753967"/>
              </a:cxn>
              <a:cxn ang="0">
                <a:pos x="447004322" y="150349957"/>
              </a:cxn>
              <a:cxn ang="0">
                <a:pos x="517957902" y="150349957"/>
              </a:cxn>
              <a:cxn ang="0">
                <a:pos x="517957902" y="71595990"/>
              </a:cxn>
              <a:cxn ang="0">
                <a:pos x="447004322" y="0"/>
              </a:cxn>
            </a:cxnLst>
            <a:rect l="0" t="0" r="0" b="0"/>
            <a:pathLst>
              <a:path w="96" h="93">
                <a:moveTo>
                  <a:pt x="31" y="63"/>
                </a:moveTo>
                <a:cubicBezTo>
                  <a:pt x="30" y="63"/>
                  <a:pt x="29" y="62"/>
                  <a:pt x="28" y="61"/>
                </a:cubicBezTo>
                <a:cubicBezTo>
                  <a:pt x="27" y="60"/>
                  <a:pt x="26" y="59"/>
                  <a:pt x="26" y="58"/>
                </a:cubicBezTo>
                <a:cubicBezTo>
                  <a:pt x="26" y="55"/>
                  <a:pt x="29" y="53"/>
                  <a:pt x="31" y="53"/>
                </a:cubicBezTo>
                <a:cubicBezTo>
                  <a:pt x="43" y="53"/>
                  <a:pt x="43" y="53"/>
                  <a:pt x="43" y="53"/>
                </a:cubicBezTo>
                <a:cubicBezTo>
                  <a:pt x="43" y="41"/>
                  <a:pt x="43" y="41"/>
                  <a:pt x="43" y="41"/>
                </a:cubicBezTo>
                <a:cubicBezTo>
                  <a:pt x="43" y="38"/>
                  <a:pt x="45" y="36"/>
                  <a:pt x="48" y="36"/>
                </a:cubicBezTo>
                <a:cubicBezTo>
                  <a:pt x="48" y="36"/>
                  <a:pt x="48" y="36"/>
                  <a:pt x="48" y="36"/>
                </a:cubicBezTo>
                <a:cubicBezTo>
                  <a:pt x="51" y="36"/>
                  <a:pt x="53" y="38"/>
                  <a:pt x="53" y="41"/>
                </a:cubicBezTo>
                <a:cubicBezTo>
                  <a:pt x="53" y="53"/>
                  <a:pt x="53" y="53"/>
                  <a:pt x="53" y="53"/>
                </a:cubicBezTo>
                <a:cubicBezTo>
                  <a:pt x="65" y="53"/>
                  <a:pt x="65" y="53"/>
                  <a:pt x="65" y="53"/>
                </a:cubicBezTo>
                <a:cubicBezTo>
                  <a:pt x="67" y="53"/>
                  <a:pt x="70" y="55"/>
                  <a:pt x="70" y="58"/>
                </a:cubicBezTo>
                <a:cubicBezTo>
                  <a:pt x="70" y="61"/>
                  <a:pt x="67" y="63"/>
                  <a:pt x="65" y="63"/>
                </a:cubicBezTo>
                <a:cubicBezTo>
                  <a:pt x="53" y="63"/>
                  <a:pt x="53" y="63"/>
                  <a:pt x="53" y="63"/>
                </a:cubicBezTo>
                <a:cubicBezTo>
                  <a:pt x="53" y="74"/>
                  <a:pt x="53" y="74"/>
                  <a:pt x="53" y="74"/>
                </a:cubicBezTo>
                <a:cubicBezTo>
                  <a:pt x="53" y="77"/>
                  <a:pt x="51" y="79"/>
                  <a:pt x="48" y="79"/>
                </a:cubicBezTo>
                <a:cubicBezTo>
                  <a:pt x="47" y="79"/>
                  <a:pt x="45" y="79"/>
                  <a:pt x="44" y="78"/>
                </a:cubicBezTo>
                <a:cubicBezTo>
                  <a:pt x="44" y="77"/>
                  <a:pt x="43" y="76"/>
                  <a:pt x="43" y="74"/>
                </a:cubicBezTo>
                <a:cubicBezTo>
                  <a:pt x="43" y="63"/>
                  <a:pt x="43" y="63"/>
                  <a:pt x="43" y="63"/>
                </a:cubicBezTo>
                <a:cubicBezTo>
                  <a:pt x="31" y="63"/>
                  <a:pt x="31" y="63"/>
                  <a:pt x="31" y="63"/>
                </a:cubicBezTo>
                <a:cubicBezTo>
                  <a:pt x="31" y="63"/>
                  <a:pt x="31" y="63"/>
                  <a:pt x="31" y="63"/>
                </a:cubicBezTo>
                <a:moveTo>
                  <a:pt x="84" y="25"/>
                </a:moveTo>
                <a:cubicBezTo>
                  <a:pt x="12" y="25"/>
                  <a:pt x="12" y="25"/>
                  <a:pt x="12" y="25"/>
                </a:cubicBezTo>
                <a:cubicBezTo>
                  <a:pt x="5" y="25"/>
                  <a:pt x="0" y="30"/>
                  <a:pt x="0" y="36"/>
                </a:cubicBezTo>
                <a:cubicBezTo>
                  <a:pt x="0" y="82"/>
                  <a:pt x="0" y="82"/>
                  <a:pt x="0" y="82"/>
                </a:cubicBezTo>
                <a:cubicBezTo>
                  <a:pt x="0" y="88"/>
                  <a:pt x="5" y="93"/>
                  <a:pt x="12" y="93"/>
                </a:cubicBezTo>
                <a:cubicBezTo>
                  <a:pt x="84" y="93"/>
                  <a:pt x="84" y="93"/>
                  <a:pt x="84" y="93"/>
                </a:cubicBezTo>
                <a:cubicBezTo>
                  <a:pt x="91" y="93"/>
                  <a:pt x="96" y="88"/>
                  <a:pt x="96" y="82"/>
                </a:cubicBezTo>
                <a:cubicBezTo>
                  <a:pt x="96" y="36"/>
                  <a:pt x="96" y="36"/>
                  <a:pt x="96" y="36"/>
                </a:cubicBezTo>
                <a:cubicBezTo>
                  <a:pt x="96" y="30"/>
                  <a:pt x="91" y="25"/>
                  <a:pt x="84" y="25"/>
                </a:cubicBezTo>
                <a:moveTo>
                  <a:pt x="63" y="0"/>
                </a:moveTo>
                <a:cubicBezTo>
                  <a:pt x="33" y="0"/>
                  <a:pt x="33" y="0"/>
                  <a:pt x="33" y="0"/>
                </a:cubicBezTo>
                <a:cubicBezTo>
                  <a:pt x="28" y="0"/>
                  <a:pt x="23" y="4"/>
                  <a:pt x="23" y="10"/>
                </a:cubicBezTo>
                <a:cubicBezTo>
                  <a:pt x="23" y="21"/>
                  <a:pt x="23" y="21"/>
                  <a:pt x="23" y="21"/>
                </a:cubicBezTo>
                <a:cubicBezTo>
                  <a:pt x="33" y="21"/>
                  <a:pt x="33" y="21"/>
                  <a:pt x="33" y="21"/>
                </a:cubicBezTo>
                <a:cubicBezTo>
                  <a:pt x="33" y="11"/>
                  <a:pt x="33" y="11"/>
                  <a:pt x="33" y="11"/>
                </a:cubicBezTo>
                <a:cubicBezTo>
                  <a:pt x="63" y="11"/>
                  <a:pt x="63" y="11"/>
                  <a:pt x="63" y="11"/>
                </a:cubicBezTo>
                <a:cubicBezTo>
                  <a:pt x="63" y="21"/>
                  <a:pt x="63" y="21"/>
                  <a:pt x="63" y="21"/>
                </a:cubicBezTo>
                <a:cubicBezTo>
                  <a:pt x="73" y="21"/>
                  <a:pt x="73" y="21"/>
                  <a:pt x="73" y="21"/>
                </a:cubicBezTo>
                <a:cubicBezTo>
                  <a:pt x="73" y="10"/>
                  <a:pt x="73" y="10"/>
                  <a:pt x="73" y="10"/>
                </a:cubicBezTo>
                <a:cubicBezTo>
                  <a:pt x="73" y="4"/>
                  <a:pt x="68" y="0"/>
                  <a:pt x="63" y="0"/>
                </a:cubicBezTo>
              </a:path>
            </a:pathLst>
          </a:custGeom>
          <a:solidFill>
            <a:schemeClr val="bg1"/>
          </a:solidFill>
          <a:ln w="9525">
            <a:noFill/>
          </a:ln>
        </p:spPr>
        <p:txBody>
          <a:bodyPr/>
          <a:lstStyle/>
          <a:p>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4370" name="Freeform 103"/>
          <p:cNvSpPr>
            <a:spLocks noEditPoints="1"/>
          </p:cNvSpPr>
          <p:nvPr/>
        </p:nvSpPr>
        <p:spPr>
          <a:xfrm>
            <a:off x="9847263" y="3376613"/>
            <a:ext cx="268287" cy="271462"/>
          </a:xfrm>
          <a:custGeom>
            <a:avLst/>
            <a:gdLst/>
            <a:ahLst/>
            <a:cxnLst>
              <a:cxn ang="0">
                <a:pos x="277333122" y="640341358"/>
              </a:cxn>
              <a:cxn ang="0">
                <a:pos x="199111551" y="462467732"/>
              </a:cxn>
              <a:cxn ang="0">
                <a:pos x="327109855" y="369974647"/>
              </a:cxn>
              <a:cxn ang="0">
                <a:pos x="447997527" y="455352879"/>
              </a:cxn>
              <a:cxn ang="0">
                <a:pos x="383999530" y="633226505"/>
              </a:cxn>
              <a:cxn ang="0">
                <a:pos x="391110162" y="192101021"/>
              </a:cxn>
              <a:cxn ang="0">
                <a:pos x="327109855" y="256137005"/>
              </a:cxn>
              <a:cxn ang="0">
                <a:pos x="234667021" y="199215874"/>
              </a:cxn>
              <a:cxn ang="0">
                <a:pos x="177777346" y="305940973"/>
              </a:cxn>
              <a:cxn ang="0">
                <a:pos x="35555469" y="348630089"/>
              </a:cxn>
              <a:cxn ang="0">
                <a:pos x="78221570" y="476697437"/>
              </a:cxn>
              <a:cxn ang="0">
                <a:pos x="7110631" y="597649932"/>
              </a:cxn>
              <a:cxn ang="0">
                <a:pos x="128000613" y="661685916"/>
              </a:cxn>
              <a:cxn ang="0">
                <a:pos x="163556082" y="796868116"/>
              </a:cxn>
              <a:cxn ang="0">
                <a:pos x="284443754" y="754179000"/>
              </a:cxn>
              <a:cxn ang="0">
                <a:pos x="376888898" y="754179000"/>
              </a:cxn>
              <a:cxn ang="0">
                <a:pos x="504887202" y="789753264"/>
              </a:cxn>
              <a:cxn ang="0">
                <a:pos x="533332039" y="647456211"/>
              </a:cxn>
              <a:cxn ang="0">
                <a:pos x="647109079" y="576305374"/>
              </a:cxn>
              <a:cxn ang="0">
                <a:pos x="568887508" y="455352879"/>
              </a:cxn>
              <a:cxn ang="0">
                <a:pos x="597332346" y="334400384"/>
              </a:cxn>
              <a:cxn ang="0">
                <a:pos x="462221101" y="298826121"/>
              </a:cxn>
              <a:cxn ang="0">
                <a:pos x="391110162" y="192101021"/>
              </a:cxn>
              <a:cxn ang="0">
                <a:pos x="661330343" y="227677594"/>
              </a:cxn>
              <a:cxn ang="0">
                <a:pos x="597332346" y="156526758"/>
              </a:cxn>
              <a:cxn ang="0">
                <a:pos x="668443284" y="92493084"/>
              </a:cxn>
              <a:cxn ang="0">
                <a:pos x="711109386" y="106722789"/>
              </a:cxn>
              <a:cxn ang="0">
                <a:pos x="711109386" y="206330726"/>
              </a:cxn>
              <a:cxn ang="0">
                <a:pos x="639998447" y="0"/>
              </a:cxn>
              <a:cxn ang="0">
                <a:pos x="597332346" y="56918821"/>
              </a:cxn>
              <a:cxn ang="0">
                <a:pos x="533332039" y="56918821"/>
              </a:cxn>
              <a:cxn ang="0">
                <a:pos x="547553303" y="128067347"/>
              </a:cxn>
              <a:cxn ang="0">
                <a:pos x="504887202" y="177871316"/>
              </a:cxn>
              <a:cxn ang="0">
                <a:pos x="561776876" y="220562742"/>
              </a:cxn>
              <a:cxn ang="0">
                <a:pos x="568887508" y="284596416"/>
              </a:cxn>
              <a:cxn ang="0">
                <a:pos x="639998447" y="277481563"/>
              </a:cxn>
              <a:cxn ang="0">
                <a:pos x="689775180" y="320170679"/>
              </a:cxn>
              <a:cxn ang="0">
                <a:pos x="732441282" y="263251858"/>
              </a:cxn>
              <a:cxn ang="0">
                <a:pos x="789330956" y="256137005"/>
              </a:cxn>
              <a:cxn ang="0">
                <a:pos x="782220324" y="184986168"/>
              </a:cxn>
              <a:cxn ang="0">
                <a:pos x="824886426" y="135182200"/>
              </a:cxn>
              <a:cxn ang="0">
                <a:pos x="767996751" y="92493084"/>
              </a:cxn>
              <a:cxn ang="0">
                <a:pos x="760886119" y="28459410"/>
              </a:cxn>
              <a:cxn ang="0">
                <a:pos x="689775180" y="35574263"/>
              </a:cxn>
              <a:cxn ang="0">
                <a:pos x="639998447" y="0"/>
              </a:cxn>
            </a:cxnLst>
            <a:rect l="0" t="0" r="0" b="0"/>
            <a:pathLst>
              <a:path w="116" h="117">
                <a:moveTo>
                  <a:pt x="46" y="91"/>
                </a:moveTo>
                <a:cubicBezTo>
                  <a:pt x="44" y="91"/>
                  <a:pt x="41" y="91"/>
                  <a:pt x="39" y="90"/>
                </a:cubicBezTo>
                <a:cubicBezTo>
                  <a:pt x="34" y="88"/>
                  <a:pt x="30" y="84"/>
                  <a:pt x="28" y="80"/>
                </a:cubicBezTo>
                <a:cubicBezTo>
                  <a:pt x="26" y="75"/>
                  <a:pt x="26" y="70"/>
                  <a:pt x="28" y="65"/>
                </a:cubicBezTo>
                <a:cubicBezTo>
                  <a:pt x="29" y="60"/>
                  <a:pt x="33" y="56"/>
                  <a:pt x="38" y="54"/>
                </a:cubicBezTo>
                <a:cubicBezTo>
                  <a:pt x="40" y="53"/>
                  <a:pt x="43" y="52"/>
                  <a:pt x="46" y="52"/>
                </a:cubicBezTo>
                <a:cubicBezTo>
                  <a:pt x="48" y="52"/>
                  <a:pt x="50" y="53"/>
                  <a:pt x="53" y="53"/>
                </a:cubicBezTo>
                <a:cubicBezTo>
                  <a:pt x="58" y="55"/>
                  <a:pt x="61" y="59"/>
                  <a:pt x="63" y="64"/>
                </a:cubicBezTo>
                <a:cubicBezTo>
                  <a:pt x="66" y="68"/>
                  <a:pt x="66" y="73"/>
                  <a:pt x="64" y="78"/>
                </a:cubicBezTo>
                <a:cubicBezTo>
                  <a:pt x="62" y="83"/>
                  <a:pt x="58" y="87"/>
                  <a:pt x="54" y="89"/>
                </a:cubicBezTo>
                <a:cubicBezTo>
                  <a:pt x="51" y="90"/>
                  <a:pt x="49" y="91"/>
                  <a:pt x="46" y="91"/>
                </a:cubicBezTo>
                <a:moveTo>
                  <a:pt x="55" y="27"/>
                </a:moveTo>
                <a:cubicBezTo>
                  <a:pt x="51" y="37"/>
                  <a:pt x="51" y="37"/>
                  <a:pt x="51" y="37"/>
                </a:cubicBezTo>
                <a:cubicBezTo>
                  <a:pt x="49" y="37"/>
                  <a:pt x="48" y="36"/>
                  <a:pt x="46" y="36"/>
                </a:cubicBezTo>
                <a:cubicBezTo>
                  <a:pt x="43" y="36"/>
                  <a:pt x="40" y="37"/>
                  <a:pt x="38" y="37"/>
                </a:cubicBezTo>
                <a:cubicBezTo>
                  <a:pt x="33" y="28"/>
                  <a:pt x="33" y="28"/>
                  <a:pt x="33" y="28"/>
                </a:cubicBezTo>
                <a:cubicBezTo>
                  <a:pt x="20" y="34"/>
                  <a:pt x="20" y="34"/>
                  <a:pt x="20" y="34"/>
                </a:cubicBezTo>
                <a:cubicBezTo>
                  <a:pt x="25" y="43"/>
                  <a:pt x="25" y="43"/>
                  <a:pt x="25" y="43"/>
                </a:cubicBezTo>
                <a:cubicBezTo>
                  <a:pt x="21" y="46"/>
                  <a:pt x="18" y="49"/>
                  <a:pt x="16" y="53"/>
                </a:cubicBezTo>
                <a:cubicBezTo>
                  <a:pt x="5" y="49"/>
                  <a:pt x="5" y="49"/>
                  <a:pt x="5" y="49"/>
                </a:cubicBezTo>
                <a:cubicBezTo>
                  <a:pt x="0" y="63"/>
                  <a:pt x="0" y="63"/>
                  <a:pt x="0" y="63"/>
                </a:cubicBezTo>
                <a:cubicBezTo>
                  <a:pt x="11" y="67"/>
                  <a:pt x="11" y="67"/>
                  <a:pt x="11" y="67"/>
                </a:cubicBezTo>
                <a:cubicBezTo>
                  <a:pt x="10" y="71"/>
                  <a:pt x="10" y="76"/>
                  <a:pt x="11" y="80"/>
                </a:cubicBezTo>
                <a:cubicBezTo>
                  <a:pt x="1" y="84"/>
                  <a:pt x="1" y="84"/>
                  <a:pt x="1" y="84"/>
                </a:cubicBezTo>
                <a:cubicBezTo>
                  <a:pt x="7" y="97"/>
                  <a:pt x="7" y="97"/>
                  <a:pt x="7" y="97"/>
                </a:cubicBezTo>
                <a:cubicBezTo>
                  <a:pt x="18" y="93"/>
                  <a:pt x="18" y="93"/>
                  <a:pt x="18" y="93"/>
                </a:cubicBezTo>
                <a:cubicBezTo>
                  <a:pt x="20" y="96"/>
                  <a:pt x="23" y="99"/>
                  <a:pt x="27" y="101"/>
                </a:cubicBezTo>
                <a:cubicBezTo>
                  <a:pt x="23" y="112"/>
                  <a:pt x="23" y="112"/>
                  <a:pt x="23" y="112"/>
                </a:cubicBezTo>
                <a:cubicBezTo>
                  <a:pt x="36" y="117"/>
                  <a:pt x="36" y="117"/>
                  <a:pt x="36" y="117"/>
                </a:cubicBezTo>
                <a:cubicBezTo>
                  <a:pt x="40" y="106"/>
                  <a:pt x="40" y="106"/>
                  <a:pt x="40" y="106"/>
                </a:cubicBezTo>
                <a:cubicBezTo>
                  <a:pt x="42" y="107"/>
                  <a:pt x="44" y="107"/>
                  <a:pt x="46" y="107"/>
                </a:cubicBezTo>
                <a:cubicBezTo>
                  <a:pt x="48" y="107"/>
                  <a:pt x="51" y="107"/>
                  <a:pt x="53" y="106"/>
                </a:cubicBezTo>
                <a:cubicBezTo>
                  <a:pt x="58" y="116"/>
                  <a:pt x="58" y="116"/>
                  <a:pt x="58" y="116"/>
                </a:cubicBezTo>
                <a:cubicBezTo>
                  <a:pt x="71" y="111"/>
                  <a:pt x="71" y="111"/>
                  <a:pt x="71" y="111"/>
                </a:cubicBezTo>
                <a:cubicBezTo>
                  <a:pt x="66" y="100"/>
                  <a:pt x="66" y="100"/>
                  <a:pt x="66" y="100"/>
                </a:cubicBezTo>
                <a:cubicBezTo>
                  <a:pt x="70" y="98"/>
                  <a:pt x="73" y="95"/>
                  <a:pt x="75" y="91"/>
                </a:cubicBezTo>
                <a:cubicBezTo>
                  <a:pt x="86" y="95"/>
                  <a:pt x="86" y="95"/>
                  <a:pt x="86" y="95"/>
                </a:cubicBezTo>
                <a:cubicBezTo>
                  <a:pt x="91" y="81"/>
                  <a:pt x="91" y="81"/>
                  <a:pt x="91" y="81"/>
                </a:cubicBezTo>
                <a:cubicBezTo>
                  <a:pt x="81" y="77"/>
                  <a:pt x="81" y="77"/>
                  <a:pt x="81" y="77"/>
                </a:cubicBezTo>
                <a:cubicBezTo>
                  <a:pt x="81" y="73"/>
                  <a:pt x="81" y="68"/>
                  <a:pt x="80" y="64"/>
                </a:cubicBezTo>
                <a:cubicBezTo>
                  <a:pt x="90" y="60"/>
                  <a:pt x="90" y="60"/>
                  <a:pt x="90" y="60"/>
                </a:cubicBezTo>
                <a:cubicBezTo>
                  <a:pt x="84" y="47"/>
                  <a:pt x="84" y="47"/>
                  <a:pt x="84" y="47"/>
                </a:cubicBezTo>
                <a:cubicBezTo>
                  <a:pt x="74" y="51"/>
                  <a:pt x="74" y="51"/>
                  <a:pt x="74" y="51"/>
                </a:cubicBezTo>
                <a:cubicBezTo>
                  <a:pt x="72" y="47"/>
                  <a:pt x="68" y="44"/>
                  <a:pt x="65" y="42"/>
                </a:cubicBezTo>
                <a:cubicBezTo>
                  <a:pt x="68" y="32"/>
                  <a:pt x="68" y="32"/>
                  <a:pt x="68" y="32"/>
                </a:cubicBezTo>
                <a:cubicBezTo>
                  <a:pt x="55" y="27"/>
                  <a:pt x="55" y="27"/>
                  <a:pt x="55" y="27"/>
                </a:cubicBezTo>
                <a:moveTo>
                  <a:pt x="94" y="32"/>
                </a:moveTo>
                <a:cubicBezTo>
                  <a:pt x="94" y="32"/>
                  <a:pt x="93" y="32"/>
                  <a:pt x="93" y="32"/>
                </a:cubicBezTo>
                <a:cubicBezTo>
                  <a:pt x="91" y="32"/>
                  <a:pt x="88" y="31"/>
                  <a:pt x="87" y="29"/>
                </a:cubicBezTo>
                <a:cubicBezTo>
                  <a:pt x="85" y="27"/>
                  <a:pt x="84" y="25"/>
                  <a:pt x="84" y="22"/>
                </a:cubicBezTo>
                <a:cubicBezTo>
                  <a:pt x="84" y="19"/>
                  <a:pt x="85" y="17"/>
                  <a:pt x="87" y="15"/>
                </a:cubicBezTo>
                <a:cubicBezTo>
                  <a:pt x="89" y="14"/>
                  <a:pt x="91" y="13"/>
                  <a:pt x="94" y="13"/>
                </a:cubicBezTo>
                <a:cubicBezTo>
                  <a:pt x="94" y="13"/>
                  <a:pt x="94" y="13"/>
                  <a:pt x="94" y="13"/>
                </a:cubicBezTo>
                <a:cubicBezTo>
                  <a:pt x="96" y="13"/>
                  <a:pt x="99" y="14"/>
                  <a:pt x="100" y="15"/>
                </a:cubicBezTo>
                <a:cubicBezTo>
                  <a:pt x="102" y="17"/>
                  <a:pt x="103" y="20"/>
                  <a:pt x="103" y="22"/>
                </a:cubicBezTo>
                <a:cubicBezTo>
                  <a:pt x="103" y="25"/>
                  <a:pt x="102" y="27"/>
                  <a:pt x="100" y="29"/>
                </a:cubicBezTo>
                <a:cubicBezTo>
                  <a:pt x="98" y="31"/>
                  <a:pt x="96" y="32"/>
                  <a:pt x="94" y="32"/>
                </a:cubicBezTo>
                <a:moveTo>
                  <a:pt x="90" y="0"/>
                </a:moveTo>
                <a:cubicBezTo>
                  <a:pt x="90" y="5"/>
                  <a:pt x="90" y="5"/>
                  <a:pt x="90" y="5"/>
                </a:cubicBezTo>
                <a:cubicBezTo>
                  <a:pt x="88" y="6"/>
                  <a:pt x="86" y="6"/>
                  <a:pt x="84" y="8"/>
                </a:cubicBezTo>
                <a:cubicBezTo>
                  <a:pt x="80" y="4"/>
                  <a:pt x="80" y="4"/>
                  <a:pt x="80" y="4"/>
                </a:cubicBezTo>
                <a:cubicBezTo>
                  <a:pt x="75" y="8"/>
                  <a:pt x="75" y="8"/>
                  <a:pt x="75" y="8"/>
                </a:cubicBezTo>
                <a:cubicBezTo>
                  <a:pt x="79" y="13"/>
                  <a:pt x="79" y="13"/>
                  <a:pt x="79" y="13"/>
                </a:cubicBezTo>
                <a:cubicBezTo>
                  <a:pt x="78" y="14"/>
                  <a:pt x="77" y="16"/>
                  <a:pt x="77" y="18"/>
                </a:cubicBezTo>
                <a:cubicBezTo>
                  <a:pt x="71" y="18"/>
                  <a:pt x="71" y="18"/>
                  <a:pt x="71" y="18"/>
                </a:cubicBezTo>
                <a:cubicBezTo>
                  <a:pt x="71" y="25"/>
                  <a:pt x="71" y="25"/>
                  <a:pt x="71" y="25"/>
                </a:cubicBezTo>
                <a:cubicBezTo>
                  <a:pt x="77" y="25"/>
                  <a:pt x="77" y="25"/>
                  <a:pt x="77" y="25"/>
                </a:cubicBezTo>
                <a:cubicBezTo>
                  <a:pt x="77" y="28"/>
                  <a:pt x="78" y="30"/>
                  <a:pt x="79" y="31"/>
                </a:cubicBezTo>
                <a:cubicBezTo>
                  <a:pt x="75" y="35"/>
                  <a:pt x="75" y="35"/>
                  <a:pt x="75" y="35"/>
                </a:cubicBezTo>
                <a:cubicBezTo>
                  <a:pt x="80" y="40"/>
                  <a:pt x="80" y="40"/>
                  <a:pt x="80" y="40"/>
                </a:cubicBezTo>
                <a:cubicBezTo>
                  <a:pt x="84" y="36"/>
                  <a:pt x="84" y="36"/>
                  <a:pt x="84" y="36"/>
                </a:cubicBezTo>
                <a:cubicBezTo>
                  <a:pt x="85" y="38"/>
                  <a:pt x="87" y="38"/>
                  <a:pt x="90" y="39"/>
                </a:cubicBezTo>
                <a:cubicBezTo>
                  <a:pt x="90" y="44"/>
                  <a:pt x="90" y="44"/>
                  <a:pt x="90" y="44"/>
                </a:cubicBezTo>
                <a:cubicBezTo>
                  <a:pt x="97" y="45"/>
                  <a:pt x="97" y="45"/>
                  <a:pt x="97" y="45"/>
                </a:cubicBezTo>
                <a:cubicBezTo>
                  <a:pt x="97" y="39"/>
                  <a:pt x="97" y="39"/>
                  <a:pt x="97" y="39"/>
                </a:cubicBezTo>
                <a:cubicBezTo>
                  <a:pt x="99" y="39"/>
                  <a:pt x="101" y="38"/>
                  <a:pt x="103" y="37"/>
                </a:cubicBezTo>
                <a:cubicBezTo>
                  <a:pt x="106" y="41"/>
                  <a:pt x="106" y="41"/>
                  <a:pt x="106" y="41"/>
                </a:cubicBezTo>
                <a:cubicBezTo>
                  <a:pt x="111" y="36"/>
                  <a:pt x="111" y="36"/>
                  <a:pt x="111" y="36"/>
                </a:cubicBezTo>
                <a:cubicBezTo>
                  <a:pt x="108" y="32"/>
                  <a:pt x="108" y="32"/>
                  <a:pt x="108" y="32"/>
                </a:cubicBezTo>
                <a:cubicBezTo>
                  <a:pt x="109" y="30"/>
                  <a:pt x="110" y="28"/>
                  <a:pt x="110" y="26"/>
                </a:cubicBezTo>
                <a:cubicBezTo>
                  <a:pt x="116" y="26"/>
                  <a:pt x="116" y="26"/>
                  <a:pt x="116" y="26"/>
                </a:cubicBezTo>
                <a:cubicBezTo>
                  <a:pt x="116" y="19"/>
                  <a:pt x="116" y="19"/>
                  <a:pt x="116" y="19"/>
                </a:cubicBezTo>
                <a:cubicBezTo>
                  <a:pt x="111" y="19"/>
                  <a:pt x="111" y="19"/>
                  <a:pt x="111" y="19"/>
                </a:cubicBezTo>
                <a:cubicBezTo>
                  <a:pt x="110" y="17"/>
                  <a:pt x="109" y="15"/>
                  <a:pt x="108" y="13"/>
                </a:cubicBezTo>
                <a:cubicBezTo>
                  <a:pt x="112" y="9"/>
                  <a:pt x="112" y="9"/>
                  <a:pt x="112" y="9"/>
                </a:cubicBezTo>
                <a:cubicBezTo>
                  <a:pt x="107" y="4"/>
                  <a:pt x="107" y="4"/>
                  <a:pt x="107" y="4"/>
                </a:cubicBezTo>
                <a:cubicBezTo>
                  <a:pt x="103" y="8"/>
                  <a:pt x="103" y="8"/>
                  <a:pt x="103" y="8"/>
                </a:cubicBezTo>
                <a:cubicBezTo>
                  <a:pt x="101" y="6"/>
                  <a:pt x="99" y="6"/>
                  <a:pt x="97" y="5"/>
                </a:cubicBezTo>
                <a:cubicBezTo>
                  <a:pt x="97" y="0"/>
                  <a:pt x="97" y="0"/>
                  <a:pt x="97" y="0"/>
                </a:cubicBezTo>
                <a:cubicBezTo>
                  <a:pt x="90" y="0"/>
                  <a:pt x="90" y="0"/>
                  <a:pt x="90" y="0"/>
                </a:cubicBezTo>
              </a:path>
            </a:pathLst>
          </a:custGeom>
          <a:solidFill>
            <a:schemeClr val="bg1"/>
          </a:solidFill>
          <a:ln w="9525">
            <a:noFill/>
          </a:ln>
        </p:spPr>
        <p:txBody>
          <a:bodyPr/>
          <a:lstStyle/>
          <a:p>
            <a:endParaRPr lang="zh-CN" altLang="en-US">
              <a:solidFill>
                <a:schemeClr val="tx1"/>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1437005" y="57150"/>
            <a:ext cx="4648200" cy="6743700"/>
          </a:xfrm>
          <a:prstGeom prst="rect">
            <a:avLst/>
          </a:prstGeom>
        </p:spPr>
      </p:pic>
      <p:pic>
        <p:nvPicPr>
          <p:cNvPr id="3" name="图片 2"/>
          <p:cNvPicPr>
            <a:picLocks noChangeAspect="1"/>
          </p:cNvPicPr>
          <p:nvPr/>
        </p:nvPicPr>
        <p:blipFill>
          <a:blip r:embed="rId2"/>
          <a:stretch>
            <a:fillRect/>
          </a:stretch>
        </p:blipFill>
        <p:spPr>
          <a:xfrm>
            <a:off x="6210935" y="1345565"/>
            <a:ext cx="4772025" cy="4333875"/>
          </a:xfrm>
          <a:prstGeom prst="rect">
            <a:avLst/>
          </a:prstGeom>
        </p:spPr>
      </p:pic>
    </p:spTree>
  </p:cSld>
  <p:clrMapOvr>
    <a:masterClrMapping/>
  </p:clrMapOvr>
  <p:transition advTm="1545">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2" name="图片 1" descr="Z0005"/>
          <p:cNvPicPr>
            <a:picLocks noChangeAspect="1"/>
          </p:cNvPicPr>
          <p:nvPr/>
        </p:nvPicPr>
        <p:blipFill>
          <a:blip r:embed="rId2"/>
          <a:stretch>
            <a:fillRect/>
          </a:stretch>
        </p:blipFill>
        <p:spPr>
          <a:xfrm>
            <a:off x="4345940" y="1283970"/>
            <a:ext cx="3522345" cy="3135630"/>
          </a:xfrm>
          <a:prstGeom prst="rect">
            <a:avLst/>
          </a:prstGeom>
          <a:effectLst>
            <a:outerShdw blurRad="50800" dist="38100" dir="2700000" algn="tl" rotWithShape="0">
              <a:prstClr val="black">
                <a:alpha val="40000"/>
              </a:prstClr>
            </a:outerShdw>
          </a:effectLst>
        </p:spPr>
      </p:pic>
      <p:sp>
        <p:nvSpPr>
          <p:cNvPr id="36" name="文本框 35"/>
          <p:cNvSpPr txBox="1"/>
          <p:nvPr/>
        </p:nvSpPr>
        <p:spPr>
          <a:xfrm>
            <a:off x="230469" y="4264152"/>
            <a:ext cx="11765280" cy="1568450"/>
          </a:xfrm>
          <a:prstGeom prst="rect">
            <a:avLst/>
          </a:prstGeom>
          <a:noFill/>
        </p:spPr>
        <p:txBody>
          <a:bodyPr wrap="none" rtlCol="0">
            <a:spAutoFit/>
          </a:bodyPr>
          <a:lstStyle/>
          <a:p>
            <a:pPr algn="ctr"/>
            <a:r>
              <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rPr>
              <a:t>四、因政府信息公开工作被申请行政复议、</a:t>
            </a:r>
            <a:endPar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endParaRPr>
          </a:p>
          <a:p>
            <a:pPr algn="ctr"/>
            <a:r>
              <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rPr>
              <a:t>提起行政诉讼情况</a:t>
            </a:r>
            <a:endParaRPr lang="zh-CN" altLang="en-US" sz="4800" b="1" kern="100" dirty="0">
              <a:solidFill>
                <a:srgbClr val="202A36"/>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advTm="2620">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dissolve">
                                      <p:cBhvr>
                                        <p:cTn id="1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1475</Words>
  <Application>WPS 演示</Application>
  <PresentationFormat>自定义</PresentationFormat>
  <Paragraphs>66</Paragraphs>
  <Slides>14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14</vt:i4>
      </vt:variant>
    </vt:vector>
  </HeadingPairs>
  <TitlesOfParts>
    <vt:vector size="24" baseType="lpstr">
      <vt:lpstr>Arial</vt:lpstr>
      <vt:lpstr>宋体</vt:lpstr>
      <vt:lpstr>Wingdings</vt:lpstr>
      <vt:lpstr>华文中宋</vt:lpstr>
      <vt:lpstr>微软雅黑</vt:lpstr>
      <vt:lpstr>Times New Roman</vt:lpstr>
      <vt:lpstr>Arial Unicode MS</vt:lpstr>
      <vt:lpstr>Calibri Light</vt:lpstr>
      <vt:lpstr>Calibri</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党课</dc:title>
  <dc:creator>第一PPT</dc:creator>
  <cp:keywords>www.1ppt.com</cp:keywords>
  <dc:description>www.1ppt.com</dc:description>
  <cp:lastModifiedBy>Administrator</cp:lastModifiedBy>
  <cp:revision>15</cp:revision>
  <dcterms:created xsi:type="dcterms:W3CDTF">2017-04-18T05:56:00Z</dcterms:created>
  <dcterms:modified xsi:type="dcterms:W3CDTF">2024-01-31T09:18:21Z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2052-11.8.6.11825</vt:lpwstr>
  </property>
  <property fmtid="{D5CDD505-2E9C-101B-9397-08002B2CF9AE}" pid="3" name="ICV">
    <vt:lpwstr>5AE373D946B945A3B3480C4359E9AA9F</vt:lpwstr>
  </property>
</Properties>
</file>