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60" r:id="rId6"/>
    <p:sldId id="261" r:id="rId7"/>
    <p:sldId id="262" r:id="rId8"/>
    <p:sldId id="263" r:id="rId9"/>
    <p:sldId id="264" r:id="rId10"/>
  </p:sldIdLst>
  <p:sldSz cx="12192000" cy="6858000"/>
  <p:notesSz cx="6858000" cy="9144000"/>
  <p:custDataLst>
    <p:tags r:id="rId14"/>
  </p:custDataLst>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78C9"/>
    <a:srgbClr val="4887D3"/>
    <a:srgbClr val="BFD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60"/>
        <p:guide pos="384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gs" Target="tags/tag4.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8"/>
            <a:ext cx="8070574"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376672"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205728" y="1600200"/>
            <a:ext cx="5376672"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609600" y="274638"/>
            <a:ext cx="10972800" cy="1143000"/>
          </a:xfrm>
          <a:prstGeom prst="rect">
            <a:avLst/>
          </a:prstGeom>
          <a:noFill/>
          <a:ln w="9525">
            <a:noFill/>
          </a:ln>
        </p:spPr>
        <p:txBody>
          <a:bodyPr anchor="ctr"/>
          <a:p>
            <a:pPr lvl="0"/>
            <a:r>
              <a:rPr lang="zh-CN" altLang="en-US"/>
              <a:t>单击此处编辑母版标题样式</a:t>
            </a:r>
            <a:endParaRPr lang="zh-CN" altLang="en-US"/>
          </a:p>
        </p:txBody>
      </p:sp>
      <p:sp>
        <p:nvSpPr>
          <p:cNvPr id="1027" name="文本占位符 1026"/>
          <p:cNvSpPr>
            <a:spLocks noGrp="1"/>
          </p:cNvSpPr>
          <p:nvPr>
            <p:ph type="body" idx="1"/>
          </p:nvPr>
        </p:nvSpPr>
        <p:spPr>
          <a:xfrm>
            <a:off x="609600" y="1600200"/>
            <a:ext cx="109728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2.png"/><Relationship Id="rId3" Type="http://schemas.openxmlformats.org/officeDocument/2006/relationships/tags" Target="../tags/tag2.xml"/><Relationship Id="rId2" Type="http://schemas.openxmlformats.org/officeDocument/2006/relationships/image" Target="../media/image1.png"/><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550545" y="1988820"/>
            <a:ext cx="11006455" cy="1753235"/>
          </a:xfrm>
          <a:prstGeom prst="rect">
            <a:avLst/>
          </a:prstGeom>
          <a:noFill/>
        </p:spPr>
        <p:txBody>
          <a:bodyPr wrap="square" rtlCol="0">
            <a:spAutoFit/>
          </a:bodyPr>
          <a:p>
            <a:pPr algn="ctr"/>
            <a:r>
              <a:rPr lang="zh-CN" altLang="en-US" sz="540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微山县金融服务中心</a:t>
            </a:r>
            <a:endParaRPr lang="zh-CN" altLang="en-US" sz="540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algn="ctr"/>
            <a:r>
              <a:rPr lang="zh-CN" altLang="en-US" sz="540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2023年政府信息公开工作年度报告</a:t>
            </a:r>
            <a:endParaRPr lang="zh-CN" altLang="en-US" sz="540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sp>
        <p:nvSpPr>
          <p:cNvPr id="6" name="等腰三角形 5"/>
          <p:cNvSpPr/>
          <p:nvPr/>
        </p:nvSpPr>
        <p:spPr>
          <a:xfrm rot="16200000">
            <a:off x="8663940" y="3330575"/>
            <a:ext cx="3096260" cy="3960495"/>
          </a:xfrm>
          <a:prstGeom prs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9" name="等腰三角形 8"/>
          <p:cNvSpPr/>
          <p:nvPr/>
        </p:nvSpPr>
        <p:spPr>
          <a:xfrm rot="10800000">
            <a:off x="1697990" y="0"/>
            <a:ext cx="10298430" cy="1505585"/>
          </a:xfrm>
          <a:prstGeom prst="triangle">
            <a:avLst>
              <a:gd name="adj" fmla="val 56424"/>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 name="矩形 39"/>
          <p:cNvSpPr/>
          <p:nvPr/>
        </p:nvSpPr>
        <p:spPr>
          <a:xfrm>
            <a:off x="0" y="0"/>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2" name="矩形 1"/>
          <p:cNvSpPr/>
          <p:nvPr/>
        </p:nvSpPr>
        <p:spPr>
          <a:xfrm>
            <a:off x="0" y="6359525"/>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12" name="文本框 11"/>
          <p:cNvSpPr txBox="1"/>
          <p:nvPr/>
        </p:nvSpPr>
        <p:spPr>
          <a:xfrm>
            <a:off x="495935" y="1443990"/>
            <a:ext cx="11362690" cy="4154170"/>
          </a:xfrm>
          <a:prstGeom prst="rect">
            <a:avLst/>
          </a:prstGeom>
          <a:noFill/>
        </p:spPr>
        <p:txBody>
          <a:bodyPr wrap="square" rtlCol="0" anchor="t">
            <a:spAutoFit/>
          </a:bodyPr>
          <a:p>
            <a:pPr algn="just"/>
            <a:r>
              <a:rPr lang="en-US" altLang="zh-CN" sz="2400" b="1">
                <a:latin typeface="仿宋" panose="02010609060101010101" charset="-122"/>
                <a:ea typeface="仿宋" panose="02010609060101010101" charset="-122"/>
                <a:cs typeface="仿宋" panose="02010609060101010101" charset="-122"/>
              </a:rPr>
              <a:t>    </a:t>
            </a:r>
            <a:r>
              <a:rPr lang="zh-CN" altLang="en-US" sz="2400" b="1">
                <a:latin typeface="仿宋" panose="02010609060101010101" charset="-122"/>
                <a:ea typeface="仿宋" panose="02010609060101010101" charset="-122"/>
                <a:cs typeface="仿宋" panose="02010609060101010101" charset="-122"/>
              </a:rPr>
              <a:t>本年度报告根据《中华人民共和国政府信息公开条例》（国务院令第711号，以下简称《条例》）和《国务院办公厅政府信息与政务公开办公室关于印发〈中华人民共和国政府信息公开工作年度报告格式〉的通知》（国办公开办函〔2021〕30号）要求编制。</a:t>
            </a:r>
            <a:endParaRPr lang="zh-CN" altLang="en-US" sz="2400" b="1">
              <a:latin typeface="仿宋" panose="02010609060101010101" charset="-122"/>
              <a:ea typeface="仿宋" panose="02010609060101010101" charset="-122"/>
              <a:cs typeface="仿宋" panose="02010609060101010101" charset="-122"/>
            </a:endParaRPr>
          </a:p>
          <a:p>
            <a:pPr algn="just"/>
            <a:r>
              <a:rPr lang="en-US" altLang="zh-CN" sz="2400" b="1">
                <a:latin typeface="仿宋" panose="02010609060101010101" charset="-122"/>
                <a:ea typeface="仿宋" panose="02010609060101010101" charset="-122"/>
                <a:cs typeface="仿宋" panose="02010609060101010101" charset="-122"/>
              </a:rPr>
              <a:t>    </a:t>
            </a:r>
            <a:r>
              <a:rPr lang="zh-CN" altLang="en-US" sz="2400" b="1">
                <a:latin typeface="仿宋" panose="02010609060101010101" charset="-122"/>
                <a:ea typeface="仿宋" panose="02010609060101010101" charset="-122"/>
                <a:cs typeface="仿宋" panose="02010609060101010101" charset="-122"/>
              </a:rPr>
              <a:t>本报告内容包括总体情况、主动公开政府信息情况、收到和处理政府信息公开申请情况、政府信息公开行政复议和行政诉讼情况、存在的主要问题及改进情况、其他需要报告的事项等六部分内容。除特别说明的外，本报告所列数据的统计期限为2023年1月1日至2023年12月31日。本报告电子版可在微山县政府门户网站（/）查阅或下载。公众如需进一步咨询了解相关信息，请与微山县金融服务中心办公室联系（地址：微山县微山湖大道东风东路107号济宁银行4楼，电话：0537—3783566）。</a:t>
            </a:r>
            <a:endParaRPr lang="zh-CN" altLang="en-US" sz="2400" b="1">
              <a:latin typeface="仿宋" panose="02010609060101010101" charset="-122"/>
              <a:ea typeface="仿宋" panose="02010609060101010101" charset="-122"/>
              <a:cs typeface="仿宋" panose="02010609060101010101"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 name="矩形 39"/>
          <p:cNvSpPr/>
          <p:nvPr/>
        </p:nvSpPr>
        <p:spPr>
          <a:xfrm>
            <a:off x="0" y="541020"/>
            <a:ext cx="12192000" cy="70802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100" name="文本框 99"/>
          <p:cNvSpPr txBox="1"/>
          <p:nvPr/>
        </p:nvSpPr>
        <p:spPr>
          <a:xfrm>
            <a:off x="263525" y="1412875"/>
            <a:ext cx="11401425" cy="1198880"/>
          </a:xfrm>
          <a:prstGeom prst="rect">
            <a:avLst/>
          </a:prstGeom>
          <a:noFill/>
          <a:ln w="9525">
            <a:noFill/>
          </a:ln>
        </p:spPr>
        <p:txBody>
          <a:bodyPr wrap="square">
            <a:spAutoFit/>
          </a:bodyPr>
          <a:p>
            <a:pPr indent="408305"/>
            <a:r>
              <a:rPr lang="zh-CN" sz="1800" b="1">
                <a:latin typeface="仿宋" panose="02010609060101010101" charset="-122"/>
                <a:ea typeface="仿宋" panose="02010609060101010101" charset="-122"/>
                <a:cs typeface="仿宋" panose="02010609060101010101" charset="-122"/>
              </a:rPr>
              <a:t>一、总体情况</a:t>
            </a:r>
            <a:r>
              <a:rPr lang="en-US" sz="1800" b="1">
                <a:latin typeface="仿宋" panose="02010609060101010101" charset="-122"/>
                <a:ea typeface="仿宋" panose="02010609060101010101" charset="-122"/>
                <a:cs typeface="仿宋" panose="02010609060101010101" charset="-122"/>
              </a:rPr>
              <a:t>   </a:t>
            </a:r>
            <a:r>
              <a:rPr sz="1800" b="1">
                <a:latin typeface="仿宋" panose="02010609060101010101" charset="-122"/>
                <a:ea typeface="仿宋" panose="02010609060101010101" charset="-122"/>
                <a:cs typeface="仿宋" panose="02010609060101010101" charset="-122"/>
              </a:rPr>
              <a:t>2023年，县金融服务中心政务信息公开工作在县委、县政府的领导下，严格贯彻落实《中华人民共和国政府信息公开条例》，强化政务信息公开工作保障，丰富公开内容，加强政策公开，严格落实政务公开的各项内容，充分发挥政务公开工作实效。</a:t>
            </a:r>
            <a:endParaRPr sz="1800" b="1">
              <a:latin typeface="仿宋" panose="02010609060101010101" charset="-122"/>
              <a:ea typeface="仿宋" panose="02010609060101010101" charset="-122"/>
              <a:cs typeface="仿宋" panose="02010609060101010101" charset="-122"/>
            </a:endParaRPr>
          </a:p>
        </p:txBody>
      </p:sp>
      <p:sp>
        <p:nvSpPr>
          <p:cNvPr id="3" name="文本框 2"/>
          <p:cNvSpPr txBox="1"/>
          <p:nvPr/>
        </p:nvSpPr>
        <p:spPr>
          <a:xfrm>
            <a:off x="263525" y="2889250"/>
            <a:ext cx="11402060" cy="645160"/>
          </a:xfrm>
          <a:prstGeom prst="rect">
            <a:avLst/>
          </a:prstGeom>
          <a:noFill/>
          <a:ln w="9525">
            <a:noFill/>
          </a:ln>
        </p:spPr>
        <p:txBody>
          <a:bodyPr wrap="square">
            <a:spAutoFit/>
          </a:bodyPr>
          <a:p>
            <a:pPr indent="408305"/>
            <a:r>
              <a:rPr lang="zh-CN" sz="1800" b="1">
                <a:latin typeface="仿宋" panose="02010609060101010101" charset="-122"/>
                <a:ea typeface="仿宋" panose="02010609060101010101" charset="-122"/>
                <a:cs typeface="仿宋" panose="02010609060101010101" charset="-122"/>
              </a:rPr>
              <a:t>（一）主动公开情况微山县金融服务中心全年累计主动公开政府信息</a:t>
            </a:r>
            <a:r>
              <a:rPr lang="en-US" sz="1800" b="1">
                <a:latin typeface="仿宋" panose="02010609060101010101" charset="-122"/>
                <a:ea typeface="仿宋" panose="02010609060101010101" charset="-122"/>
                <a:cs typeface="仿宋" panose="02010609060101010101" charset="-122"/>
              </a:rPr>
              <a:t>185</a:t>
            </a:r>
            <a:r>
              <a:rPr lang="zh-CN" sz="1800" b="1">
                <a:latin typeface="仿宋" panose="02010609060101010101" charset="-122"/>
                <a:ea typeface="仿宋" panose="02010609060101010101" charset="-122"/>
                <a:cs typeface="仿宋" panose="02010609060101010101" charset="-122"/>
              </a:rPr>
              <a:t>条。</a:t>
            </a:r>
            <a:endParaRPr lang="zh-CN" altLang="en-US" sz="1800" b="1">
              <a:latin typeface="仿宋" panose="02010609060101010101" charset="-122"/>
              <a:ea typeface="仿宋" panose="02010609060101010101" charset="-122"/>
              <a:cs typeface="仿宋" panose="02010609060101010101" charset="-122"/>
            </a:endParaRPr>
          </a:p>
        </p:txBody>
      </p:sp>
      <p:pic>
        <p:nvPicPr>
          <p:cNvPr id="4" name="图片 3"/>
          <p:cNvPicPr>
            <a:picLocks noChangeAspect="1"/>
          </p:cNvPicPr>
          <p:nvPr>
            <p:custDataLst>
              <p:tags r:id="rId1"/>
            </p:custDataLst>
          </p:nvPr>
        </p:nvPicPr>
        <p:blipFill>
          <a:blip r:embed="rId2"/>
          <a:stretch>
            <a:fillRect/>
          </a:stretch>
        </p:blipFill>
        <p:spPr>
          <a:xfrm>
            <a:off x="480060" y="3932555"/>
            <a:ext cx="4930140" cy="2792095"/>
          </a:xfrm>
          <a:prstGeom prst="rect">
            <a:avLst/>
          </a:prstGeom>
        </p:spPr>
      </p:pic>
      <p:pic>
        <p:nvPicPr>
          <p:cNvPr id="5" name="图片 4"/>
          <p:cNvPicPr>
            <a:picLocks noChangeAspect="1"/>
          </p:cNvPicPr>
          <p:nvPr>
            <p:custDataLst>
              <p:tags r:id="rId3"/>
            </p:custDataLst>
          </p:nvPr>
        </p:nvPicPr>
        <p:blipFill>
          <a:blip r:embed="rId4"/>
          <a:srcRect l="9545" r="13896" b="46139"/>
          <a:stretch>
            <a:fillRect/>
          </a:stretch>
        </p:blipFill>
        <p:spPr>
          <a:xfrm>
            <a:off x="6528435" y="3811270"/>
            <a:ext cx="3669665" cy="284353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 name="矩形 39"/>
          <p:cNvSpPr/>
          <p:nvPr/>
        </p:nvSpPr>
        <p:spPr>
          <a:xfrm>
            <a:off x="0" y="0"/>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41" name="矩形 40"/>
          <p:cNvSpPr/>
          <p:nvPr/>
        </p:nvSpPr>
        <p:spPr>
          <a:xfrm>
            <a:off x="0" y="6359525"/>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4" name="文本框 3"/>
          <p:cNvSpPr txBox="1"/>
          <p:nvPr/>
        </p:nvSpPr>
        <p:spPr>
          <a:xfrm>
            <a:off x="3048000" y="613410"/>
            <a:ext cx="6096000" cy="5354320"/>
          </a:xfrm>
          <a:prstGeom prst="rect">
            <a:avLst/>
          </a:prstGeom>
          <a:noFill/>
        </p:spPr>
        <p:txBody>
          <a:bodyPr wrap="square" rtlCol="0" anchor="t">
            <a:spAutoFit/>
          </a:bodyPr>
          <a:p>
            <a:r>
              <a:rPr lang="zh-CN" altLang="en-US" b="1">
                <a:latin typeface="仿宋" panose="02010609060101010101" charset="-122"/>
                <a:ea typeface="仿宋" panose="02010609060101010101" charset="-122"/>
                <a:cs typeface="仿宋" panose="02010609060101010101" charset="-122"/>
              </a:rPr>
              <a:t>（二）依申请公开情况</a:t>
            </a:r>
            <a:endParaRPr lang="zh-CN" altLang="en-US" b="1">
              <a:latin typeface="仿宋" panose="02010609060101010101" charset="-122"/>
              <a:ea typeface="仿宋" panose="02010609060101010101" charset="-122"/>
              <a:cs typeface="仿宋" panose="02010609060101010101" charset="-122"/>
            </a:endParaRPr>
          </a:p>
          <a:p>
            <a:r>
              <a:rPr lang="zh-CN" altLang="en-US" b="1">
                <a:latin typeface="仿宋" panose="02010609060101010101" charset="-122"/>
                <a:ea typeface="仿宋" panose="02010609060101010101" charset="-122"/>
                <a:cs typeface="仿宋" panose="02010609060101010101" charset="-122"/>
              </a:rPr>
              <a:t>2023年度，微山县金融服务中心收到政府信息公开申请信息0条。</a:t>
            </a:r>
            <a:endParaRPr lang="zh-CN" altLang="en-US" b="1">
              <a:latin typeface="仿宋" panose="02010609060101010101" charset="-122"/>
              <a:ea typeface="仿宋" panose="02010609060101010101" charset="-122"/>
              <a:cs typeface="仿宋" panose="02010609060101010101" charset="-122"/>
            </a:endParaRPr>
          </a:p>
          <a:p>
            <a:r>
              <a:rPr lang="zh-CN" altLang="en-US" b="1">
                <a:latin typeface="仿宋" panose="02010609060101010101" charset="-122"/>
                <a:ea typeface="仿宋" panose="02010609060101010101" charset="-122"/>
                <a:cs typeface="仿宋" panose="02010609060101010101" charset="-122"/>
              </a:rPr>
              <a:t>（三）政府信息管理情况</a:t>
            </a:r>
            <a:endParaRPr lang="zh-CN" altLang="en-US" b="1">
              <a:latin typeface="仿宋" panose="02010609060101010101" charset="-122"/>
              <a:ea typeface="仿宋" panose="02010609060101010101" charset="-122"/>
              <a:cs typeface="仿宋" panose="02010609060101010101" charset="-122"/>
            </a:endParaRPr>
          </a:p>
          <a:p>
            <a:r>
              <a:rPr lang="zh-CN" altLang="en-US" b="1">
                <a:latin typeface="仿宋" panose="02010609060101010101" charset="-122"/>
                <a:ea typeface="仿宋" panose="02010609060101010101" charset="-122"/>
                <a:cs typeface="仿宋" panose="02010609060101010101" charset="-122"/>
              </a:rPr>
              <a:t>加强金融领域政府信息公开工作组织领导，不断优化政府信息公开管理制度，严格按照政府信息公开指南、主动公开目录，通过政务公开网站，向社会公开本中心的基本信息、主要职责、领导信息、工作动态等情况。</a:t>
            </a:r>
            <a:endParaRPr lang="zh-CN" altLang="en-US" b="1">
              <a:latin typeface="仿宋" panose="02010609060101010101" charset="-122"/>
              <a:ea typeface="仿宋" panose="02010609060101010101" charset="-122"/>
              <a:cs typeface="仿宋" panose="02010609060101010101" charset="-122"/>
            </a:endParaRPr>
          </a:p>
          <a:p>
            <a:r>
              <a:rPr lang="zh-CN" altLang="en-US" b="1">
                <a:latin typeface="仿宋" panose="02010609060101010101" charset="-122"/>
                <a:ea typeface="仿宋" panose="02010609060101010101" charset="-122"/>
                <a:cs typeface="仿宋" panose="02010609060101010101" charset="-122"/>
              </a:rPr>
              <a:t>（四）政府信息公开平台建设情况</a:t>
            </a:r>
            <a:endParaRPr lang="zh-CN" altLang="en-US" b="1">
              <a:latin typeface="仿宋" panose="02010609060101010101" charset="-122"/>
              <a:ea typeface="仿宋" panose="02010609060101010101" charset="-122"/>
              <a:cs typeface="仿宋" panose="02010609060101010101" charset="-122"/>
            </a:endParaRPr>
          </a:p>
          <a:p>
            <a:r>
              <a:rPr lang="zh-CN" altLang="en-US" b="1">
                <a:latin typeface="仿宋" panose="02010609060101010101" charset="-122"/>
                <a:ea typeface="仿宋" panose="02010609060101010101" charset="-122"/>
                <a:cs typeface="仿宋" panose="02010609060101010101" charset="-122"/>
              </a:rPr>
              <a:t>准确区分界定主动公开、依申请公开和不予公开类型，强化政府网站公开主平台作用，主要通过微山县政府门户网站发布政府信息，动态更新金融惠企政策文件、中心部门动态等信息。</a:t>
            </a:r>
            <a:endParaRPr lang="zh-CN" altLang="en-US" b="1">
              <a:latin typeface="仿宋" panose="02010609060101010101" charset="-122"/>
              <a:ea typeface="仿宋" panose="02010609060101010101" charset="-122"/>
              <a:cs typeface="仿宋" panose="02010609060101010101" charset="-122"/>
            </a:endParaRPr>
          </a:p>
          <a:p>
            <a:r>
              <a:rPr lang="zh-CN" altLang="en-US" b="1">
                <a:latin typeface="仿宋" panose="02010609060101010101" charset="-122"/>
                <a:ea typeface="仿宋" panose="02010609060101010101" charset="-122"/>
                <a:cs typeface="仿宋" panose="02010609060101010101" charset="-122"/>
              </a:rPr>
              <a:t>（五）监督保障情况</a:t>
            </a:r>
            <a:endParaRPr lang="zh-CN" altLang="en-US" b="1">
              <a:latin typeface="仿宋" panose="02010609060101010101" charset="-122"/>
              <a:ea typeface="仿宋" panose="02010609060101010101" charset="-122"/>
              <a:cs typeface="仿宋" panose="02010609060101010101" charset="-122"/>
            </a:endParaRPr>
          </a:p>
          <a:p>
            <a:r>
              <a:rPr lang="zh-CN" altLang="en-US" b="1">
                <a:latin typeface="仿宋" panose="02010609060101010101" charset="-122"/>
                <a:ea typeface="仿宋" panose="02010609060101010101" charset="-122"/>
                <a:cs typeface="仿宋" panose="02010609060101010101" charset="-122"/>
              </a:rPr>
              <a:t>金融服务中心加强教育培训，政务公开业务人员通过业务调研、集中办公等方式进行政务公开业务培训，切实提升公开意识与水平，提升政务公开能力。根据微山县政府下发的《关于开展2023年度全县政务公开工作评估考核的通知》将政府信息公开内容更加全面。</a:t>
            </a:r>
            <a:endParaRPr lang="zh-CN" altLang="en-US" b="1">
              <a:latin typeface="仿宋" panose="02010609060101010101" charset="-122"/>
              <a:ea typeface="仿宋" panose="02010609060101010101" charset="-122"/>
              <a:cs typeface="仿宋" panose="02010609060101010101"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 name="矩形 39"/>
          <p:cNvSpPr/>
          <p:nvPr/>
        </p:nvSpPr>
        <p:spPr>
          <a:xfrm>
            <a:off x="0" y="0"/>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41" name="矩形 40"/>
          <p:cNvSpPr/>
          <p:nvPr/>
        </p:nvSpPr>
        <p:spPr>
          <a:xfrm>
            <a:off x="0" y="6359525"/>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pic>
        <p:nvPicPr>
          <p:cNvPr id="3" name="图片 2"/>
          <p:cNvPicPr>
            <a:picLocks noChangeAspect="1"/>
          </p:cNvPicPr>
          <p:nvPr/>
        </p:nvPicPr>
        <p:blipFill>
          <a:blip r:embed="rId1"/>
          <a:srcRect r="16893" b="3876"/>
          <a:stretch>
            <a:fillRect/>
          </a:stretch>
        </p:blipFill>
        <p:spPr>
          <a:xfrm>
            <a:off x="3215640" y="685165"/>
            <a:ext cx="5604510" cy="5401945"/>
          </a:xfrm>
          <a:prstGeom prst="rect">
            <a:avLst/>
          </a:prstGeom>
        </p:spPr>
      </p:pic>
      <p:sp>
        <p:nvSpPr>
          <p:cNvPr id="100" name="文本框 99"/>
          <p:cNvSpPr txBox="1"/>
          <p:nvPr/>
        </p:nvSpPr>
        <p:spPr>
          <a:xfrm>
            <a:off x="119380" y="44450"/>
            <a:ext cx="5080000" cy="368300"/>
          </a:xfrm>
          <a:prstGeom prst="rect">
            <a:avLst/>
          </a:prstGeom>
          <a:noFill/>
          <a:ln w="9525">
            <a:noFill/>
          </a:ln>
        </p:spPr>
        <p:txBody>
          <a:bodyPr>
            <a:spAutoFit/>
          </a:bodyPr>
          <a:p>
            <a:pPr indent="408305"/>
            <a:r>
              <a:rPr lang="zh-CN" sz="1800" b="1">
                <a:latin typeface="仿宋" panose="02010609060101010101" charset="-122"/>
                <a:ea typeface="仿宋" panose="02010609060101010101" charset="-122"/>
              </a:rPr>
              <a:t>二、主动公开政府信息情况</a:t>
            </a:r>
            <a:endParaRPr lang="zh-CN" altLang="en-US" sz="1800" b="1">
              <a:latin typeface="仿宋" panose="02010609060101010101" charset="-122"/>
              <a:ea typeface="仿宋" panose="02010609060101010101"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 name="矩形 39"/>
          <p:cNvSpPr/>
          <p:nvPr/>
        </p:nvSpPr>
        <p:spPr>
          <a:xfrm>
            <a:off x="0" y="0"/>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b="1">
                <a:solidFill>
                  <a:schemeClr val="tx1"/>
                </a:solidFill>
                <a:latin typeface="仿宋" panose="02010609060101010101" charset="-122"/>
                <a:ea typeface="仿宋" panose="02010609060101010101" charset="-122"/>
              </a:rPr>
              <a:t>三、收到和处理政府信息公开申请情况。</a:t>
            </a:r>
            <a:endParaRPr lang="zh-CN" altLang="en-US" b="1">
              <a:solidFill>
                <a:schemeClr val="tx1"/>
              </a:solidFill>
              <a:latin typeface="仿宋" panose="02010609060101010101" charset="-122"/>
              <a:ea typeface="仿宋" panose="02010609060101010101" charset="-122"/>
            </a:endParaRPr>
          </a:p>
        </p:txBody>
      </p:sp>
      <p:sp>
        <p:nvSpPr>
          <p:cNvPr id="41" name="矩形 40"/>
          <p:cNvSpPr/>
          <p:nvPr/>
        </p:nvSpPr>
        <p:spPr>
          <a:xfrm>
            <a:off x="0" y="6359525"/>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graphicFrame>
        <p:nvGraphicFramePr>
          <p:cNvPr id="12" name="表格 11"/>
          <p:cNvGraphicFramePr/>
          <p:nvPr>
            <p:custDataLst>
              <p:tags r:id="rId1"/>
            </p:custDataLst>
          </p:nvPr>
        </p:nvGraphicFramePr>
        <p:xfrm>
          <a:off x="2712085" y="548640"/>
          <a:ext cx="5429250" cy="5626100"/>
        </p:xfrm>
        <a:graphic>
          <a:graphicData uri="http://schemas.openxmlformats.org/drawingml/2006/table">
            <a:tbl>
              <a:tblPr/>
              <a:tblGrid>
                <a:gridCol w="227330"/>
                <a:gridCol w="931545"/>
                <a:gridCol w="1631950"/>
                <a:gridCol w="452755"/>
                <a:gridCol w="311150"/>
                <a:gridCol w="310515"/>
                <a:gridCol w="399415"/>
                <a:gridCol w="388620"/>
                <a:gridCol w="310515"/>
                <a:gridCol w="465455"/>
              </a:tblGrid>
              <a:tr h="180975">
                <a:tc rowSpan="3" gridSpan="3">
                  <a:txBody>
                    <a:bodyPr/>
                    <a:p>
                      <a:pPr algn="ctr">
                        <a:buNone/>
                      </a:pPr>
                      <a:r>
                        <a:rPr lang="en-US" sz="600" b="1">
                          <a:latin typeface="楷体_GB2312" panose="02010609030101010101" charset="-122"/>
                          <a:ea typeface="楷体_GB2312" panose="02010609030101010101" charset="-122"/>
                          <a:cs typeface="楷体_GB2312" panose="02010609030101010101" charset="-122"/>
                        </a:rPr>
                        <a:t>（本列数据的勾稽关系为：第一项加第二项之和，等于第三项加第四项之和）</a:t>
                      </a:r>
                      <a:endParaRPr lang="en-US" altLang="en-US" sz="600" b="1">
                        <a:latin typeface="楷体_GB2312" panose="02010609030101010101" charset="-122"/>
                        <a:ea typeface="楷体_GB2312" panose="02010609030101010101" charset="-122"/>
                        <a:cs typeface="楷体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hMerge="1">
                  <a:tcPr>
                    <a:lnT w="12700" cap="flat" cmpd="sng">
                      <a:solidFill>
                        <a:srgbClr val="080000"/>
                      </a:solidFill>
                      <a:prstDash val="solid"/>
                      <a:headEnd type="none" w="med" len="med"/>
                      <a:tailEnd type="none" w="med" len="med"/>
                    </a:lnT>
                  </a:tcPr>
                </a:tc>
                <a:tc rowSpan="3"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tcPr>
                </a:tc>
                <a:tc gridSpan="7">
                  <a:txBody>
                    <a:bodyPr/>
                    <a:p>
                      <a:pPr algn="ctr">
                        <a:buNone/>
                      </a:pPr>
                      <a:r>
                        <a:rPr lang="en-US" sz="600" b="1">
                          <a:latin typeface="黑体" panose="02010609060101010101" charset="-122"/>
                          <a:ea typeface="黑体" panose="02010609060101010101" charset="-122"/>
                          <a:cs typeface="黑体" panose="02010609060101010101" charset="-122"/>
                        </a:rPr>
                        <a:t>申请人情况</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89230">
                <a:tc vMerge="1" gridSpan="3">
                  <a:tcPr>
                    <a:lnL w="12700" cap="flat" cmpd="sng">
                      <a:solidFill>
                        <a:srgbClr val="080000"/>
                      </a:solidFill>
                      <a:prstDash val="solid"/>
                      <a:headEnd type="none" w="med" len="med"/>
                      <a:tailEnd type="none" w="med" len="med"/>
                    </a:lnL>
                  </a:tcPr>
                </a:tc>
                <a:tc vMerge="1" hMerge="1">
                  <a:tcPr/>
                </a:tc>
                <a:tc vMerge="1" hMerge="1">
                  <a:tcPr>
                    <a:lnR w="12700" cap="flat" cmpd="sng">
                      <a:solidFill>
                        <a:srgbClr val="080000"/>
                      </a:solidFill>
                      <a:prstDash val="solid"/>
                      <a:headEnd type="none" w="med" len="med"/>
                      <a:tailEnd type="none" w="med" len="med"/>
                    </a:lnR>
                  </a:tcPr>
                </a:tc>
                <a:tc rowSpan="2">
                  <a:txBody>
                    <a:bodyPr/>
                    <a:p>
                      <a:pPr algn="ctr">
                        <a:buNone/>
                      </a:pPr>
                      <a:r>
                        <a:rPr lang="en-US" sz="600" b="1">
                          <a:latin typeface="黑体" panose="02010609060101010101" charset="-122"/>
                          <a:ea typeface="黑体" panose="02010609060101010101" charset="-122"/>
                          <a:cs typeface="黑体" panose="02010609060101010101" charset="-122"/>
                        </a:rPr>
                        <a:t>自然人</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algn="ctr">
                        <a:buNone/>
                      </a:pPr>
                      <a:r>
                        <a:rPr lang="en-US" sz="600" b="1">
                          <a:latin typeface="黑体" panose="02010609060101010101" charset="-122"/>
                          <a:ea typeface="黑体" panose="02010609060101010101" charset="-122"/>
                          <a:cs typeface="黑体" panose="02010609060101010101" charset="-122"/>
                        </a:rPr>
                        <a:t>法人或其他组织</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rowSpan="2">
                  <a:txBody>
                    <a:bodyPr/>
                    <a:p>
                      <a:pPr algn="ctr">
                        <a:buNone/>
                      </a:pPr>
                      <a:r>
                        <a:rPr lang="en-US" sz="600" b="1">
                          <a:latin typeface="黑体" panose="02010609060101010101" charset="-122"/>
                          <a:ea typeface="黑体" panose="02010609060101010101" charset="-122"/>
                          <a:cs typeface="黑体" panose="02010609060101010101" charset="-122"/>
                        </a:rPr>
                        <a:t>总计</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52145">
                <a:tc vMerge="1" gridSpan="3">
                  <a:tcPr>
                    <a:lnL w="12700" cap="flat" cmpd="sng">
                      <a:solidFill>
                        <a:srgbClr val="080000"/>
                      </a:solidFill>
                      <a:prstDash val="solid"/>
                      <a:headEnd type="none" w="med" len="med"/>
                      <a:tailEnd type="none" w="med" len="med"/>
                    </a:lnL>
                    <a:lnB w="12700" cap="flat" cmpd="sng">
                      <a:solidFill>
                        <a:srgbClr val="080000"/>
                      </a:solidFill>
                      <a:prstDash val="solid"/>
                      <a:headEnd type="none" w="med" len="med"/>
                      <a:tailEnd type="none" w="med" len="med"/>
                    </a:lnB>
                  </a:tcPr>
                </a:tc>
                <a:tc vMerge="1" hMerge="1">
                  <a:tcPr>
                    <a:lnB w="12700" cap="flat" cmpd="sng">
                      <a:solidFill>
                        <a:srgbClr val="080000"/>
                      </a:solidFill>
                      <a:prstDash val="solid"/>
                      <a:headEnd type="none" w="med" len="med"/>
                      <a:tailEnd type="none" w="med" len="med"/>
                    </a:lnB>
                  </a:tcPr>
                </a:tc>
                <a:tc vMerge="1" hMerge="1">
                  <a:tcPr>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lgn="ctr">
                        <a:buNone/>
                      </a:pPr>
                      <a:r>
                        <a:rPr lang="en-US" sz="600" b="1">
                          <a:latin typeface="黑体" panose="02010609060101010101" charset="-122"/>
                          <a:ea typeface="黑体" panose="02010609060101010101" charset="-122"/>
                          <a:cs typeface="黑体" panose="02010609060101010101" charset="-122"/>
                        </a:rPr>
                        <a:t>商业企业</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黑体" panose="02010609060101010101" charset="-122"/>
                          <a:ea typeface="黑体" panose="02010609060101010101" charset="-122"/>
                          <a:cs typeface="黑体" panose="02010609060101010101" charset="-122"/>
                        </a:rPr>
                        <a:t>科研机构</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黑体" panose="02010609060101010101" charset="-122"/>
                          <a:ea typeface="黑体" panose="02010609060101010101" charset="-122"/>
                          <a:cs typeface="黑体" panose="02010609060101010101" charset="-122"/>
                        </a:rPr>
                        <a:t>社会公益组织</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黑体" panose="02010609060101010101" charset="-122"/>
                          <a:ea typeface="黑体" panose="02010609060101010101" charset="-122"/>
                          <a:cs typeface="黑体" panose="02010609060101010101" charset="-122"/>
                        </a:rPr>
                        <a:t>法律服务机构</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黑体" panose="02010609060101010101" charset="-122"/>
                          <a:ea typeface="黑体" panose="02010609060101010101" charset="-122"/>
                          <a:cs typeface="黑体" panose="02010609060101010101" charset="-122"/>
                        </a:rPr>
                        <a:t>其他</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r h="0">
                <a:tc gridSpan="3">
                  <a:txBody>
                    <a:bodyPr/>
                    <a:p>
                      <a:pPr>
                        <a:buNone/>
                      </a:pPr>
                      <a:r>
                        <a:rPr lang="en-US" sz="600" b="1">
                          <a:latin typeface="黑体" panose="02010609060101010101" charset="-122"/>
                          <a:ea typeface="黑体" panose="02010609060101010101" charset="-122"/>
                          <a:cs typeface="黑体" panose="02010609060101010101" charset="-122"/>
                        </a:rPr>
                        <a:t>一、</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gridSpan="3">
                  <a:txBody>
                    <a:bodyPr/>
                    <a:p>
                      <a:pPr>
                        <a:buNone/>
                      </a:pPr>
                      <a:r>
                        <a:rPr lang="en-US" sz="600" b="1">
                          <a:latin typeface="黑体" panose="02010609060101010101" charset="-122"/>
                          <a:ea typeface="黑体" panose="02010609060101010101" charset="-122"/>
                          <a:cs typeface="黑体" panose="02010609060101010101" charset="-122"/>
                        </a:rPr>
                        <a:t>二、上年结转政府信息公开申请数量</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rowSpan="22">
                  <a:txBody>
                    <a:bodyPr/>
                    <a:p>
                      <a:pPr>
                        <a:buNone/>
                      </a:pPr>
                      <a:r>
                        <a:rPr lang="en-US" sz="600" b="1">
                          <a:latin typeface="黑体" panose="02010609060101010101" charset="-122"/>
                          <a:ea typeface="黑体" panose="02010609060101010101" charset="-122"/>
                          <a:cs typeface="黑体" panose="02010609060101010101" charset="-122"/>
                        </a:rPr>
                        <a:t>三、本年度办理结果</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600" b="1">
                          <a:latin typeface="黑体" panose="02010609060101010101" charset="-122"/>
                          <a:ea typeface="黑体" panose="02010609060101010101" charset="-122"/>
                          <a:cs typeface="黑体" panose="02010609060101010101" charset="-122"/>
                        </a:rPr>
                        <a:t>（一）予以公开</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a:buNone/>
                      </a:pPr>
                      <a:r>
                        <a:rPr lang="en-US" sz="600" b="1">
                          <a:latin typeface="黑体" panose="02010609060101010101" charset="-122"/>
                          <a:ea typeface="黑体" panose="02010609060101010101" charset="-122"/>
                          <a:cs typeface="黑体" panose="02010609060101010101" charset="-122"/>
                        </a:rPr>
                        <a:t>（二）部分公开（</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002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8">
                  <a:txBody>
                    <a:bodyPr/>
                    <a:p>
                      <a:pPr>
                        <a:buNone/>
                      </a:pPr>
                      <a:r>
                        <a:rPr lang="en-US" sz="600" b="1">
                          <a:latin typeface="黑体" panose="02010609060101010101" charset="-122"/>
                          <a:ea typeface="黑体" panose="02010609060101010101" charset="-122"/>
                          <a:cs typeface="黑体" panose="02010609060101010101" charset="-122"/>
                        </a:rPr>
                        <a:t>（三）不予公开</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600" b="1">
                          <a:latin typeface="仿宋_GB2312" panose="02010609030101010101" charset="-122"/>
                          <a:ea typeface="仿宋_GB2312" panose="02010609030101010101" charset="-122"/>
                          <a:cs typeface="仿宋_GB2312" panose="02010609030101010101" charset="-122"/>
                        </a:rPr>
                        <a:t>1.属于国家秘密</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875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600" b="1">
                          <a:latin typeface="仿宋_GB2312" panose="02010609030101010101" charset="-122"/>
                          <a:ea typeface="仿宋_GB2312" panose="02010609030101010101" charset="-122"/>
                          <a:cs typeface="仿宋_GB2312" panose="02010609030101010101" charset="-122"/>
                        </a:rPr>
                        <a:t>2.</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74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600" b="1">
                          <a:latin typeface="仿宋_GB2312" panose="02010609030101010101" charset="-122"/>
                          <a:ea typeface="仿宋_GB2312" panose="02010609030101010101" charset="-122"/>
                          <a:cs typeface="仿宋_GB2312" panose="02010609030101010101" charset="-122"/>
                        </a:rPr>
                        <a:t>3.危及“三安全一稳定”</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002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600" b="1">
                          <a:latin typeface="仿宋_GB2312" panose="02010609030101010101" charset="-122"/>
                          <a:ea typeface="仿宋_GB2312" panose="02010609030101010101" charset="-122"/>
                          <a:cs typeface="仿宋_GB2312" panose="02010609030101010101" charset="-122"/>
                        </a:rPr>
                        <a:t>4.</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74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600" b="1">
                          <a:latin typeface="仿宋_GB2312" panose="02010609030101010101" charset="-122"/>
                          <a:ea typeface="仿宋_GB2312" panose="02010609030101010101" charset="-122"/>
                          <a:cs typeface="仿宋_GB2312" panose="02010609030101010101" charset="-122"/>
                        </a:rPr>
                        <a:t>5.属于三类内部事务信息</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875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600" b="1">
                          <a:latin typeface="仿宋_GB2312" panose="02010609030101010101" charset="-122"/>
                          <a:ea typeface="仿宋_GB2312" panose="02010609030101010101" charset="-122"/>
                          <a:cs typeface="仿宋_GB2312" panose="02010609030101010101" charset="-122"/>
                        </a:rPr>
                        <a:t>6.</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875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600" b="1">
                          <a:latin typeface="仿宋_GB2312" panose="02010609030101010101" charset="-122"/>
                          <a:ea typeface="仿宋_GB2312" panose="02010609030101010101" charset="-122"/>
                          <a:cs typeface="仿宋_GB2312" panose="02010609030101010101" charset="-122"/>
                        </a:rPr>
                        <a:t>7.属于行政执法案卷</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875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buNone/>
                      </a:pPr>
                      <a:r>
                        <a:rPr lang="en-US" sz="600" b="1">
                          <a:latin typeface="仿宋_GB2312" panose="02010609030101010101" charset="-122"/>
                          <a:ea typeface="仿宋_GB2312" panose="02010609030101010101" charset="-122"/>
                          <a:cs typeface="仿宋_GB2312" panose="02010609030101010101" charset="-122"/>
                        </a:rPr>
                        <a:t>8.</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84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a:buNone/>
                      </a:pPr>
                      <a:r>
                        <a:rPr lang="en-US" sz="600" b="1">
                          <a:latin typeface="黑体" panose="02010609060101010101" charset="-122"/>
                          <a:ea typeface="黑体" panose="02010609060101010101" charset="-122"/>
                          <a:cs typeface="黑体" panose="02010609060101010101" charset="-122"/>
                        </a:rPr>
                        <a:t>（四）无法提供</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600" b="1">
                          <a:latin typeface="仿宋_GB2312" panose="02010609030101010101" charset="-122"/>
                          <a:ea typeface="仿宋_GB2312" panose="02010609030101010101" charset="-122"/>
                          <a:cs typeface="仿宋_GB2312" panose="02010609030101010101" charset="-122"/>
                        </a:rPr>
                        <a:t>1.本机关不掌握相关政府信息</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74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600" b="1">
                          <a:latin typeface="仿宋_GB2312" panose="02010609030101010101" charset="-122"/>
                          <a:ea typeface="仿宋_GB2312" panose="02010609030101010101" charset="-122"/>
                          <a:cs typeface="仿宋_GB2312" panose="02010609030101010101" charset="-122"/>
                        </a:rPr>
                        <a:t>2.</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875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buNone/>
                      </a:pPr>
                      <a:r>
                        <a:rPr lang="en-US" sz="600" b="1">
                          <a:latin typeface="仿宋_GB2312" panose="02010609030101010101" charset="-122"/>
                          <a:ea typeface="仿宋_GB2312" panose="02010609030101010101" charset="-122"/>
                          <a:cs typeface="仿宋_GB2312" panose="02010609030101010101" charset="-122"/>
                        </a:rPr>
                        <a:t>3.</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875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5">
                  <a:txBody>
                    <a:bodyPr/>
                    <a:p>
                      <a:pPr>
                        <a:buNone/>
                      </a:pPr>
                      <a:r>
                        <a:rPr lang="en-US" sz="600" b="1">
                          <a:latin typeface="黑体" panose="02010609060101010101" charset="-122"/>
                          <a:ea typeface="黑体" panose="02010609060101010101" charset="-122"/>
                          <a:cs typeface="黑体" panose="02010609060101010101" charset="-122"/>
                        </a:rPr>
                        <a:t>（五）不予处理</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600" b="1">
                          <a:latin typeface="仿宋_GB2312" panose="02010609030101010101" charset="-122"/>
                          <a:ea typeface="仿宋_GB2312" panose="02010609030101010101" charset="-122"/>
                          <a:cs typeface="仿宋_GB2312" panose="02010609030101010101" charset="-122"/>
                        </a:rPr>
                        <a:t>1.</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875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600" b="1">
                          <a:latin typeface="仿宋_GB2312" panose="02010609030101010101" charset="-122"/>
                          <a:ea typeface="仿宋_GB2312" panose="02010609030101010101" charset="-122"/>
                          <a:cs typeface="仿宋_GB2312" panose="02010609030101010101" charset="-122"/>
                        </a:rPr>
                        <a:t>2.重复申请</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875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600" b="1">
                          <a:latin typeface="仿宋_GB2312" panose="02010609030101010101" charset="-122"/>
                          <a:ea typeface="仿宋_GB2312" panose="02010609030101010101" charset="-122"/>
                          <a:cs typeface="仿宋_GB2312" panose="02010609030101010101" charset="-122"/>
                        </a:rPr>
                        <a:t>3.要求提供公开出版物</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20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600" b="1">
                          <a:latin typeface="仿宋_GB2312" panose="02010609030101010101" charset="-122"/>
                          <a:ea typeface="仿宋_GB2312" panose="02010609030101010101" charset="-122"/>
                          <a:cs typeface="仿宋_GB2312" panose="02010609030101010101" charset="-122"/>
                        </a:rPr>
                        <a:t>4.无正当理由大量反复申请</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71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buNone/>
                      </a:pPr>
                      <a:r>
                        <a:rPr lang="en-US" sz="600" b="1">
                          <a:latin typeface="仿宋_GB2312" panose="02010609030101010101" charset="-122"/>
                          <a:ea typeface="仿宋_GB2312" panose="02010609030101010101" charset="-122"/>
                          <a:cs typeface="仿宋_GB2312" panose="02010609030101010101" charset="-122"/>
                        </a:rPr>
                        <a:t>5.要求行政机关确认或重新出具已获取信息</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2575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a:buNone/>
                      </a:pPr>
                      <a:r>
                        <a:rPr lang="en-US" sz="600" b="1">
                          <a:latin typeface="黑体" panose="02010609060101010101" charset="-122"/>
                          <a:ea typeface="黑体" panose="02010609060101010101" charset="-122"/>
                          <a:cs typeface="黑体" panose="02010609060101010101" charset="-122"/>
                        </a:rPr>
                        <a:t>（六）其他处理</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600" b="1">
                          <a:latin typeface="仿宋_GB2312" panose="02010609030101010101" charset="-122"/>
                          <a:ea typeface="仿宋_GB2312" panose="02010609030101010101" charset="-122"/>
                          <a:cs typeface="仿宋_GB2312" panose="02010609030101010101" charset="-122"/>
                        </a:rPr>
                        <a:t>1.申请人无正当理由逾期不补正、行政机关不再处理其政府信息公开申请</a:t>
                      </a:r>
                      <a:endParaRPr lang="en-US" altLang="en-US" sz="600" b="1">
                        <a:latin typeface="仿宋_GB2312" panose="02010609030101010101" charset="-122"/>
                        <a:ea typeface="仿宋_GB2312" panose="02010609030101010101" charset="-122"/>
                        <a:cs typeface="仿宋_GB2312" panose="02010609030101010101" charset="-122"/>
                      </a:endParaRPr>
                    </a:p>
                  </a:txBody>
                  <a:tcPr marL="0" marR="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2639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600" b="1">
                          <a:latin typeface="仿宋_GB2312" panose="02010609030101010101" charset="-122"/>
                          <a:ea typeface="仿宋_GB2312" panose="02010609030101010101" charset="-122"/>
                          <a:cs typeface="仿宋_GB2312" panose="02010609030101010101" charset="-122"/>
                        </a:rPr>
                        <a:t>2.申请人逾期未按收费通知要求缴纳费用、行政机关不再处理其政府信息公开申请</a:t>
                      </a:r>
                      <a:endParaRPr lang="en-US" altLang="en-US" sz="600" b="1">
                        <a:latin typeface="仿宋_GB2312" panose="02010609030101010101" charset="-122"/>
                        <a:ea typeface="仿宋_GB2312" panose="02010609030101010101" charset="-122"/>
                        <a:cs typeface="仿宋_GB2312" panose="02010609030101010101" charset="-122"/>
                      </a:endParaRPr>
                    </a:p>
                  </a:txBody>
                  <a:tcPr marL="0" marR="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buNone/>
                      </a:pPr>
                      <a:r>
                        <a:rPr lang="en-US" sz="600" b="1">
                          <a:latin typeface="仿宋_GB2312" panose="02010609030101010101" charset="-122"/>
                          <a:ea typeface="仿宋_GB2312" panose="02010609030101010101" charset="-122"/>
                          <a:cs typeface="仿宋_GB2312" panose="02010609030101010101" charset="-122"/>
                        </a:rPr>
                        <a:t>3.其他</a:t>
                      </a:r>
                      <a:endParaRPr lang="en-US" altLang="en-US" sz="600" b="1">
                        <a:latin typeface="仿宋_GB2312" panose="02010609030101010101" charset="-122"/>
                        <a:ea typeface="仿宋_GB2312" panose="02010609030101010101" charset="-122"/>
                        <a:cs typeface="仿宋_GB2312" panose="02010609030101010101" charset="-122"/>
                      </a:endParaRPr>
                    </a:p>
                  </a:txBody>
                  <a:tcPr marL="0" marR="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gridSpan="2">
                  <a:txBody>
                    <a:bodyPr/>
                    <a:p>
                      <a:pPr>
                        <a:buNone/>
                      </a:pPr>
                      <a:r>
                        <a:rPr lang="en-US" sz="600" b="1">
                          <a:latin typeface="黑体" panose="02010609060101010101" charset="-122"/>
                          <a:ea typeface="黑体" panose="02010609060101010101" charset="-122"/>
                          <a:cs typeface="黑体" panose="02010609060101010101" charset="-122"/>
                        </a:rPr>
                        <a:t>（七）总计</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gridSpan="3">
                  <a:txBody>
                    <a:bodyPr/>
                    <a:p>
                      <a:pPr>
                        <a:buNone/>
                      </a:pPr>
                      <a:r>
                        <a:rPr lang="en-US" sz="600" b="1">
                          <a:latin typeface="黑体" panose="02010609060101010101" charset="-122"/>
                          <a:ea typeface="黑体" panose="02010609060101010101" charset="-122"/>
                          <a:cs typeface="黑体" panose="02010609060101010101" charset="-122"/>
                        </a:rPr>
                        <a:t>四、结转下年度继续办理</a:t>
                      </a:r>
                      <a:endParaRPr lang="en-US" altLang="en-US" sz="600" b="1">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600" b="1">
                          <a:latin typeface="仿宋_GB2312" panose="02010609030101010101" charset="-122"/>
                          <a:ea typeface="仿宋_GB2312" panose="02010609030101010101" charset="-122"/>
                          <a:cs typeface="仿宋_GB2312" panose="02010609030101010101" charset="-122"/>
                        </a:rPr>
                        <a:t>0</a:t>
                      </a:r>
                      <a:endParaRPr lang="en-US" altLang="en-US" sz="600" b="1">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 name="矩形 39"/>
          <p:cNvSpPr/>
          <p:nvPr/>
        </p:nvSpPr>
        <p:spPr>
          <a:xfrm>
            <a:off x="0" y="0"/>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42" name="文本框 41"/>
          <p:cNvSpPr txBox="1"/>
          <p:nvPr/>
        </p:nvSpPr>
        <p:spPr>
          <a:xfrm>
            <a:off x="225425" y="19050"/>
            <a:ext cx="5240020" cy="368300"/>
          </a:xfrm>
          <a:prstGeom prst="rect">
            <a:avLst/>
          </a:prstGeom>
          <a:noFill/>
        </p:spPr>
        <p:txBody>
          <a:bodyPr wrap="none" rtlCol="0">
            <a:spAutoFit/>
          </a:bodyPr>
          <a:p>
            <a:r>
              <a:rPr lang="en-US" altLang="zh-CN" sz="1800" b="1">
                <a:latin typeface="仿宋" panose="02010609060101010101" charset="-122"/>
                <a:ea typeface="仿宋" panose="02010609060101010101" charset="-122"/>
                <a:cs typeface="Calibri Light" panose="020F0302020204030204" charset="0"/>
              </a:rPr>
              <a:t>四、政府信息公开行政复议、提起行政诉讼情况。</a:t>
            </a:r>
            <a:endParaRPr lang="en-US" altLang="zh-CN" sz="1800" b="1">
              <a:latin typeface="仿宋" panose="02010609060101010101" charset="-122"/>
              <a:ea typeface="仿宋" panose="02010609060101010101" charset="-122"/>
              <a:cs typeface="Calibri Light" panose="020F0302020204030204" charset="0"/>
            </a:endParaRPr>
          </a:p>
        </p:txBody>
      </p:sp>
      <p:sp>
        <p:nvSpPr>
          <p:cNvPr id="41" name="矩形 40"/>
          <p:cNvSpPr/>
          <p:nvPr/>
        </p:nvSpPr>
        <p:spPr>
          <a:xfrm>
            <a:off x="0" y="6359525"/>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pic>
        <p:nvPicPr>
          <p:cNvPr id="13" name="图片 12"/>
          <p:cNvPicPr>
            <a:picLocks noChangeAspect="1"/>
          </p:cNvPicPr>
          <p:nvPr/>
        </p:nvPicPr>
        <p:blipFill>
          <a:blip r:embed="rId1"/>
          <a:srcRect r="17521" b="14340"/>
          <a:stretch>
            <a:fillRect/>
          </a:stretch>
        </p:blipFill>
        <p:spPr>
          <a:xfrm>
            <a:off x="2712085" y="620395"/>
            <a:ext cx="5852795" cy="1729740"/>
          </a:xfrm>
          <a:prstGeom prst="rect">
            <a:avLst/>
          </a:prstGeom>
        </p:spPr>
      </p:pic>
      <p:sp>
        <p:nvSpPr>
          <p:cNvPr id="100" name="文本框 99"/>
          <p:cNvSpPr txBox="1"/>
          <p:nvPr/>
        </p:nvSpPr>
        <p:spPr>
          <a:xfrm>
            <a:off x="332740" y="2924810"/>
            <a:ext cx="10628630" cy="1753235"/>
          </a:xfrm>
          <a:prstGeom prst="rect">
            <a:avLst/>
          </a:prstGeom>
          <a:noFill/>
          <a:ln w="9525">
            <a:noFill/>
          </a:ln>
        </p:spPr>
        <p:txBody>
          <a:bodyPr wrap="square">
            <a:spAutoFit/>
          </a:bodyPr>
          <a:p>
            <a:r>
              <a:rPr lang="zh-CN" sz="1800" b="1">
                <a:solidFill>
                  <a:schemeClr val="tx1"/>
                </a:solidFill>
                <a:latin typeface="仿宋" panose="02010609060101010101" charset="-122"/>
                <a:ea typeface="仿宋" panose="02010609060101010101" charset="-122"/>
                <a:cs typeface="仿宋" panose="02010609060101010101" charset="-122"/>
              </a:rPr>
              <a:t>五、政府信息公开工作存在的主要问题及改进情况。</a:t>
            </a:r>
            <a:r>
              <a:rPr lang="en-US" sz="1800" b="1">
                <a:solidFill>
                  <a:schemeClr val="tx1"/>
                </a:solidFill>
                <a:latin typeface="仿宋" panose="02010609060101010101" charset="-122"/>
                <a:ea typeface="仿宋" panose="02010609060101010101" charset="-122"/>
                <a:cs typeface="仿宋" panose="02010609060101010101" charset="-122"/>
              </a:rPr>
              <a:t>     2023</a:t>
            </a:r>
            <a:r>
              <a:rPr lang="zh-CN" sz="1800" b="1">
                <a:solidFill>
                  <a:schemeClr val="tx1"/>
                </a:solidFill>
                <a:latin typeface="仿宋" panose="02010609060101010101" charset="-122"/>
                <a:ea typeface="仿宋" panose="02010609060101010101" charset="-122"/>
                <a:cs typeface="仿宋" panose="02010609060101010101" charset="-122"/>
              </a:rPr>
              <a:t>年，金融服务中心政务公开工作取得一定成效，尤其是在营商环境省、市政策文件公开上做到及时、专业，政策文件解读力度加大，但仍存在一定的不足主要表现在：部分中心动态公布不够及时，更新较慢。公开形式缺乏创新性，规范性有待完善。针对以上问题，县金融服务中心将进一步做好各项动态信息的分类，及时和多元化更新，增强政府信息公开工作人员的业务能力水平，增强公开规范性。</a:t>
            </a:r>
            <a:endParaRPr lang="zh-CN" altLang="en-US" sz="1800" b="1">
              <a:solidFill>
                <a:schemeClr val="tx1"/>
              </a:solidFill>
              <a:latin typeface="仿宋" panose="02010609060101010101" charset="-122"/>
              <a:ea typeface="仿宋" panose="02010609060101010101" charset="-122"/>
              <a:cs typeface="仿宋" panose="02010609060101010101"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 name="矩形 39"/>
          <p:cNvSpPr/>
          <p:nvPr/>
        </p:nvSpPr>
        <p:spPr>
          <a:xfrm>
            <a:off x="0" y="0"/>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b="1">
                <a:solidFill>
                  <a:schemeClr val="tx1"/>
                </a:solidFill>
                <a:latin typeface="仿宋" panose="02010609060101010101" charset="-122"/>
                <a:ea typeface="仿宋" panose="02010609060101010101" charset="-122"/>
                <a:cs typeface="仿宋" panose="02010609060101010101" charset="-122"/>
                <a:sym typeface="+mn-ea"/>
              </a:rPr>
              <a:t>六、其他需要报告的事项</a:t>
            </a:r>
            <a:endParaRPr lang="zh-CN" altLang="en-US">
              <a:latin typeface="思源黑体 CN Regular" panose="020B0500000000000000" charset="-122"/>
              <a:ea typeface="思源黑体 CN Regular" panose="020B0500000000000000" charset="-122"/>
            </a:endParaRPr>
          </a:p>
        </p:txBody>
      </p:sp>
      <p:sp>
        <p:nvSpPr>
          <p:cNvPr id="41" name="矩形 40"/>
          <p:cNvSpPr/>
          <p:nvPr/>
        </p:nvSpPr>
        <p:spPr>
          <a:xfrm>
            <a:off x="0" y="6359525"/>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8" name="文本框 7"/>
          <p:cNvSpPr txBox="1"/>
          <p:nvPr/>
        </p:nvSpPr>
        <p:spPr>
          <a:xfrm>
            <a:off x="695325" y="1167130"/>
            <a:ext cx="10339070" cy="4523105"/>
          </a:xfrm>
          <a:prstGeom prst="rect">
            <a:avLst/>
          </a:prstGeom>
          <a:noFill/>
        </p:spPr>
        <p:txBody>
          <a:bodyPr wrap="square" rtlCol="0" anchor="t">
            <a:spAutoFit/>
          </a:bodyPr>
          <a:p>
            <a:r>
              <a:rPr lang="zh-CN" altLang="en-US" b="1">
                <a:solidFill>
                  <a:schemeClr val="tx1"/>
                </a:solidFill>
                <a:latin typeface="仿宋" panose="02010609060101010101" charset="-122"/>
                <a:ea typeface="仿宋" panose="02010609060101010101" charset="-122"/>
                <a:cs typeface="仿宋" panose="02010609060101010101" charset="-122"/>
              </a:rPr>
              <a:t>（一）依据《政府信息公开信息处理费管理办法》收取信息处理费的情况：</a:t>
            </a:r>
            <a:endParaRPr lang="zh-CN" altLang="en-US" b="1">
              <a:solidFill>
                <a:schemeClr val="tx1"/>
              </a:solidFill>
              <a:latin typeface="仿宋" panose="02010609060101010101" charset="-122"/>
              <a:ea typeface="仿宋" panose="02010609060101010101" charset="-122"/>
              <a:cs typeface="仿宋" panose="02010609060101010101" charset="-122"/>
            </a:endParaRPr>
          </a:p>
          <a:p>
            <a:r>
              <a:rPr lang="zh-CN" altLang="en-US" b="1">
                <a:solidFill>
                  <a:schemeClr val="tx1"/>
                </a:solidFill>
                <a:latin typeface="仿宋" panose="02010609060101010101" charset="-122"/>
                <a:ea typeface="仿宋" panose="02010609060101010101" charset="-122"/>
                <a:cs typeface="仿宋" panose="02010609060101010101" charset="-122"/>
              </a:rPr>
              <a:t>2023年微山县金融服务中心无依据《政府信息公开信息处理费管理办法》收取信息处理费的情况</a:t>
            </a:r>
            <a:endParaRPr lang="zh-CN" altLang="en-US" b="1">
              <a:solidFill>
                <a:schemeClr val="tx1"/>
              </a:solidFill>
              <a:latin typeface="仿宋" panose="02010609060101010101" charset="-122"/>
              <a:ea typeface="仿宋" panose="02010609060101010101" charset="-122"/>
              <a:cs typeface="仿宋" panose="02010609060101010101" charset="-122"/>
            </a:endParaRPr>
          </a:p>
          <a:p>
            <a:r>
              <a:rPr lang="zh-CN" altLang="en-US" b="1">
                <a:solidFill>
                  <a:schemeClr val="tx1"/>
                </a:solidFill>
                <a:latin typeface="仿宋" panose="02010609060101010101" charset="-122"/>
                <a:ea typeface="仿宋" panose="02010609060101010101" charset="-122"/>
                <a:cs typeface="仿宋" panose="02010609060101010101" charset="-122"/>
              </a:rPr>
              <a:t>（二）本行政机关落实上级年度政务公开工作要点情况：</a:t>
            </a:r>
            <a:endParaRPr lang="zh-CN" altLang="en-US" b="1">
              <a:solidFill>
                <a:schemeClr val="tx1"/>
              </a:solidFill>
              <a:latin typeface="仿宋" panose="02010609060101010101" charset="-122"/>
              <a:ea typeface="仿宋" panose="02010609060101010101" charset="-122"/>
              <a:cs typeface="仿宋" panose="02010609060101010101" charset="-122"/>
            </a:endParaRPr>
          </a:p>
          <a:p>
            <a:r>
              <a:rPr lang="zh-CN" altLang="en-US" b="1">
                <a:solidFill>
                  <a:schemeClr val="tx1"/>
                </a:solidFill>
                <a:latin typeface="仿宋" panose="02010609060101010101" charset="-122"/>
                <a:ea typeface="仿宋" panose="02010609060101010101" charset="-122"/>
                <a:cs typeface="仿宋" panose="02010609060101010101" charset="-122"/>
              </a:rPr>
              <a:t>加强金融、营商环境惠企政策等内容的信息公开，针对获得信贷、保护中小投资者等上级扶持政策进行政务公开，确保群众知情权和政策知晓度</a:t>
            </a:r>
            <a:endParaRPr lang="zh-CN" altLang="en-US" b="1">
              <a:solidFill>
                <a:schemeClr val="tx1"/>
              </a:solidFill>
              <a:latin typeface="仿宋" panose="02010609060101010101" charset="-122"/>
              <a:ea typeface="仿宋" panose="02010609060101010101" charset="-122"/>
              <a:cs typeface="仿宋" panose="02010609060101010101" charset="-122"/>
            </a:endParaRPr>
          </a:p>
          <a:p>
            <a:r>
              <a:rPr lang="zh-CN" altLang="en-US" b="1">
                <a:solidFill>
                  <a:schemeClr val="tx1"/>
                </a:solidFill>
                <a:latin typeface="仿宋" panose="02010609060101010101" charset="-122"/>
                <a:ea typeface="仿宋" panose="02010609060101010101" charset="-122"/>
                <a:cs typeface="仿宋" panose="02010609060101010101" charset="-122"/>
              </a:rPr>
              <a:t>（三）人大代表建议和政协提案办理结果公开情况：</a:t>
            </a:r>
            <a:endParaRPr lang="zh-CN" altLang="en-US" b="1">
              <a:solidFill>
                <a:schemeClr val="tx1"/>
              </a:solidFill>
              <a:latin typeface="仿宋" panose="02010609060101010101" charset="-122"/>
              <a:ea typeface="仿宋" panose="02010609060101010101" charset="-122"/>
              <a:cs typeface="仿宋" panose="02010609060101010101" charset="-122"/>
            </a:endParaRPr>
          </a:p>
          <a:p>
            <a:r>
              <a:rPr lang="zh-CN" altLang="en-US" b="1">
                <a:solidFill>
                  <a:schemeClr val="tx1"/>
                </a:solidFill>
                <a:latin typeface="仿宋" panose="02010609060101010101" charset="-122"/>
                <a:ea typeface="仿宋" panose="02010609060101010101" charset="-122"/>
                <a:cs typeface="仿宋" panose="02010609060101010101" charset="-122"/>
              </a:rPr>
              <a:t>2023年微山县金融服务中心共收到人大建议1条，政协提案3条，所有提案均在规定期限内办理回复完毕，办付率100%，满意和基本满意率100%。</a:t>
            </a:r>
            <a:endParaRPr lang="zh-CN" altLang="en-US" b="1">
              <a:solidFill>
                <a:schemeClr val="tx1"/>
              </a:solidFill>
              <a:latin typeface="仿宋" panose="02010609060101010101" charset="-122"/>
              <a:ea typeface="仿宋" panose="02010609060101010101" charset="-122"/>
              <a:cs typeface="仿宋" panose="02010609060101010101" charset="-122"/>
            </a:endParaRPr>
          </a:p>
          <a:p>
            <a:r>
              <a:rPr lang="zh-CN" altLang="en-US" b="1">
                <a:solidFill>
                  <a:schemeClr val="tx1"/>
                </a:solidFill>
                <a:latin typeface="仿宋" panose="02010609060101010101" charset="-122"/>
                <a:ea typeface="仿宋" panose="02010609060101010101" charset="-122"/>
                <a:cs typeface="仿宋" panose="02010609060101010101" charset="-122"/>
              </a:rPr>
              <a:t>（四）本行政机关年度政务公开工作创新情况：</a:t>
            </a:r>
            <a:endParaRPr lang="zh-CN" altLang="en-US" b="1">
              <a:solidFill>
                <a:schemeClr val="tx1"/>
              </a:solidFill>
              <a:latin typeface="仿宋" panose="02010609060101010101" charset="-122"/>
              <a:ea typeface="仿宋" panose="02010609060101010101" charset="-122"/>
              <a:cs typeface="仿宋" panose="02010609060101010101" charset="-122"/>
            </a:endParaRPr>
          </a:p>
          <a:p>
            <a:r>
              <a:rPr lang="zh-CN" altLang="en-US" b="1">
                <a:solidFill>
                  <a:schemeClr val="tx1"/>
                </a:solidFill>
                <a:latin typeface="仿宋" panose="02010609060101010101" charset="-122"/>
                <a:ea typeface="仿宋" panose="02010609060101010101" charset="-122"/>
                <a:cs typeface="仿宋" panose="02010609060101010101" charset="-122"/>
              </a:rPr>
              <a:t>无。</a:t>
            </a:r>
            <a:endParaRPr lang="zh-CN" altLang="en-US" b="1">
              <a:solidFill>
                <a:schemeClr val="tx1"/>
              </a:solidFill>
              <a:latin typeface="仿宋" panose="02010609060101010101" charset="-122"/>
              <a:ea typeface="仿宋" panose="02010609060101010101" charset="-122"/>
              <a:cs typeface="仿宋" panose="02010609060101010101" charset="-122"/>
            </a:endParaRPr>
          </a:p>
          <a:p>
            <a:r>
              <a:rPr lang="zh-CN" altLang="en-US" b="1">
                <a:solidFill>
                  <a:schemeClr val="tx1"/>
                </a:solidFill>
                <a:latin typeface="仿宋" panose="02010609060101010101" charset="-122"/>
                <a:ea typeface="仿宋" panose="02010609060101010101" charset="-122"/>
                <a:cs typeface="仿宋" panose="02010609060101010101" charset="-122"/>
              </a:rPr>
              <a:t>（五）本行政机关政府信息公开工作年度报告数据统计需要说明的事项</a:t>
            </a:r>
            <a:endParaRPr lang="zh-CN" altLang="en-US" b="1">
              <a:solidFill>
                <a:schemeClr val="tx1"/>
              </a:solidFill>
              <a:latin typeface="仿宋" panose="02010609060101010101" charset="-122"/>
              <a:ea typeface="仿宋" panose="02010609060101010101" charset="-122"/>
              <a:cs typeface="仿宋" panose="02010609060101010101" charset="-122"/>
            </a:endParaRPr>
          </a:p>
          <a:p>
            <a:r>
              <a:rPr lang="zh-CN" altLang="en-US" b="1">
                <a:solidFill>
                  <a:schemeClr val="tx1"/>
                </a:solidFill>
                <a:latin typeface="仿宋" panose="02010609060101010101" charset="-122"/>
                <a:ea typeface="仿宋" panose="02010609060101010101" charset="-122"/>
                <a:cs typeface="仿宋" panose="02010609060101010101" charset="-122"/>
              </a:rPr>
              <a:t>无。</a:t>
            </a:r>
            <a:endParaRPr lang="zh-CN" altLang="en-US" b="1">
              <a:solidFill>
                <a:schemeClr val="tx1"/>
              </a:solidFill>
              <a:latin typeface="仿宋" panose="02010609060101010101" charset="-122"/>
              <a:ea typeface="仿宋" panose="02010609060101010101" charset="-122"/>
              <a:cs typeface="仿宋" panose="02010609060101010101" charset="-122"/>
            </a:endParaRPr>
          </a:p>
          <a:p>
            <a:r>
              <a:rPr lang="zh-CN" altLang="en-US" b="1">
                <a:solidFill>
                  <a:schemeClr val="tx1"/>
                </a:solidFill>
                <a:latin typeface="仿宋" panose="02010609060101010101" charset="-122"/>
                <a:ea typeface="仿宋" panose="02010609060101010101" charset="-122"/>
                <a:cs typeface="仿宋" panose="02010609060101010101" charset="-122"/>
              </a:rPr>
              <a:t>（六）本行政机关认为需要报告的其他事项</a:t>
            </a:r>
            <a:endParaRPr lang="zh-CN" altLang="en-US" b="1">
              <a:solidFill>
                <a:schemeClr val="tx1"/>
              </a:solidFill>
              <a:latin typeface="仿宋" panose="02010609060101010101" charset="-122"/>
              <a:ea typeface="仿宋" panose="02010609060101010101" charset="-122"/>
              <a:cs typeface="仿宋" panose="02010609060101010101" charset="-122"/>
            </a:endParaRPr>
          </a:p>
          <a:p>
            <a:r>
              <a:rPr lang="zh-CN" altLang="en-US" b="1">
                <a:solidFill>
                  <a:schemeClr val="tx1"/>
                </a:solidFill>
                <a:latin typeface="仿宋" panose="02010609060101010101" charset="-122"/>
                <a:ea typeface="仿宋" panose="02010609060101010101" charset="-122"/>
                <a:cs typeface="仿宋" panose="02010609060101010101" charset="-122"/>
              </a:rPr>
              <a:t>无。</a:t>
            </a:r>
            <a:endParaRPr lang="zh-CN" altLang="en-US" b="1">
              <a:solidFill>
                <a:schemeClr val="tx1"/>
              </a:solidFill>
              <a:latin typeface="仿宋" panose="02010609060101010101" charset="-122"/>
              <a:ea typeface="仿宋" panose="02010609060101010101" charset="-122"/>
              <a:cs typeface="仿宋" panose="02010609060101010101" charset="-122"/>
            </a:endParaRPr>
          </a:p>
          <a:p>
            <a:r>
              <a:rPr lang="zh-CN" altLang="en-US" b="1">
                <a:solidFill>
                  <a:schemeClr val="tx1"/>
                </a:solidFill>
                <a:latin typeface="仿宋" panose="02010609060101010101" charset="-122"/>
                <a:ea typeface="仿宋" panose="02010609060101010101" charset="-122"/>
                <a:cs typeface="仿宋" panose="02010609060101010101" charset="-122"/>
              </a:rPr>
              <a:t>（七）其他有关文件专门要求通过政府信息公开工作年度报告予以报告的事项</a:t>
            </a:r>
            <a:endParaRPr lang="zh-CN" altLang="en-US" b="1">
              <a:solidFill>
                <a:schemeClr val="tx1"/>
              </a:solidFill>
              <a:latin typeface="仿宋" panose="02010609060101010101" charset="-122"/>
              <a:ea typeface="仿宋" panose="02010609060101010101" charset="-122"/>
              <a:cs typeface="仿宋" panose="02010609060101010101" charset="-122"/>
            </a:endParaRPr>
          </a:p>
          <a:p>
            <a:r>
              <a:rPr lang="zh-CN" altLang="en-US" b="1">
                <a:solidFill>
                  <a:schemeClr val="tx1"/>
                </a:solidFill>
                <a:latin typeface="仿宋" panose="02010609060101010101" charset="-122"/>
                <a:ea typeface="仿宋" panose="02010609060101010101" charset="-122"/>
                <a:cs typeface="仿宋" panose="02010609060101010101" charset="-122"/>
              </a:rPr>
              <a:t>无。</a:t>
            </a:r>
            <a:endParaRPr lang="zh-CN" altLang="en-US" b="1">
              <a:solidFill>
                <a:schemeClr val="tx1"/>
              </a:solidFill>
              <a:latin typeface="仿宋" panose="02010609060101010101" charset="-122"/>
              <a:ea typeface="仿宋" panose="02010609060101010101" charset="-122"/>
              <a:cs typeface="仿宋" panose="02010609060101010101" charset="-122"/>
            </a:endParaRPr>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TABLE_ENDDRAG_ORIGIN_RECT" val="427*443"/>
  <p:tag name="TABLE_ENDDRAG_RECT" val="213*43*427*443"/>
</p:tagLst>
</file>

<file path=ppt/tags/tag4.xml><?xml version="1.0" encoding="utf-8"?>
<p:tagLst xmlns:p="http://schemas.openxmlformats.org/presentationml/2006/main">
  <p:tag name="commondata" val="eyJjb3VudCI6NSwiaGRpZCI6Ijc1MGQ1NzNiMzMxZmRlMWRjNGI5MWM4ZGJmY2U5MDcyIiwidXNlckNvdW50IjoxfQ=="/>
</p:tagLst>
</file>

<file path=ppt/theme/theme1.xml><?xml version="1.0" encoding="utf-8"?>
<a:theme xmlns:a="http://schemas.openxmlformats.org/drawingml/2006/main" name="默认设计模板">
  <a:themeElements>
    <a:clrScheme name="水天一色">
      <a:dk1>
        <a:srgbClr val="000000"/>
      </a:dk1>
      <a:lt1>
        <a:srgbClr val="FFFFFF"/>
      </a:lt1>
      <a:dk2>
        <a:srgbClr val="D0D9E8"/>
      </a:dk2>
      <a:lt2>
        <a:srgbClr val="B6CDE8"/>
      </a:lt2>
      <a:accent1>
        <a:srgbClr val="94B9E5"/>
      </a:accent1>
      <a:accent2>
        <a:srgbClr val="6C99DA"/>
      </a:accent2>
      <a:accent3>
        <a:srgbClr val="4F78C9"/>
      </a:accent3>
      <a:accent4>
        <a:srgbClr val="3B539D"/>
      </a:accent4>
      <a:accent5>
        <a:srgbClr val="273677"/>
      </a:accent5>
      <a:accent6>
        <a:srgbClr val="212A4D"/>
      </a:accent6>
      <a:hlink>
        <a:srgbClr val="866054"/>
      </a:hlink>
      <a:folHlink>
        <a:srgbClr val="422F28"/>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2784</Words>
  <Application>WPS 演示</Application>
  <PresentationFormat/>
  <Paragraphs>608</Paragraphs>
  <Slides>8</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8</vt:i4>
      </vt:variant>
    </vt:vector>
  </HeadingPairs>
  <TitlesOfParts>
    <vt:vector size="21" baseType="lpstr">
      <vt:lpstr>Arial</vt:lpstr>
      <vt:lpstr>宋体</vt:lpstr>
      <vt:lpstr>Wingdings</vt:lpstr>
      <vt:lpstr>微软雅黑</vt:lpstr>
      <vt:lpstr>思源黑体 CN Regular</vt:lpstr>
      <vt:lpstr>仿宋</vt:lpstr>
      <vt:lpstr>楷体_GB2312</vt:lpstr>
      <vt:lpstr>黑体</vt:lpstr>
      <vt:lpstr>仿宋_GB2312</vt:lpstr>
      <vt:lpstr>Calibri Light</vt:lpstr>
      <vt:lpstr>Arial Unicode MS</vt:lpstr>
      <vt:lpstr>Calibri</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86181</dc:creator>
  <cp:lastModifiedBy>.</cp:lastModifiedBy>
  <cp:revision>7</cp:revision>
  <dcterms:created xsi:type="dcterms:W3CDTF">2020-02-21T12:21:00Z</dcterms:created>
  <dcterms:modified xsi:type="dcterms:W3CDTF">2024-02-01T07:29:43Z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2052-12.1.0.16250</vt:lpwstr>
  </property>
  <property fmtid="{D5CDD505-2E9C-101B-9397-08002B2CF9AE}" pid="3" name="KSOTemplateUUID">
    <vt:lpwstr>v1.0_mb_FR4vU9H+zFkmatbzijbVsg==</vt:lpwstr>
  </property>
  <property fmtid="{D5CDD505-2E9C-101B-9397-08002B2CF9AE}" pid="4" name="ICV">
    <vt:lpwstr>CC26C5271E1040ADB0230381C91164CB_11</vt:lpwstr>
  </property>
</Properties>
</file>