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 id="264" r:id="rId10"/>
  </p:sldIdLst>
  <p:sldSz cx="12192000" cy="6858000"/>
  <p:notesSz cx="6858000" cy="9144000"/>
  <p:custDataLst>
    <p:tags r:id="rId14"/>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78C9"/>
    <a:srgbClr val="4887D3"/>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3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4.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4"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609600" y="1600200"/>
            <a:ext cx="109728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50545" y="1988820"/>
            <a:ext cx="11006455" cy="1753235"/>
          </a:xfrm>
          <a:prstGeom prst="rect">
            <a:avLst/>
          </a:prstGeom>
          <a:noFill/>
        </p:spPr>
        <p:txBody>
          <a:bodyPr wrap="square" rtlCol="0">
            <a:spAutoFit/>
          </a:bodyPr>
          <a:p>
            <a:pPr algn="ctr"/>
            <a:r>
              <a:rPr lang="zh-CN" altLang="en-US" sz="54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微山县金融服务中心</a:t>
            </a:r>
            <a:endParaRPr lang="zh-CN" altLang="en-US" sz="54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algn="ctr"/>
            <a:r>
              <a:rPr lang="zh-CN" altLang="en-US" sz="54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2023年政府信息公开工作年度报告</a:t>
            </a:r>
            <a:endParaRPr lang="zh-CN" altLang="en-US" sz="54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6" name="等腰三角形 5"/>
          <p:cNvSpPr/>
          <p:nvPr/>
        </p:nvSpPr>
        <p:spPr>
          <a:xfrm rot="16200000">
            <a:off x="8663940" y="3330575"/>
            <a:ext cx="3096260" cy="3960495"/>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9" name="等腰三角形 8"/>
          <p:cNvSpPr/>
          <p:nvPr/>
        </p:nvSpPr>
        <p:spPr>
          <a:xfrm rot="10800000">
            <a:off x="1697990" y="0"/>
            <a:ext cx="10298430" cy="1505585"/>
          </a:xfrm>
          <a:prstGeom prst="triangle">
            <a:avLst>
              <a:gd name="adj" fmla="val 5642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2" name="矩形 1"/>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12" name="文本框 11"/>
          <p:cNvSpPr txBox="1"/>
          <p:nvPr/>
        </p:nvSpPr>
        <p:spPr>
          <a:xfrm>
            <a:off x="495935" y="1443990"/>
            <a:ext cx="11362690" cy="4154170"/>
          </a:xfrm>
          <a:prstGeom prst="rect">
            <a:avLst/>
          </a:prstGeom>
          <a:noFill/>
        </p:spPr>
        <p:txBody>
          <a:bodyPr wrap="square" rtlCol="0" anchor="t">
            <a:spAutoFit/>
          </a:bodyPr>
          <a:p>
            <a:pPr algn="just"/>
            <a:r>
              <a:rPr lang="en-US" altLang="zh-CN"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本年度报告根据《中华人民共和国政府信息公开条例》（国务院令第711号，以下简称《条例》）和《国务院办公厅政府信息与政务公开办公室关于印发〈中华人民共和国政府信息公开工作年度报告格式〉的通知》（国办公开办函〔2021〕30号）要求编制。</a:t>
            </a:r>
            <a:endParaRPr lang="zh-CN" altLang="en-US" sz="2400" b="1">
              <a:latin typeface="仿宋" panose="02010609060101010101" charset="-122"/>
              <a:ea typeface="仿宋" panose="02010609060101010101" charset="-122"/>
              <a:cs typeface="仿宋" panose="02010609060101010101" charset="-122"/>
            </a:endParaRPr>
          </a:p>
          <a:p>
            <a:pPr algn="just"/>
            <a:r>
              <a:rPr lang="en-US" altLang="zh-CN" sz="2400" b="1">
                <a:latin typeface="仿宋" panose="02010609060101010101" charset="-122"/>
                <a:ea typeface="仿宋" panose="02010609060101010101" charset="-122"/>
                <a:cs typeface="仿宋" panose="02010609060101010101" charset="-122"/>
              </a:rPr>
              <a:t>    </a:t>
            </a:r>
            <a:r>
              <a:rPr lang="zh-CN" altLang="en-US" sz="2400" b="1">
                <a:latin typeface="仿宋" panose="02010609060101010101" charset="-122"/>
                <a:ea typeface="仿宋" panose="02010609060101010101" charset="-122"/>
                <a:cs typeface="仿宋" panose="02010609060101010101" charset="-122"/>
              </a:rPr>
              <a:t>本报告内容包括总体情况、主动公开政府信息情况、收到和处理政府信息公开申请情况、政府信息公开行政复议和行政诉讼情况、存在的主要问题及改进情况、其他需要报告的事项等六部分内容。除特别说明的外，本报告所列数据的统计期限为2023年1月1日至2023年12月31日。本报告电子版可在微山县政府门户网站（/）查阅或下载。公众如需进一步咨询了解相关信息，请与微山县金融服务中心办公室联系（地址：微山县微山湖大道东风东路107号济宁银行4楼，电话：0537—3783566）。</a:t>
            </a:r>
            <a:endParaRPr lang="zh-CN" altLang="en-US" sz="2400" b="1">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541020"/>
            <a:ext cx="12192000" cy="7080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100" name="文本框 99"/>
          <p:cNvSpPr txBox="1"/>
          <p:nvPr/>
        </p:nvSpPr>
        <p:spPr>
          <a:xfrm>
            <a:off x="263525" y="1412875"/>
            <a:ext cx="11401425" cy="1198880"/>
          </a:xfrm>
          <a:prstGeom prst="rect">
            <a:avLst/>
          </a:prstGeom>
          <a:noFill/>
          <a:ln w="9525">
            <a:noFill/>
          </a:ln>
        </p:spPr>
        <p:txBody>
          <a:bodyPr wrap="square">
            <a:spAutoFit/>
          </a:bodyPr>
          <a:p>
            <a:pPr indent="408305"/>
            <a:r>
              <a:rPr lang="zh-CN" sz="1800" b="1">
                <a:latin typeface="仿宋" panose="02010609060101010101" charset="-122"/>
                <a:ea typeface="仿宋" panose="02010609060101010101" charset="-122"/>
                <a:cs typeface="仿宋" panose="02010609060101010101" charset="-122"/>
              </a:rPr>
              <a:t>一、总体情况</a:t>
            </a:r>
            <a:r>
              <a:rPr lang="en-US" sz="1800" b="1">
                <a:latin typeface="仿宋" panose="02010609060101010101" charset="-122"/>
                <a:ea typeface="仿宋" panose="02010609060101010101" charset="-122"/>
                <a:cs typeface="仿宋" panose="02010609060101010101" charset="-122"/>
              </a:rPr>
              <a:t>   </a:t>
            </a:r>
            <a:r>
              <a:rPr sz="1800" b="1">
                <a:latin typeface="仿宋" panose="02010609060101010101" charset="-122"/>
                <a:ea typeface="仿宋" panose="02010609060101010101" charset="-122"/>
                <a:cs typeface="仿宋" panose="02010609060101010101" charset="-122"/>
              </a:rPr>
              <a:t>2023年，县金融服务中心政务信息公开工作在县委、县政府的领导下，严格贯彻落实《中华人民共和国政府信息公开条例》，强化政务信息公开工作保障，丰富公开内容，加强政策公开，严格落实政务公开的各项内容，充分发挥政务公开工作实效。</a:t>
            </a:r>
            <a:endParaRPr sz="1800" b="1">
              <a:latin typeface="仿宋" panose="02010609060101010101" charset="-122"/>
              <a:ea typeface="仿宋" panose="02010609060101010101" charset="-122"/>
              <a:cs typeface="仿宋" panose="02010609060101010101" charset="-122"/>
            </a:endParaRPr>
          </a:p>
        </p:txBody>
      </p:sp>
      <p:sp>
        <p:nvSpPr>
          <p:cNvPr id="3" name="文本框 2"/>
          <p:cNvSpPr txBox="1"/>
          <p:nvPr/>
        </p:nvSpPr>
        <p:spPr>
          <a:xfrm>
            <a:off x="263525" y="2889250"/>
            <a:ext cx="11402060" cy="645160"/>
          </a:xfrm>
          <a:prstGeom prst="rect">
            <a:avLst/>
          </a:prstGeom>
          <a:noFill/>
          <a:ln w="9525">
            <a:noFill/>
          </a:ln>
        </p:spPr>
        <p:txBody>
          <a:bodyPr wrap="square">
            <a:spAutoFit/>
          </a:bodyPr>
          <a:p>
            <a:pPr indent="408305"/>
            <a:r>
              <a:rPr lang="zh-CN" sz="1800" b="1">
                <a:latin typeface="仿宋" panose="02010609060101010101" charset="-122"/>
                <a:ea typeface="仿宋" panose="02010609060101010101" charset="-122"/>
                <a:cs typeface="仿宋" panose="02010609060101010101" charset="-122"/>
              </a:rPr>
              <a:t>（一）主动公开情况微山县金融服务中心全年累计主动公开政府信息</a:t>
            </a:r>
            <a:r>
              <a:rPr lang="en-US" sz="1800" b="1">
                <a:latin typeface="仿宋" panose="02010609060101010101" charset="-122"/>
                <a:ea typeface="仿宋" panose="02010609060101010101" charset="-122"/>
                <a:cs typeface="仿宋" panose="02010609060101010101" charset="-122"/>
              </a:rPr>
              <a:t>185</a:t>
            </a:r>
            <a:r>
              <a:rPr lang="zh-CN" sz="1800" b="1">
                <a:latin typeface="仿宋" panose="02010609060101010101" charset="-122"/>
                <a:ea typeface="仿宋" panose="02010609060101010101" charset="-122"/>
                <a:cs typeface="仿宋" panose="02010609060101010101" charset="-122"/>
              </a:rPr>
              <a:t>条。</a:t>
            </a:r>
            <a:endParaRPr lang="zh-CN" altLang="en-US" sz="1800" b="1">
              <a:latin typeface="仿宋" panose="02010609060101010101" charset="-122"/>
              <a:ea typeface="仿宋" panose="02010609060101010101" charset="-122"/>
              <a:cs typeface="仿宋" panose="02010609060101010101" charset="-122"/>
            </a:endParaRPr>
          </a:p>
        </p:txBody>
      </p:sp>
      <p:pic>
        <p:nvPicPr>
          <p:cNvPr id="4" name="图片 3"/>
          <p:cNvPicPr>
            <a:picLocks noChangeAspect="1"/>
          </p:cNvPicPr>
          <p:nvPr>
            <p:custDataLst>
              <p:tags r:id="rId1"/>
            </p:custDataLst>
          </p:nvPr>
        </p:nvPicPr>
        <p:blipFill>
          <a:blip r:embed="rId2"/>
          <a:stretch>
            <a:fillRect/>
          </a:stretch>
        </p:blipFill>
        <p:spPr>
          <a:xfrm>
            <a:off x="480060" y="3932555"/>
            <a:ext cx="4930140" cy="2792095"/>
          </a:xfrm>
          <a:prstGeom prst="rect">
            <a:avLst/>
          </a:prstGeom>
        </p:spPr>
      </p:pic>
      <p:pic>
        <p:nvPicPr>
          <p:cNvPr id="5" name="图片 4"/>
          <p:cNvPicPr>
            <a:picLocks noChangeAspect="1"/>
          </p:cNvPicPr>
          <p:nvPr>
            <p:custDataLst>
              <p:tags r:id="rId3"/>
            </p:custDataLst>
          </p:nvPr>
        </p:nvPicPr>
        <p:blipFill>
          <a:blip r:embed="rId4"/>
          <a:srcRect l="9545" r="13896" b="46139"/>
          <a:stretch>
            <a:fillRect/>
          </a:stretch>
        </p:blipFill>
        <p:spPr>
          <a:xfrm>
            <a:off x="6528435" y="3811270"/>
            <a:ext cx="3669665" cy="28435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 name="文本框 3"/>
          <p:cNvSpPr txBox="1"/>
          <p:nvPr/>
        </p:nvSpPr>
        <p:spPr>
          <a:xfrm>
            <a:off x="3048000" y="613410"/>
            <a:ext cx="6096000" cy="5354320"/>
          </a:xfrm>
          <a:prstGeom prst="rect">
            <a:avLst/>
          </a:prstGeom>
          <a:noFill/>
        </p:spPr>
        <p:txBody>
          <a:bodyPr wrap="square" rtlCol="0" anchor="t">
            <a:spAutoFit/>
          </a:bodyPr>
          <a:p>
            <a:r>
              <a:rPr lang="zh-CN" altLang="en-US" b="1">
                <a:latin typeface="仿宋" panose="02010609060101010101" charset="-122"/>
                <a:ea typeface="仿宋" panose="02010609060101010101" charset="-122"/>
                <a:cs typeface="仿宋" panose="02010609060101010101" charset="-122"/>
              </a:rPr>
              <a:t>（二）依申请公开情况</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2023年度，微山县金融服务中心收到政府信息公开申请信息0条。</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（三）政府信息管理情况</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加强金融领域政府信息公开工作组织领导，不断优化政府信息公开管理制度，严格按照政府信息公开指南、主动公开目录，通过政务公开网站，向社会公开本中心的基本信息、主要职责、领导信息、工作动态等情况。</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（四）政府信息公开平台建设情况</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准确区分界定主动公开、依申请公开和不予公开类型，强化政府网站公开主平台作用，主要通过微山县政府门户网站发布政府信息，动态更新金融惠企政策文件、中心部门动态等信息。</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（五）监督保障情况</a:t>
            </a:r>
            <a:endParaRPr lang="zh-CN" altLang="en-US" b="1">
              <a:latin typeface="仿宋" panose="02010609060101010101" charset="-122"/>
              <a:ea typeface="仿宋" panose="02010609060101010101" charset="-122"/>
              <a:cs typeface="仿宋" panose="02010609060101010101" charset="-122"/>
            </a:endParaRPr>
          </a:p>
          <a:p>
            <a:r>
              <a:rPr lang="zh-CN" altLang="en-US" b="1">
                <a:latin typeface="仿宋" panose="02010609060101010101" charset="-122"/>
                <a:ea typeface="仿宋" panose="02010609060101010101" charset="-122"/>
                <a:cs typeface="仿宋" panose="02010609060101010101" charset="-122"/>
              </a:rPr>
              <a:t>金融服务中心加强教育培训，政务公开业务人员通过业务调研、集中办公等方式进行政务公开业务培训，切实提升公开意识与水平，提升政务公开能力。根据微山县政府下发的《关于开展2023年度全县政务公开工作评估考核的通知》将政府信息公开内容更加全面。</a:t>
            </a:r>
            <a:endParaRPr lang="zh-CN" altLang="en-US" b="1">
              <a:latin typeface="仿宋" panose="02010609060101010101" charset="-122"/>
              <a:ea typeface="仿宋" panose="02010609060101010101" charset="-122"/>
              <a:cs typeface="仿宋" panose="02010609060101010101"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pic>
        <p:nvPicPr>
          <p:cNvPr id="3" name="图片 2"/>
          <p:cNvPicPr>
            <a:picLocks noChangeAspect="1"/>
          </p:cNvPicPr>
          <p:nvPr/>
        </p:nvPicPr>
        <p:blipFill>
          <a:blip r:embed="rId1"/>
          <a:srcRect r="16893" b="3876"/>
          <a:stretch>
            <a:fillRect/>
          </a:stretch>
        </p:blipFill>
        <p:spPr>
          <a:xfrm>
            <a:off x="3215640" y="685165"/>
            <a:ext cx="5604510" cy="5401945"/>
          </a:xfrm>
          <a:prstGeom prst="rect">
            <a:avLst/>
          </a:prstGeom>
        </p:spPr>
      </p:pic>
      <p:sp>
        <p:nvSpPr>
          <p:cNvPr id="100" name="文本框 99"/>
          <p:cNvSpPr txBox="1"/>
          <p:nvPr/>
        </p:nvSpPr>
        <p:spPr>
          <a:xfrm>
            <a:off x="119380" y="44450"/>
            <a:ext cx="5080000" cy="368300"/>
          </a:xfrm>
          <a:prstGeom prst="rect">
            <a:avLst/>
          </a:prstGeom>
          <a:noFill/>
          <a:ln w="9525">
            <a:noFill/>
          </a:ln>
        </p:spPr>
        <p:txBody>
          <a:bodyPr>
            <a:spAutoFit/>
          </a:bodyPr>
          <a:p>
            <a:pPr indent="408305"/>
            <a:r>
              <a:rPr lang="zh-CN" sz="1800" b="1">
                <a:latin typeface="仿宋" panose="02010609060101010101" charset="-122"/>
                <a:ea typeface="仿宋" panose="02010609060101010101" charset="-122"/>
              </a:rPr>
              <a:t>二、主动公开政府信息情况</a:t>
            </a:r>
            <a:endParaRPr lang="zh-CN" altLang="en-US" sz="1800" b="1">
              <a:latin typeface="仿宋" panose="02010609060101010101" charset="-122"/>
              <a:ea typeface="仿宋"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b="1">
                <a:solidFill>
                  <a:schemeClr val="tx1"/>
                </a:solidFill>
                <a:latin typeface="仿宋" panose="02010609060101010101" charset="-122"/>
                <a:ea typeface="仿宋" panose="02010609060101010101" charset="-122"/>
              </a:rPr>
              <a:t>三、收到和处理政府信息公开申请情况。</a:t>
            </a:r>
            <a:endParaRPr lang="zh-CN" altLang="en-US" b="1">
              <a:solidFill>
                <a:schemeClr val="tx1"/>
              </a:solidFill>
              <a:latin typeface="仿宋" panose="02010609060101010101" charset="-122"/>
              <a:ea typeface="仿宋" panose="02010609060101010101" charset="-122"/>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graphicFrame>
        <p:nvGraphicFramePr>
          <p:cNvPr id="12" name="表格 11"/>
          <p:cNvGraphicFramePr/>
          <p:nvPr>
            <p:custDataLst>
              <p:tags r:id="rId1"/>
            </p:custDataLst>
          </p:nvPr>
        </p:nvGraphicFramePr>
        <p:xfrm>
          <a:off x="2712085" y="548640"/>
          <a:ext cx="5429250" cy="5626100"/>
        </p:xfrm>
        <a:graphic>
          <a:graphicData uri="http://schemas.openxmlformats.org/drawingml/2006/table">
            <a:tbl>
              <a:tblPr/>
              <a:tblGrid>
                <a:gridCol w="227330"/>
                <a:gridCol w="931545"/>
                <a:gridCol w="1631950"/>
                <a:gridCol w="452755"/>
                <a:gridCol w="311150"/>
                <a:gridCol w="310515"/>
                <a:gridCol w="399415"/>
                <a:gridCol w="388620"/>
                <a:gridCol w="310515"/>
                <a:gridCol w="465455"/>
              </a:tblGrid>
              <a:tr h="180975">
                <a:tc rowSpan="3" gridSpan="3">
                  <a:txBody>
                    <a:bodyPr/>
                    <a:p>
                      <a:pPr algn="ctr">
                        <a:buNone/>
                      </a:pPr>
                      <a:r>
                        <a:rPr lang="en-US" sz="600" b="1">
                          <a:latin typeface="楷体_GB2312" panose="02010609030101010101" charset="-122"/>
                          <a:ea typeface="楷体_GB2312" panose="02010609030101010101" charset="-122"/>
                          <a:cs typeface="楷体_GB2312" panose="02010609030101010101" charset="-122"/>
                        </a:rPr>
                        <a:t>（本列数据的勾稽关系为：第一项加第二项之和，等于第三项加第四项之和）</a:t>
                      </a:r>
                      <a:endParaRPr lang="en-US" altLang="en-US" sz="600" b="1">
                        <a:latin typeface="楷体_GB2312" panose="02010609030101010101" charset="-122"/>
                        <a:ea typeface="楷体_GB2312" panose="02010609030101010101" charset="-122"/>
                        <a:cs typeface="楷体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algn="ctr">
                        <a:buNone/>
                      </a:pPr>
                      <a:r>
                        <a:rPr lang="en-US" sz="600" b="1">
                          <a:latin typeface="黑体" panose="02010609060101010101" charset="-122"/>
                          <a:ea typeface="黑体" panose="02010609060101010101" charset="-122"/>
                          <a:cs typeface="黑体" panose="02010609060101010101" charset="-122"/>
                        </a:rPr>
                        <a:t>申请人情况</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8923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algn="ctr">
                        <a:buNone/>
                      </a:pPr>
                      <a:r>
                        <a:rPr lang="en-US" sz="600" b="1">
                          <a:latin typeface="黑体" panose="02010609060101010101" charset="-122"/>
                          <a:ea typeface="黑体" panose="02010609060101010101" charset="-122"/>
                          <a:cs typeface="黑体" panose="02010609060101010101" charset="-122"/>
                        </a:rPr>
                        <a:t>自然人</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algn="ctr">
                        <a:buNone/>
                      </a:pPr>
                      <a:r>
                        <a:rPr lang="en-US" sz="600" b="1">
                          <a:latin typeface="黑体" panose="02010609060101010101" charset="-122"/>
                          <a:ea typeface="黑体" panose="02010609060101010101" charset="-122"/>
                          <a:cs typeface="黑体" panose="02010609060101010101" charset="-122"/>
                        </a:rPr>
                        <a:t>法人或其他组织</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algn="ctr">
                        <a:buNone/>
                      </a:pPr>
                      <a:r>
                        <a:rPr lang="en-US" sz="600" b="1">
                          <a:latin typeface="黑体" panose="02010609060101010101" charset="-122"/>
                          <a:ea typeface="黑体" panose="02010609060101010101" charset="-122"/>
                          <a:cs typeface="黑体" panose="02010609060101010101" charset="-122"/>
                        </a:rPr>
                        <a:t>总计</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52145">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ctr">
                        <a:buNone/>
                      </a:pPr>
                      <a:r>
                        <a:rPr lang="en-US" sz="600" b="1">
                          <a:latin typeface="黑体" panose="02010609060101010101" charset="-122"/>
                          <a:ea typeface="黑体" panose="02010609060101010101" charset="-122"/>
                          <a:cs typeface="黑体" panose="02010609060101010101" charset="-122"/>
                        </a:rPr>
                        <a:t>商业企业</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黑体" panose="02010609060101010101" charset="-122"/>
                          <a:ea typeface="黑体" panose="02010609060101010101" charset="-122"/>
                          <a:cs typeface="黑体" panose="02010609060101010101" charset="-122"/>
                        </a:rPr>
                        <a:t>科研机构</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黑体" panose="02010609060101010101" charset="-122"/>
                          <a:ea typeface="黑体" panose="02010609060101010101" charset="-122"/>
                          <a:cs typeface="黑体" panose="02010609060101010101" charset="-122"/>
                        </a:rPr>
                        <a:t>社会公益组织</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黑体" panose="02010609060101010101" charset="-122"/>
                          <a:ea typeface="黑体" panose="02010609060101010101" charset="-122"/>
                          <a:cs typeface="黑体" panose="02010609060101010101" charset="-122"/>
                        </a:rPr>
                        <a:t>法律服务机构</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黑体" panose="02010609060101010101" charset="-122"/>
                          <a:ea typeface="黑体" panose="02010609060101010101" charset="-122"/>
                          <a:cs typeface="黑体" panose="02010609060101010101" charset="-122"/>
                        </a:rPr>
                        <a:t>其他</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0">
                <a:tc gridSpan="3">
                  <a:txBody>
                    <a:bodyPr/>
                    <a:p>
                      <a:pPr>
                        <a:buNone/>
                      </a:pPr>
                      <a:r>
                        <a:rPr lang="en-US" sz="600" b="1">
                          <a:latin typeface="黑体" panose="02010609060101010101" charset="-122"/>
                          <a:ea typeface="黑体" panose="02010609060101010101" charset="-122"/>
                          <a:cs typeface="黑体" panose="02010609060101010101" charset="-122"/>
                        </a:rPr>
                        <a:t>一、</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a:buNone/>
                      </a:pPr>
                      <a:r>
                        <a:rPr lang="en-US" sz="600" b="1">
                          <a:latin typeface="黑体" panose="02010609060101010101" charset="-122"/>
                          <a:ea typeface="黑体" panose="02010609060101010101" charset="-122"/>
                          <a:cs typeface="黑体" panose="02010609060101010101" charset="-122"/>
                        </a:rPr>
                        <a:t>二、上年结转政府信息公开申请数量</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22">
                  <a:txBody>
                    <a:bodyPr/>
                    <a:p>
                      <a:pPr>
                        <a:buNone/>
                      </a:pPr>
                      <a:r>
                        <a:rPr lang="en-US" sz="600" b="1">
                          <a:latin typeface="黑体" panose="02010609060101010101" charset="-122"/>
                          <a:ea typeface="黑体" panose="02010609060101010101" charset="-122"/>
                          <a:cs typeface="黑体" panose="02010609060101010101" charset="-122"/>
                        </a:rPr>
                        <a:t>三、本年度办理结果</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600" b="1">
                          <a:latin typeface="黑体" panose="02010609060101010101" charset="-122"/>
                          <a:ea typeface="黑体" panose="02010609060101010101" charset="-122"/>
                          <a:cs typeface="黑体" panose="02010609060101010101" charset="-122"/>
                        </a:rPr>
                        <a:t>（一）予以公开</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buNone/>
                      </a:pPr>
                      <a:r>
                        <a:rPr lang="en-US" sz="600" b="1">
                          <a:latin typeface="黑体" panose="02010609060101010101" charset="-122"/>
                          <a:ea typeface="黑体" panose="02010609060101010101" charset="-122"/>
                          <a:cs typeface="黑体" panose="02010609060101010101" charset="-122"/>
                        </a:rPr>
                        <a:t>（二）部分公开（</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002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a:buNone/>
                      </a:pPr>
                      <a:r>
                        <a:rPr lang="en-US" sz="600" b="1">
                          <a:latin typeface="黑体" panose="02010609060101010101" charset="-122"/>
                          <a:ea typeface="黑体" panose="02010609060101010101" charset="-122"/>
                          <a:cs typeface="黑体" panose="02010609060101010101" charset="-122"/>
                        </a:rPr>
                        <a:t>（三）不予公开</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1.属于国家秘密</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2.</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3.危及“三安全一稳定”</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002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4.</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5.属于三类内部事务信息</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6.</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7.属于行政执法案卷</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8.</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84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a:buNone/>
                      </a:pPr>
                      <a:r>
                        <a:rPr lang="en-US" sz="600" b="1">
                          <a:latin typeface="黑体" panose="02010609060101010101" charset="-122"/>
                          <a:ea typeface="黑体" panose="02010609060101010101" charset="-122"/>
                          <a:cs typeface="黑体" panose="02010609060101010101" charset="-122"/>
                        </a:rPr>
                        <a:t>（四）无法提供</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1.本机关不掌握相关政府信息</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2.</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3.</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a:buNone/>
                      </a:pPr>
                      <a:r>
                        <a:rPr lang="en-US" sz="600" b="1">
                          <a:latin typeface="黑体" panose="02010609060101010101" charset="-122"/>
                          <a:ea typeface="黑体" panose="02010609060101010101" charset="-122"/>
                          <a:cs typeface="黑体" panose="02010609060101010101" charset="-122"/>
                        </a:rPr>
                        <a:t>（五）不予处理</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1.</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2.重复申请</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3.要求提供公开出版物</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20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4.无正当理由大量反复申请</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71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5.要求行政机关确认或重新出具已获取信息</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5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a:buNone/>
                      </a:pPr>
                      <a:r>
                        <a:rPr lang="en-US" sz="600" b="1">
                          <a:latin typeface="黑体" panose="02010609060101010101" charset="-122"/>
                          <a:ea typeface="黑体" panose="02010609060101010101" charset="-122"/>
                          <a:cs typeface="黑体" panose="02010609060101010101" charset="-122"/>
                        </a:rPr>
                        <a:t>（六）其他处理</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1.申请人无正当理由逾期不补正、行政机关不再处理其政府信息公开申请</a:t>
                      </a:r>
                      <a:endParaRPr lang="en-US" altLang="en-US" sz="600" b="1">
                        <a:latin typeface="仿宋_GB2312" panose="02010609030101010101" charset="-122"/>
                        <a:ea typeface="仿宋_GB2312" panose="02010609030101010101" charset="-122"/>
                        <a:cs typeface="仿宋_GB2312" panose="02010609030101010101" charset="-122"/>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639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2.申请人逾期未按收费通知要求缴纳费用、行政机关不再处理其政府信息公开申请</a:t>
                      </a:r>
                      <a:endParaRPr lang="en-US" altLang="en-US" sz="600" b="1">
                        <a:latin typeface="仿宋_GB2312" panose="02010609030101010101" charset="-122"/>
                        <a:ea typeface="仿宋_GB2312" panose="02010609030101010101" charset="-122"/>
                        <a:cs typeface="仿宋_GB2312" panose="02010609030101010101" charset="-122"/>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600" b="1">
                          <a:latin typeface="仿宋_GB2312" panose="02010609030101010101" charset="-122"/>
                          <a:ea typeface="仿宋_GB2312" panose="02010609030101010101" charset="-122"/>
                          <a:cs typeface="仿宋_GB2312" panose="02010609030101010101" charset="-122"/>
                        </a:rPr>
                        <a:t>3.其他</a:t>
                      </a:r>
                      <a:endParaRPr lang="en-US" altLang="en-US" sz="600" b="1">
                        <a:latin typeface="仿宋_GB2312" panose="02010609030101010101" charset="-122"/>
                        <a:ea typeface="仿宋_GB2312" panose="02010609030101010101" charset="-122"/>
                        <a:cs typeface="仿宋_GB2312" panose="02010609030101010101" charset="-122"/>
                      </a:endParaRPr>
                    </a:p>
                  </a:txBody>
                  <a:tcPr marL="0" marR="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a:buNone/>
                      </a:pPr>
                      <a:r>
                        <a:rPr lang="en-US" sz="600" b="1">
                          <a:latin typeface="黑体" panose="02010609060101010101" charset="-122"/>
                          <a:ea typeface="黑体" panose="02010609060101010101" charset="-122"/>
                          <a:cs typeface="黑体" panose="02010609060101010101" charset="-122"/>
                        </a:rPr>
                        <a:t>（七）总计</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a:buNone/>
                      </a:pPr>
                      <a:r>
                        <a:rPr lang="en-US" sz="600" b="1">
                          <a:latin typeface="黑体" panose="02010609060101010101" charset="-122"/>
                          <a:ea typeface="黑体" panose="02010609060101010101" charset="-122"/>
                          <a:cs typeface="黑体" panose="02010609060101010101" charset="-122"/>
                        </a:rPr>
                        <a:t>四、结转下年度继续办理</a:t>
                      </a:r>
                      <a:endParaRPr lang="en-US" altLang="en-US" sz="600" b="1">
                        <a:latin typeface="黑体" panose="02010609060101010101" charset="-122"/>
                        <a:ea typeface="黑体" panose="02010609060101010101" charset="-122"/>
                        <a:cs typeface="黑体" panose="0201060906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600" b="1">
                          <a:latin typeface="仿宋_GB2312" panose="02010609030101010101" charset="-122"/>
                          <a:ea typeface="仿宋_GB2312" panose="02010609030101010101" charset="-122"/>
                          <a:cs typeface="仿宋_GB2312" panose="02010609030101010101" charset="-122"/>
                        </a:rPr>
                        <a:t>0</a:t>
                      </a:r>
                      <a:endParaRPr lang="en-US" altLang="en-US" sz="600" b="1">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42" name="文本框 41"/>
          <p:cNvSpPr txBox="1"/>
          <p:nvPr/>
        </p:nvSpPr>
        <p:spPr>
          <a:xfrm>
            <a:off x="225425" y="19050"/>
            <a:ext cx="5240020" cy="368300"/>
          </a:xfrm>
          <a:prstGeom prst="rect">
            <a:avLst/>
          </a:prstGeom>
          <a:noFill/>
        </p:spPr>
        <p:txBody>
          <a:bodyPr wrap="none" rtlCol="0">
            <a:spAutoFit/>
          </a:bodyPr>
          <a:p>
            <a:r>
              <a:rPr lang="en-US" altLang="zh-CN" sz="1800" b="1">
                <a:latin typeface="仿宋" panose="02010609060101010101" charset="-122"/>
                <a:ea typeface="仿宋" panose="02010609060101010101" charset="-122"/>
                <a:cs typeface="Calibri Light" panose="020F0302020204030204" charset="0"/>
              </a:rPr>
              <a:t>四、政府信息公开行政复议、提起行政诉讼情况。</a:t>
            </a:r>
            <a:endParaRPr lang="en-US" altLang="zh-CN" sz="1800" b="1">
              <a:latin typeface="仿宋" panose="02010609060101010101" charset="-122"/>
              <a:ea typeface="仿宋" panose="02010609060101010101" charset="-122"/>
              <a:cs typeface="Calibri Light" panose="020F0302020204030204" charset="0"/>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pic>
        <p:nvPicPr>
          <p:cNvPr id="13" name="图片 12"/>
          <p:cNvPicPr>
            <a:picLocks noChangeAspect="1"/>
          </p:cNvPicPr>
          <p:nvPr/>
        </p:nvPicPr>
        <p:blipFill>
          <a:blip r:embed="rId1"/>
          <a:srcRect r="17521" b="14340"/>
          <a:stretch>
            <a:fillRect/>
          </a:stretch>
        </p:blipFill>
        <p:spPr>
          <a:xfrm>
            <a:off x="2712085" y="620395"/>
            <a:ext cx="5852795" cy="1729740"/>
          </a:xfrm>
          <a:prstGeom prst="rect">
            <a:avLst/>
          </a:prstGeom>
        </p:spPr>
      </p:pic>
      <p:sp>
        <p:nvSpPr>
          <p:cNvPr id="100" name="文本框 99"/>
          <p:cNvSpPr txBox="1"/>
          <p:nvPr/>
        </p:nvSpPr>
        <p:spPr>
          <a:xfrm>
            <a:off x="332740" y="2924810"/>
            <a:ext cx="10628630" cy="1753235"/>
          </a:xfrm>
          <a:prstGeom prst="rect">
            <a:avLst/>
          </a:prstGeom>
          <a:noFill/>
          <a:ln w="9525">
            <a:noFill/>
          </a:ln>
        </p:spPr>
        <p:txBody>
          <a:bodyPr wrap="square">
            <a:spAutoFit/>
          </a:bodyPr>
          <a:p>
            <a:r>
              <a:rPr lang="zh-CN" sz="1800" b="1">
                <a:solidFill>
                  <a:schemeClr val="tx1"/>
                </a:solidFill>
                <a:latin typeface="仿宋" panose="02010609060101010101" charset="-122"/>
                <a:ea typeface="仿宋" panose="02010609060101010101" charset="-122"/>
                <a:cs typeface="仿宋" panose="02010609060101010101" charset="-122"/>
              </a:rPr>
              <a:t>五、政府信息公开工作存在的主要问题及改进情况。</a:t>
            </a:r>
            <a:r>
              <a:rPr lang="en-US" sz="1800" b="1">
                <a:solidFill>
                  <a:schemeClr val="tx1"/>
                </a:solidFill>
                <a:latin typeface="仿宋" panose="02010609060101010101" charset="-122"/>
                <a:ea typeface="仿宋" panose="02010609060101010101" charset="-122"/>
                <a:cs typeface="仿宋" panose="02010609060101010101" charset="-122"/>
              </a:rPr>
              <a:t>     2023</a:t>
            </a:r>
            <a:r>
              <a:rPr lang="zh-CN" sz="1800" b="1">
                <a:solidFill>
                  <a:schemeClr val="tx1"/>
                </a:solidFill>
                <a:latin typeface="仿宋" panose="02010609060101010101" charset="-122"/>
                <a:ea typeface="仿宋" panose="02010609060101010101" charset="-122"/>
                <a:cs typeface="仿宋" panose="02010609060101010101" charset="-122"/>
              </a:rPr>
              <a:t>年，金融服务中心政务公开工作取得一定成效，尤其是在营商环境省、市政策文件公开上做到及时、专业，政策文件解读力度加大，但仍存在一定的不足主要表现在：部分中心动态公布不够及时，更新较慢。公开形式缺乏创新性，规范性有待完善。针对以上问题，县金融服务中心将进一步做好各项动态信息的分类，及时和多元化更新，增强政府信息公开工作人员的业务能力水平，增强公开规范性。</a:t>
            </a:r>
            <a:endParaRPr lang="zh-CN" altLang="en-US" sz="1800" b="1">
              <a:solidFill>
                <a:schemeClr val="tx1"/>
              </a:solidFill>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 name="矩形 39"/>
          <p:cNvSpPr/>
          <p:nvPr/>
        </p:nvSpPr>
        <p:spPr>
          <a:xfrm>
            <a:off x="0" y="0"/>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b="1">
                <a:solidFill>
                  <a:schemeClr val="tx1"/>
                </a:solidFill>
                <a:latin typeface="仿宋" panose="02010609060101010101" charset="-122"/>
                <a:ea typeface="仿宋" panose="02010609060101010101" charset="-122"/>
                <a:cs typeface="仿宋" panose="02010609060101010101" charset="-122"/>
                <a:sym typeface="+mn-ea"/>
              </a:rPr>
              <a:t>六、其他需要报告的事项</a:t>
            </a:r>
            <a:endParaRPr lang="zh-CN" altLang="en-US">
              <a:latin typeface="思源黑体 CN Regular" panose="020B0500000000000000" charset="-122"/>
              <a:ea typeface="思源黑体 CN Regular" panose="020B0500000000000000" charset="-122"/>
            </a:endParaRPr>
          </a:p>
        </p:txBody>
      </p:sp>
      <p:sp>
        <p:nvSpPr>
          <p:cNvPr id="41" name="矩形 40"/>
          <p:cNvSpPr/>
          <p:nvPr/>
        </p:nvSpPr>
        <p:spPr>
          <a:xfrm>
            <a:off x="0" y="6359525"/>
            <a:ext cx="121920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charset="-122"/>
              <a:ea typeface="思源黑体 CN Regular" panose="020B0500000000000000" charset="-122"/>
            </a:endParaRPr>
          </a:p>
        </p:txBody>
      </p:sp>
      <p:sp>
        <p:nvSpPr>
          <p:cNvPr id="8" name="文本框 7"/>
          <p:cNvSpPr txBox="1"/>
          <p:nvPr/>
        </p:nvSpPr>
        <p:spPr>
          <a:xfrm>
            <a:off x="695325" y="1167130"/>
            <a:ext cx="10339070" cy="4523105"/>
          </a:xfrm>
          <a:prstGeom prst="rect">
            <a:avLst/>
          </a:prstGeom>
          <a:noFill/>
        </p:spPr>
        <p:txBody>
          <a:bodyPr wrap="square" rtlCol="0" anchor="t">
            <a:spAutoFit/>
          </a:bodyPr>
          <a:p>
            <a:r>
              <a:rPr lang="zh-CN" altLang="en-US" b="1">
                <a:solidFill>
                  <a:schemeClr val="tx1"/>
                </a:solidFill>
                <a:latin typeface="仿宋" panose="02010609060101010101" charset="-122"/>
                <a:ea typeface="仿宋" panose="02010609060101010101" charset="-122"/>
                <a:cs typeface="仿宋" panose="02010609060101010101" charset="-122"/>
              </a:rPr>
              <a:t>（一）依据《政府信息公开信息处理费管理办法》收取信息处理费的情况：</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2023年微山县金融服务中心无依据《政府信息公开信息处理费管理办法》收取信息处理费的情况</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（二）本行政机关落实上级年度政务公开工作要点情况：</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加强金融、营商环境惠企政策等内容的信息公开，针对获得信贷、保护中小投资者等上级扶持政策进行政务公开，确保群众知情权和政策知晓度</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（三）人大代表建议和政协提案办理结果公开情况：</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2023年微山县金融服务中心共收到人大建议1条，政协提案3条，所有提案均在规定期限内办理回复完毕，办付率100%，满意和基本满意率100%。</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（四）本行政机关年度政务公开工作创新情况：</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无。</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（五）本行政机关政府信息公开工作年度报告数据统计需要说明的事项</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无。</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（六）本行政机关认为需要报告的其他事项</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无。</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（七）其他有关文件专门要求通过政府信息公开工作年度报告予以报告的事项</a:t>
            </a:r>
            <a:endParaRPr lang="zh-CN" altLang="en-US" b="1">
              <a:solidFill>
                <a:schemeClr val="tx1"/>
              </a:solidFill>
              <a:latin typeface="仿宋" panose="02010609060101010101" charset="-122"/>
              <a:ea typeface="仿宋" panose="02010609060101010101" charset="-122"/>
              <a:cs typeface="仿宋" panose="02010609060101010101" charset="-122"/>
            </a:endParaRPr>
          </a:p>
          <a:p>
            <a:r>
              <a:rPr lang="zh-CN" altLang="en-US" b="1">
                <a:solidFill>
                  <a:schemeClr val="tx1"/>
                </a:solidFill>
                <a:latin typeface="仿宋" panose="02010609060101010101" charset="-122"/>
                <a:ea typeface="仿宋" panose="02010609060101010101" charset="-122"/>
                <a:cs typeface="仿宋" panose="02010609060101010101" charset="-122"/>
              </a:rPr>
              <a:t>无。</a:t>
            </a:r>
            <a:endParaRPr lang="zh-CN" altLang="en-US" b="1">
              <a:solidFill>
                <a:schemeClr val="tx1"/>
              </a:solidFill>
              <a:latin typeface="仿宋" panose="02010609060101010101" charset="-122"/>
              <a:ea typeface="仿宋" panose="02010609060101010101" charset="-122"/>
              <a:cs typeface="仿宋" panose="02010609060101010101"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TABLE_ENDDRAG_ORIGIN_RECT" val="427*443"/>
  <p:tag name="TABLE_ENDDRAG_RECT" val="213*43*427*443"/>
</p:tagLst>
</file>

<file path=ppt/tags/tag4.xml><?xml version="1.0" encoding="utf-8"?>
<p:tagLst xmlns:p="http://schemas.openxmlformats.org/presentationml/2006/main">
  <p:tag name="commondata" val="eyJjb3VudCI6NSwiaGRpZCI6Ijc1MGQ1NzNiMzMxZmRlMWRjNGI5MWM4ZGJmY2U5MDcyIiwidXNlckNvdW50IjoxfQ=="/>
</p:tagLst>
</file>

<file path=ppt/theme/theme1.xml><?xml version="1.0" encoding="utf-8"?>
<a:theme xmlns:a="http://schemas.openxmlformats.org/drawingml/2006/main" name="默认设计模板">
  <a:themeElements>
    <a:clrScheme name="水天一色">
      <a:dk1>
        <a:srgbClr val="000000"/>
      </a:dk1>
      <a:lt1>
        <a:srgbClr val="FFFFFF"/>
      </a:lt1>
      <a:dk2>
        <a:srgbClr val="D0D9E8"/>
      </a:dk2>
      <a:lt2>
        <a:srgbClr val="B6CDE8"/>
      </a:lt2>
      <a:accent1>
        <a:srgbClr val="94B9E5"/>
      </a:accent1>
      <a:accent2>
        <a:srgbClr val="6C99DA"/>
      </a:accent2>
      <a:accent3>
        <a:srgbClr val="4F78C9"/>
      </a:accent3>
      <a:accent4>
        <a:srgbClr val="3B539D"/>
      </a:accent4>
      <a:accent5>
        <a:srgbClr val="273677"/>
      </a:accent5>
      <a:accent6>
        <a:srgbClr val="212A4D"/>
      </a:accent6>
      <a:hlink>
        <a:srgbClr val="866054"/>
      </a:hlink>
      <a:folHlink>
        <a:srgbClr val="422F28"/>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2784</Words>
  <Application>WPS 演示</Application>
  <PresentationFormat/>
  <Paragraphs>608</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Arial</vt:lpstr>
      <vt:lpstr>宋体</vt:lpstr>
      <vt:lpstr>Wingdings</vt:lpstr>
      <vt:lpstr>微软雅黑</vt:lpstr>
      <vt:lpstr>思源黑体 CN Regular</vt:lpstr>
      <vt:lpstr>仿宋</vt:lpstr>
      <vt:lpstr>楷体_GB2312</vt:lpstr>
      <vt:lpstr>黑体</vt:lpstr>
      <vt:lpstr>仿宋_GB2312</vt:lpstr>
      <vt:lpstr>Calibri Light</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86181</dc:creator>
  <cp:lastModifiedBy>.</cp:lastModifiedBy>
  <cp:revision>7</cp:revision>
  <dcterms:created xsi:type="dcterms:W3CDTF">2020-02-21T12:21:00Z</dcterms:created>
  <dcterms:modified xsi:type="dcterms:W3CDTF">2024-02-01T07:29:43Z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2052-12.1.0.16250</vt:lpwstr>
  </property>
  <property fmtid="{D5CDD505-2E9C-101B-9397-08002B2CF9AE}" pid="3" name="KSOTemplateUUID">
    <vt:lpwstr>v1.0_mb_FR4vU9H+zFkmatbzijbVsg==</vt:lpwstr>
  </property>
  <property fmtid="{D5CDD505-2E9C-101B-9397-08002B2CF9AE}" pid="4" name="ICV">
    <vt:lpwstr>CC26C5271E1040ADB0230381C91164CB_11</vt:lpwstr>
  </property>
</Properties>
</file>