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341119" y="1280629"/>
            <a:ext cx="10302240" cy="0"/>
          </a:xfrm>
          <a:custGeom>
            <a:avLst/>
            <a:gdLst/>
            <a:ahLst/>
            <a:cxnLst/>
            <a:rect l="l" t="t" r="r" b="b"/>
            <a:pathLst>
              <a:path w="10302240">
                <a:moveTo>
                  <a:pt x="0" y="0"/>
                </a:moveTo>
                <a:lnTo>
                  <a:pt x="10302240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35117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938922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942728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946534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950339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954145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957950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961757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965561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969368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973173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976979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980785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984590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988396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992201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996007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999812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1003618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1007423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1011229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1015034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1018840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1022647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1026452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1030258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1034063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1037869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1041674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1045480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1049286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1053091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1056897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1060702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k object 55"/>
          <p:cNvSpPr/>
          <p:nvPr/>
        </p:nvSpPr>
        <p:spPr>
          <a:xfrm>
            <a:off x="1064508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k object 56"/>
          <p:cNvSpPr/>
          <p:nvPr/>
        </p:nvSpPr>
        <p:spPr>
          <a:xfrm>
            <a:off x="1068313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k object 57"/>
          <p:cNvSpPr/>
          <p:nvPr/>
        </p:nvSpPr>
        <p:spPr>
          <a:xfrm>
            <a:off x="1072120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k object 58"/>
          <p:cNvSpPr/>
          <p:nvPr/>
        </p:nvSpPr>
        <p:spPr>
          <a:xfrm>
            <a:off x="1075924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k object 59"/>
          <p:cNvSpPr/>
          <p:nvPr/>
        </p:nvSpPr>
        <p:spPr>
          <a:xfrm>
            <a:off x="1079731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k object 60"/>
          <p:cNvSpPr/>
          <p:nvPr/>
        </p:nvSpPr>
        <p:spPr>
          <a:xfrm>
            <a:off x="1083536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k object 61"/>
          <p:cNvSpPr/>
          <p:nvPr/>
        </p:nvSpPr>
        <p:spPr>
          <a:xfrm>
            <a:off x="1087342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k object 62"/>
          <p:cNvSpPr/>
          <p:nvPr/>
        </p:nvSpPr>
        <p:spPr>
          <a:xfrm>
            <a:off x="1091148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k object 63"/>
          <p:cNvSpPr/>
          <p:nvPr/>
        </p:nvSpPr>
        <p:spPr>
          <a:xfrm>
            <a:off x="1094953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k object 64"/>
          <p:cNvSpPr/>
          <p:nvPr/>
        </p:nvSpPr>
        <p:spPr>
          <a:xfrm>
            <a:off x="1098759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k object 65"/>
          <p:cNvSpPr/>
          <p:nvPr/>
        </p:nvSpPr>
        <p:spPr>
          <a:xfrm>
            <a:off x="1102564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k object 66"/>
          <p:cNvSpPr/>
          <p:nvPr/>
        </p:nvSpPr>
        <p:spPr>
          <a:xfrm>
            <a:off x="1106370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k object 67"/>
          <p:cNvSpPr/>
          <p:nvPr/>
        </p:nvSpPr>
        <p:spPr>
          <a:xfrm>
            <a:off x="1110175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k object 68"/>
          <p:cNvSpPr/>
          <p:nvPr/>
        </p:nvSpPr>
        <p:spPr>
          <a:xfrm>
            <a:off x="1113981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k object 69"/>
          <p:cNvSpPr/>
          <p:nvPr/>
        </p:nvSpPr>
        <p:spPr>
          <a:xfrm>
            <a:off x="1117786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k object 70"/>
          <p:cNvSpPr/>
          <p:nvPr/>
        </p:nvSpPr>
        <p:spPr>
          <a:xfrm>
            <a:off x="1121592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k object 71"/>
          <p:cNvSpPr/>
          <p:nvPr/>
        </p:nvSpPr>
        <p:spPr>
          <a:xfrm>
            <a:off x="1125399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k object 72"/>
          <p:cNvSpPr/>
          <p:nvPr/>
        </p:nvSpPr>
        <p:spPr>
          <a:xfrm>
            <a:off x="1129204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k object 73"/>
          <p:cNvSpPr/>
          <p:nvPr/>
        </p:nvSpPr>
        <p:spPr>
          <a:xfrm>
            <a:off x="1133010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k object 74"/>
          <p:cNvSpPr/>
          <p:nvPr/>
        </p:nvSpPr>
        <p:spPr>
          <a:xfrm>
            <a:off x="1136815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k object 75"/>
          <p:cNvSpPr/>
          <p:nvPr/>
        </p:nvSpPr>
        <p:spPr>
          <a:xfrm>
            <a:off x="1140621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k object 76"/>
          <p:cNvSpPr/>
          <p:nvPr/>
        </p:nvSpPr>
        <p:spPr>
          <a:xfrm>
            <a:off x="1144426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k object 77"/>
          <p:cNvSpPr/>
          <p:nvPr/>
        </p:nvSpPr>
        <p:spPr>
          <a:xfrm>
            <a:off x="1148232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k object 78"/>
          <p:cNvSpPr/>
          <p:nvPr/>
        </p:nvSpPr>
        <p:spPr>
          <a:xfrm>
            <a:off x="1152037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k object 79"/>
          <p:cNvSpPr/>
          <p:nvPr/>
        </p:nvSpPr>
        <p:spPr>
          <a:xfrm>
            <a:off x="1155843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k object 80"/>
          <p:cNvSpPr/>
          <p:nvPr/>
        </p:nvSpPr>
        <p:spPr>
          <a:xfrm>
            <a:off x="1159648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k object 81"/>
          <p:cNvSpPr/>
          <p:nvPr/>
        </p:nvSpPr>
        <p:spPr>
          <a:xfrm>
            <a:off x="1163454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k object 82"/>
          <p:cNvSpPr/>
          <p:nvPr/>
        </p:nvSpPr>
        <p:spPr>
          <a:xfrm>
            <a:off x="1167260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k object 83"/>
          <p:cNvSpPr/>
          <p:nvPr/>
        </p:nvSpPr>
        <p:spPr>
          <a:xfrm>
            <a:off x="381000" y="408368"/>
            <a:ext cx="873125" cy="872490"/>
          </a:xfrm>
          <a:custGeom>
            <a:avLst/>
            <a:gdLst/>
            <a:ahLst/>
            <a:cxnLst/>
            <a:rect l="l" t="t" r="r" b="b"/>
            <a:pathLst>
              <a:path w="873125" h="872490">
                <a:moveTo>
                  <a:pt x="436486" y="872261"/>
                </a:moveTo>
                <a:lnTo>
                  <a:pt x="388964" y="869702"/>
                </a:lnTo>
                <a:lnTo>
                  <a:pt x="342925" y="862201"/>
                </a:lnTo>
                <a:lnTo>
                  <a:pt x="298632" y="850025"/>
                </a:lnTo>
                <a:lnTo>
                  <a:pt x="256352" y="833439"/>
                </a:lnTo>
                <a:lnTo>
                  <a:pt x="216349" y="812709"/>
                </a:lnTo>
                <a:lnTo>
                  <a:pt x="178890" y="788100"/>
                </a:lnTo>
                <a:lnTo>
                  <a:pt x="144239" y="759878"/>
                </a:lnTo>
                <a:lnTo>
                  <a:pt x="112663" y="728310"/>
                </a:lnTo>
                <a:lnTo>
                  <a:pt x="84426" y="693659"/>
                </a:lnTo>
                <a:lnTo>
                  <a:pt x="59794" y="656193"/>
                </a:lnTo>
                <a:lnTo>
                  <a:pt x="39033" y="616177"/>
                </a:lnTo>
                <a:lnTo>
                  <a:pt x="22407" y="573877"/>
                </a:lnTo>
                <a:lnTo>
                  <a:pt x="10183" y="529558"/>
                </a:lnTo>
                <a:lnTo>
                  <a:pt x="2625" y="483486"/>
                </a:lnTo>
                <a:lnTo>
                  <a:pt x="0" y="435927"/>
                </a:lnTo>
                <a:lnTo>
                  <a:pt x="2625" y="388444"/>
                </a:lnTo>
                <a:lnTo>
                  <a:pt x="10183" y="342438"/>
                </a:lnTo>
                <a:lnTo>
                  <a:pt x="22407" y="298175"/>
                </a:lnTo>
                <a:lnTo>
                  <a:pt x="39033" y="255923"/>
                </a:lnTo>
                <a:lnTo>
                  <a:pt x="59794" y="215947"/>
                </a:lnTo>
                <a:lnTo>
                  <a:pt x="84426" y="178513"/>
                </a:lnTo>
                <a:lnTo>
                  <a:pt x="112663" y="143889"/>
                </a:lnTo>
                <a:lnTo>
                  <a:pt x="144239" y="112341"/>
                </a:lnTo>
                <a:lnTo>
                  <a:pt x="178890" y="84134"/>
                </a:lnTo>
                <a:lnTo>
                  <a:pt x="216349" y="59537"/>
                </a:lnTo>
                <a:lnTo>
                  <a:pt x="256352" y="38814"/>
                </a:lnTo>
                <a:lnTo>
                  <a:pt x="298632" y="22232"/>
                </a:lnTo>
                <a:lnTo>
                  <a:pt x="342925" y="10058"/>
                </a:lnTo>
                <a:lnTo>
                  <a:pt x="388964" y="2559"/>
                </a:lnTo>
                <a:lnTo>
                  <a:pt x="436486" y="0"/>
                </a:lnTo>
                <a:lnTo>
                  <a:pt x="484007" y="2559"/>
                </a:lnTo>
                <a:lnTo>
                  <a:pt x="530046" y="10059"/>
                </a:lnTo>
                <a:lnTo>
                  <a:pt x="574337" y="22234"/>
                </a:lnTo>
                <a:lnTo>
                  <a:pt x="616613" y="38818"/>
                </a:lnTo>
                <a:lnTo>
                  <a:pt x="656609" y="59544"/>
                </a:lnTo>
                <a:lnTo>
                  <a:pt x="694059" y="84147"/>
                </a:lnTo>
                <a:lnTo>
                  <a:pt x="728696" y="112361"/>
                </a:lnTo>
                <a:lnTo>
                  <a:pt x="760255" y="143920"/>
                </a:lnTo>
                <a:lnTo>
                  <a:pt x="788469" y="178557"/>
                </a:lnTo>
                <a:lnTo>
                  <a:pt x="813072" y="216007"/>
                </a:lnTo>
                <a:lnTo>
                  <a:pt x="833798" y="256003"/>
                </a:lnTo>
                <a:lnTo>
                  <a:pt x="850382" y="298279"/>
                </a:lnTo>
                <a:lnTo>
                  <a:pt x="862557" y="342570"/>
                </a:lnTo>
                <a:lnTo>
                  <a:pt x="870057" y="388609"/>
                </a:lnTo>
                <a:lnTo>
                  <a:pt x="872616" y="436130"/>
                </a:lnTo>
                <a:lnTo>
                  <a:pt x="870057" y="483651"/>
                </a:lnTo>
                <a:lnTo>
                  <a:pt x="862557" y="529690"/>
                </a:lnTo>
                <a:lnTo>
                  <a:pt x="850382" y="573981"/>
                </a:lnTo>
                <a:lnTo>
                  <a:pt x="833798" y="616258"/>
                </a:lnTo>
                <a:lnTo>
                  <a:pt x="813072" y="656254"/>
                </a:lnTo>
                <a:lnTo>
                  <a:pt x="788469" y="693703"/>
                </a:lnTo>
                <a:lnTo>
                  <a:pt x="760255" y="728340"/>
                </a:lnTo>
                <a:lnTo>
                  <a:pt x="728696" y="759899"/>
                </a:lnTo>
                <a:lnTo>
                  <a:pt x="694059" y="788113"/>
                </a:lnTo>
                <a:lnTo>
                  <a:pt x="656609" y="812716"/>
                </a:lnTo>
                <a:lnTo>
                  <a:pt x="616613" y="833443"/>
                </a:lnTo>
                <a:lnTo>
                  <a:pt x="574337" y="850027"/>
                </a:lnTo>
                <a:lnTo>
                  <a:pt x="530046" y="862202"/>
                </a:lnTo>
                <a:lnTo>
                  <a:pt x="484007" y="869702"/>
                </a:lnTo>
                <a:lnTo>
                  <a:pt x="436486" y="87226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8759" y="316979"/>
            <a:ext cx="1101448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341119" y="1280629"/>
            <a:ext cx="10302240" cy="0"/>
          </a:xfrm>
          <a:custGeom>
            <a:avLst/>
            <a:gdLst/>
            <a:ahLst/>
            <a:cxnLst/>
            <a:rect l="l" t="t" r="r" b="b"/>
            <a:pathLst>
              <a:path w="10302240">
                <a:moveTo>
                  <a:pt x="0" y="0"/>
                </a:moveTo>
                <a:lnTo>
                  <a:pt x="10302240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35117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938922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942728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946534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950339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954145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957950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961757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965561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969368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973173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976979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980785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984590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988396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992201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996007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999812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1003618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1007423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1011229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1015034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1018840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1022647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1026452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1030258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1034063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1037869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1041674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1045480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1049286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1053091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1056897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1060702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k object 55"/>
          <p:cNvSpPr/>
          <p:nvPr/>
        </p:nvSpPr>
        <p:spPr>
          <a:xfrm>
            <a:off x="1064508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k object 56"/>
          <p:cNvSpPr/>
          <p:nvPr/>
        </p:nvSpPr>
        <p:spPr>
          <a:xfrm>
            <a:off x="1068313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k object 57"/>
          <p:cNvSpPr/>
          <p:nvPr/>
        </p:nvSpPr>
        <p:spPr>
          <a:xfrm>
            <a:off x="1072120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k object 58"/>
          <p:cNvSpPr/>
          <p:nvPr/>
        </p:nvSpPr>
        <p:spPr>
          <a:xfrm>
            <a:off x="10759249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k object 59"/>
          <p:cNvSpPr/>
          <p:nvPr/>
        </p:nvSpPr>
        <p:spPr>
          <a:xfrm>
            <a:off x="1079731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k object 60"/>
          <p:cNvSpPr/>
          <p:nvPr/>
        </p:nvSpPr>
        <p:spPr>
          <a:xfrm>
            <a:off x="1083536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k object 61"/>
          <p:cNvSpPr/>
          <p:nvPr/>
        </p:nvSpPr>
        <p:spPr>
          <a:xfrm>
            <a:off x="10873422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k object 62"/>
          <p:cNvSpPr/>
          <p:nvPr/>
        </p:nvSpPr>
        <p:spPr>
          <a:xfrm>
            <a:off x="1091148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k object 63"/>
          <p:cNvSpPr/>
          <p:nvPr/>
        </p:nvSpPr>
        <p:spPr>
          <a:xfrm>
            <a:off x="1094953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k object 64"/>
          <p:cNvSpPr/>
          <p:nvPr/>
        </p:nvSpPr>
        <p:spPr>
          <a:xfrm>
            <a:off x="1098759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k object 65"/>
          <p:cNvSpPr/>
          <p:nvPr/>
        </p:nvSpPr>
        <p:spPr>
          <a:xfrm>
            <a:off x="1102564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k object 66"/>
          <p:cNvSpPr/>
          <p:nvPr/>
        </p:nvSpPr>
        <p:spPr>
          <a:xfrm>
            <a:off x="1106370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k object 67"/>
          <p:cNvSpPr/>
          <p:nvPr/>
        </p:nvSpPr>
        <p:spPr>
          <a:xfrm>
            <a:off x="11101755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k object 68"/>
          <p:cNvSpPr/>
          <p:nvPr/>
        </p:nvSpPr>
        <p:spPr>
          <a:xfrm>
            <a:off x="11139817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k object 69"/>
          <p:cNvSpPr/>
          <p:nvPr/>
        </p:nvSpPr>
        <p:spPr>
          <a:xfrm>
            <a:off x="1117786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k object 70"/>
          <p:cNvSpPr/>
          <p:nvPr/>
        </p:nvSpPr>
        <p:spPr>
          <a:xfrm>
            <a:off x="1121592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k object 71"/>
          <p:cNvSpPr/>
          <p:nvPr/>
        </p:nvSpPr>
        <p:spPr>
          <a:xfrm>
            <a:off x="1125399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65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k object 72"/>
          <p:cNvSpPr/>
          <p:nvPr/>
        </p:nvSpPr>
        <p:spPr>
          <a:xfrm>
            <a:off x="11292040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k object 73"/>
          <p:cNvSpPr/>
          <p:nvPr/>
        </p:nvSpPr>
        <p:spPr>
          <a:xfrm>
            <a:off x="1133010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k object 74"/>
          <p:cNvSpPr/>
          <p:nvPr/>
        </p:nvSpPr>
        <p:spPr>
          <a:xfrm>
            <a:off x="1136815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k object 75"/>
          <p:cNvSpPr/>
          <p:nvPr/>
        </p:nvSpPr>
        <p:spPr>
          <a:xfrm>
            <a:off x="1140621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k object 76"/>
          <p:cNvSpPr/>
          <p:nvPr/>
        </p:nvSpPr>
        <p:spPr>
          <a:xfrm>
            <a:off x="11444261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k object 77"/>
          <p:cNvSpPr/>
          <p:nvPr/>
        </p:nvSpPr>
        <p:spPr>
          <a:xfrm>
            <a:off x="1148232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k object 78"/>
          <p:cNvSpPr/>
          <p:nvPr/>
        </p:nvSpPr>
        <p:spPr>
          <a:xfrm>
            <a:off x="11520373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k object 79"/>
          <p:cNvSpPr/>
          <p:nvPr/>
        </p:nvSpPr>
        <p:spPr>
          <a:xfrm>
            <a:off x="1155843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k object 80"/>
          <p:cNvSpPr/>
          <p:nvPr/>
        </p:nvSpPr>
        <p:spPr>
          <a:xfrm>
            <a:off x="11596484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70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70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k object 81"/>
          <p:cNvSpPr/>
          <p:nvPr/>
        </p:nvSpPr>
        <p:spPr>
          <a:xfrm>
            <a:off x="11634546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20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k object 82"/>
          <p:cNvSpPr/>
          <p:nvPr/>
        </p:nvSpPr>
        <p:spPr>
          <a:xfrm>
            <a:off x="11672608" y="1101483"/>
            <a:ext cx="140970" cy="135255"/>
          </a:xfrm>
          <a:custGeom>
            <a:avLst/>
            <a:gdLst/>
            <a:ahLst/>
            <a:cxnLst/>
            <a:rect l="l" t="t" r="r" b="b"/>
            <a:pathLst>
              <a:path w="140970" h="135255">
                <a:moveTo>
                  <a:pt x="5257" y="134734"/>
                </a:moveTo>
                <a:lnTo>
                  <a:pt x="0" y="129222"/>
                </a:lnTo>
                <a:lnTo>
                  <a:pt x="135407" y="0"/>
                </a:lnTo>
                <a:lnTo>
                  <a:pt x="140677" y="5511"/>
                </a:lnTo>
                <a:lnTo>
                  <a:pt x="5257" y="13473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k object 83"/>
          <p:cNvSpPr/>
          <p:nvPr/>
        </p:nvSpPr>
        <p:spPr>
          <a:xfrm>
            <a:off x="381000" y="408368"/>
            <a:ext cx="873125" cy="872490"/>
          </a:xfrm>
          <a:custGeom>
            <a:avLst/>
            <a:gdLst/>
            <a:ahLst/>
            <a:cxnLst/>
            <a:rect l="l" t="t" r="r" b="b"/>
            <a:pathLst>
              <a:path w="873125" h="872490">
                <a:moveTo>
                  <a:pt x="436486" y="872261"/>
                </a:moveTo>
                <a:lnTo>
                  <a:pt x="388964" y="869702"/>
                </a:lnTo>
                <a:lnTo>
                  <a:pt x="342925" y="862201"/>
                </a:lnTo>
                <a:lnTo>
                  <a:pt x="298632" y="850025"/>
                </a:lnTo>
                <a:lnTo>
                  <a:pt x="256352" y="833439"/>
                </a:lnTo>
                <a:lnTo>
                  <a:pt x="216349" y="812709"/>
                </a:lnTo>
                <a:lnTo>
                  <a:pt x="178890" y="788100"/>
                </a:lnTo>
                <a:lnTo>
                  <a:pt x="144239" y="759878"/>
                </a:lnTo>
                <a:lnTo>
                  <a:pt x="112663" y="728310"/>
                </a:lnTo>
                <a:lnTo>
                  <a:pt x="84426" y="693659"/>
                </a:lnTo>
                <a:lnTo>
                  <a:pt x="59794" y="656193"/>
                </a:lnTo>
                <a:lnTo>
                  <a:pt x="39033" y="616177"/>
                </a:lnTo>
                <a:lnTo>
                  <a:pt x="22407" y="573877"/>
                </a:lnTo>
                <a:lnTo>
                  <a:pt x="10183" y="529558"/>
                </a:lnTo>
                <a:lnTo>
                  <a:pt x="2625" y="483486"/>
                </a:lnTo>
                <a:lnTo>
                  <a:pt x="0" y="435927"/>
                </a:lnTo>
                <a:lnTo>
                  <a:pt x="2625" y="388444"/>
                </a:lnTo>
                <a:lnTo>
                  <a:pt x="10183" y="342438"/>
                </a:lnTo>
                <a:lnTo>
                  <a:pt x="22407" y="298175"/>
                </a:lnTo>
                <a:lnTo>
                  <a:pt x="39033" y="255923"/>
                </a:lnTo>
                <a:lnTo>
                  <a:pt x="59794" y="215947"/>
                </a:lnTo>
                <a:lnTo>
                  <a:pt x="84426" y="178513"/>
                </a:lnTo>
                <a:lnTo>
                  <a:pt x="112663" y="143889"/>
                </a:lnTo>
                <a:lnTo>
                  <a:pt x="144239" y="112341"/>
                </a:lnTo>
                <a:lnTo>
                  <a:pt x="178890" y="84134"/>
                </a:lnTo>
                <a:lnTo>
                  <a:pt x="216349" y="59537"/>
                </a:lnTo>
                <a:lnTo>
                  <a:pt x="256352" y="38814"/>
                </a:lnTo>
                <a:lnTo>
                  <a:pt x="298632" y="22232"/>
                </a:lnTo>
                <a:lnTo>
                  <a:pt x="342925" y="10058"/>
                </a:lnTo>
                <a:lnTo>
                  <a:pt x="388964" y="2559"/>
                </a:lnTo>
                <a:lnTo>
                  <a:pt x="436486" y="0"/>
                </a:lnTo>
                <a:lnTo>
                  <a:pt x="484007" y="2559"/>
                </a:lnTo>
                <a:lnTo>
                  <a:pt x="530046" y="10059"/>
                </a:lnTo>
                <a:lnTo>
                  <a:pt x="574337" y="22234"/>
                </a:lnTo>
                <a:lnTo>
                  <a:pt x="616613" y="38818"/>
                </a:lnTo>
                <a:lnTo>
                  <a:pt x="656609" y="59544"/>
                </a:lnTo>
                <a:lnTo>
                  <a:pt x="694059" y="84147"/>
                </a:lnTo>
                <a:lnTo>
                  <a:pt x="728696" y="112361"/>
                </a:lnTo>
                <a:lnTo>
                  <a:pt x="760255" y="143920"/>
                </a:lnTo>
                <a:lnTo>
                  <a:pt x="788469" y="178557"/>
                </a:lnTo>
                <a:lnTo>
                  <a:pt x="813072" y="216007"/>
                </a:lnTo>
                <a:lnTo>
                  <a:pt x="833798" y="256003"/>
                </a:lnTo>
                <a:lnTo>
                  <a:pt x="850382" y="298279"/>
                </a:lnTo>
                <a:lnTo>
                  <a:pt x="862557" y="342570"/>
                </a:lnTo>
                <a:lnTo>
                  <a:pt x="870057" y="388609"/>
                </a:lnTo>
                <a:lnTo>
                  <a:pt x="872616" y="436130"/>
                </a:lnTo>
                <a:lnTo>
                  <a:pt x="870057" y="483651"/>
                </a:lnTo>
                <a:lnTo>
                  <a:pt x="862557" y="529690"/>
                </a:lnTo>
                <a:lnTo>
                  <a:pt x="850382" y="573981"/>
                </a:lnTo>
                <a:lnTo>
                  <a:pt x="833798" y="616258"/>
                </a:lnTo>
                <a:lnTo>
                  <a:pt x="813072" y="656254"/>
                </a:lnTo>
                <a:lnTo>
                  <a:pt x="788469" y="693703"/>
                </a:lnTo>
                <a:lnTo>
                  <a:pt x="760255" y="728340"/>
                </a:lnTo>
                <a:lnTo>
                  <a:pt x="728696" y="759899"/>
                </a:lnTo>
                <a:lnTo>
                  <a:pt x="694059" y="788113"/>
                </a:lnTo>
                <a:lnTo>
                  <a:pt x="656609" y="812716"/>
                </a:lnTo>
                <a:lnTo>
                  <a:pt x="616613" y="833443"/>
                </a:lnTo>
                <a:lnTo>
                  <a:pt x="574337" y="850027"/>
                </a:lnTo>
                <a:lnTo>
                  <a:pt x="530046" y="862202"/>
                </a:lnTo>
                <a:lnTo>
                  <a:pt x="484007" y="869702"/>
                </a:lnTo>
                <a:lnTo>
                  <a:pt x="436486" y="87226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7888" y="3609975"/>
            <a:ext cx="10936223" cy="1243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58975" y="1774824"/>
            <a:ext cx="8274050" cy="3928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021070" y="6533272"/>
            <a:ext cx="1504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4819" y="419100"/>
            <a:ext cx="11262360" cy="6019800"/>
          </a:xfrm>
          <a:custGeom>
            <a:avLst/>
            <a:gdLst/>
            <a:ahLst/>
            <a:cxnLst/>
            <a:rect l="l" t="t" r="r" b="b"/>
            <a:pathLst>
              <a:path w="11262360" h="6019800">
                <a:moveTo>
                  <a:pt x="0" y="0"/>
                </a:moveTo>
                <a:lnTo>
                  <a:pt x="11262360" y="0"/>
                </a:lnTo>
                <a:lnTo>
                  <a:pt x="11262360" y="6019800"/>
                </a:lnTo>
                <a:lnTo>
                  <a:pt x="0" y="601980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986516" y="419100"/>
            <a:ext cx="741045" cy="741045"/>
          </a:xfrm>
          <a:custGeom>
            <a:avLst/>
            <a:gdLst/>
            <a:ahLst/>
            <a:cxnLst/>
            <a:rect l="l" t="t" r="r" b="b"/>
            <a:pathLst>
              <a:path w="741045" h="741044">
                <a:moveTo>
                  <a:pt x="740663" y="740663"/>
                </a:moveTo>
                <a:lnTo>
                  <a:pt x="0" y="0"/>
                </a:lnTo>
                <a:lnTo>
                  <a:pt x="370331" y="0"/>
                </a:lnTo>
                <a:lnTo>
                  <a:pt x="740663" y="370331"/>
                </a:lnTo>
                <a:lnTo>
                  <a:pt x="740663" y="74066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3589020"/>
            <a:ext cx="8328659" cy="1323340"/>
          </a:xfrm>
          <a:custGeom>
            <a:avLst/>
            <a:gdLst/>
            <a:ahLst/>
            <a:cxnLst/>
            <a:rect l="l" t="t" r="r" b="b"/>
            <a:pathLst>
              <a:path w="8328659" h="1323339">
                <a:moveTo>
                  <a:pt x="0" y="0"/>
                </a:moveTo>
                <a:lnTo>
                  <a:pt x="8328659" y="0"/>
                </a:lnTo>
                <a:lnTo>
                  <a:pt x="8328659" y="1322831"/>
                </a:lnTo>
                <a:lnTo>
                  <a:pt x="0" y="1322831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7888" y="3609975"/>
            <a:ext cx="10936223" cy="1242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7310" marR="404495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马坡镇</a:t>
            </a:r>
            <a:r>
              <a:rPr spc="-5" dirty="0">
                <a:latin typeface="Arial" panose="020B0604020202020204"/>
                <a:cs typeface="Arial" panose="020B0604020202020204"/>
              </a:rPr>
              <a:t>20</a:t>
            </a:r>
            <a:r>
              <a:rPr lang="en-US" spc="-5" dirty="0">
                <a:latin typeface="Arial" panose="020B0604020202020204"/>
                <a:cs typeface="Arial" panose="020B0604020202020204"/>
              </a:rPr>
              <a:t>20</a:t>
            </a:r>
            <a:r>
              <a:rPr dirty="0"/>
              <a:t>年度政府信息公开工</a:t>
            </a:r>
            <a:r>
              <a:rPr spc="-5" dirty="0"/>
              <a:t>作</a:t>
            </a:r>
            <a:endParaRPr spc="-5" dirty="0"/>
          </a:p>
          <a:p>
            <a:pPr marL="2607310" algn="ctr">
              <a:lnSpc>
                <a:spcPct val="100000"/>
              </a:lnSpc>
            </a:pPr>
            <a:r>
              <a:rPr dirty="0"/>
              <a:t>年度报</a:t>
            </a:r>
            <a:r>
              <a:rPr spc="-5" dirty="0"/>
              <a:t>告</a:t>
            </a:r>
            <a:endParaRPr spc="-5" dirty="0"/>
          </a:p>
        </p:txBody>
      </p:sp>
      <p:sp>
        <p:nvSpPr>
          <p:cNvPr id="8" name="object 8"/>
          <p:cNvSpPr/>
          <p:nvPr/>
        </p:nvSpPr>
        <p:spPr>
          <a:xfrm>
            <a:off x="3086379" y="983272"/>
            <a:ext cx="4258945" cy="4131945"/>
          </a:xfrm>
          <a:custGeom>
            <a:avLst/>
            <a:gdLst/>
            <a:ahLst/>
            <a:cxnLst/>
            <a:rect l="l" t="t" r="r" b="b"/>
            <a:pathLst>
              <a:path w="4258945" h="4131945">
                <a:moveTo>
                  <a:pt x="4258144" y="4131830"/>
                </a:moveTo>
                <a:lnTo>
                  <a:pt x="0" y="4103852"/>
                </a:lnTo>
                <a:lnTo>
                  <a:pt x="0" y="0"/>
                </a:lnTo>
                <a:lnTo>
                  <a:pt x="1825053" y="0"/>
                </a:lnTo>
                <a:lnTo>
                  <a:pt x="1825053" y="39687"/>
                </a:lnTo>
                <a:lnTo>
                  <a:pt x="79375" y="39687"/>
                </a:lnTo>
                <a:lnTo>
                  <a:pt x="39687" y="79375"/>
                </a:lnTo>
                <a:lnTo>
                  <a:pt x="79375" y="79375"/>
                </a:lnTo>
                <a:lnTo>
                  <a:pt x="79375" y="4024744"/>
                </a:lnTo>
                <a:lnTo>
                  <a:pt x="39954" y="4024744"/>
                </a:lnTo>
                <a:lnTo>
                  <a:pt x="79375" y="4064431"/>
                </a:lnTo>
                <a:lnTo>
                  <a:pt x="4258587" y="4064431"/>
                </a:lnTo>
                <a:lnTo>
                  <a:pt x="4258144" y="4131830"/>
                </a:lnTo>
                <a:close/>
              </a:path>
              <a:path w="4258945" h="4131945">
                <a:moveTo>
                  <a:pt x="79375" y="79375"/>
                </a:moveTo>
                <a:lnTo>
                  <a:pt x="39687" y="79375"/>
                </a:lnTo>
                <a:lnTo>
                  <a:pt x="79375" y="39687"/>
                </a:lnTo>
                <a:lnTo>
                  <a:pt x="79375" y="79375"/>
                </a:lnTo>
                <a:close/>
              </a:path>
              <a:path w="4258945" h="4131945">
                <a:moveTo>
                  <a:pt x="1745678" y="79375"/>
                </a:moveTo>
                <a:lnTo>
                  <a:pt x="79375" y="79375"/>
                </a:lnTo>
                <a:lnTo>
                  <a:pt x="79375" y="39687"/>
                </a:lnTo>
                <a:lnTo>
                  <a:pt x="1745678" y="39687"/>
                </a:lnTo>
                <a:lnTo>
                  <a:pt x="1745678" y="79375"/>
                </a:lnTo>
                <a:close/>
              </a:path>
              <a:path w="4258945" h="4131945">
                <a:moveTo>
                  <a:pt x="1825053" y="517664"/>
                </a:moveTo>
                <a:lnTo>
                  <a:pt x="1745678" y="517664"/>
                </a:lnTo>
                <a:lnTo>
                  <a:pt x="1745678" y="39687"/>
                </a:lnTo>
                <a:lnTo>
                  <a:pt x="1785365" y="79375"/>
                </a:lnTo>
                <a:lnTo>
                  <a:pt x="1825053" y="79375"/>
                </a:lnTo>
                <a:lnTo>
                  <a:pt x="1825053" y="517664"/>
                </a:lnTo>
                <a:close/>
              </a:path>
              <a:path w="4258945" h="4131945">
                <a:moveTo>
                  <a:pt x="1825053" y="79375"/>
                </a:moveTo>
                <a:lnTo>
                  <a:pt x="1785365" y="79375"/>
                </a:lnTo>
                <a:lnTo>
                  <a:pt x="1745678" y="39687"/>
                </a:lnTo>
                <a:lnTo>
                  <a:pt x="1825053" y="39687"/>
                </a:lnTo>
                <a:lnTo>
                  <a:pt x="1825053" y="79375"/>
                </a:lnTo>
                <a:close/>
              </a:path>
              <a:path w="4258945" h="4131945">
                <a:moveTo>
                  <a:pt x="79375" y="4064431"/>
                </a:moveTo>
                <a:lnTo>
                  <a:pt x="39954" y="4024744"/>
                </a:lnTo>
                <a:lnTo>
                  <a:pt x="79375" y="4025003"/>
                </a:lnTo>
                <a:lnTo>
                  <a:pt x="79375" y="4064431"/>
                </a:lnTo>
                <a:close/>
              </a:path>
              <a:path w="4258945" h="4131945">
                <a:moveTo>
                  <a:pt x="79375" y="4025003"/>
                </a:moveTo>
                <a:lnTo>
                  <a:pt x="39954" y="4024744"/>
                </a:lnTo>
                <a:lnTo>
                  <a:pt x="79375" y="4024744"/>
                </a:lnTo>
                <a:lnTo>
                  <a:pt x="79375" y="4025003"/>
                </a:lnTo>
                <a:close/>
              </a:path>
              <a:path w="4258945" h="4131945">
                <a:moveTo>
                  <a:pt x="4258587" y="4064431"/>
                </a:moveTo>
                <a:lnTo>
                  <a:pt x="79375" y="4064431"/>
                </a:lnTo>
                <a:lnTo>
                  <a:pt x="79375" y="4025003"/>
                </a:lnTo>
                <a:lnTo>
                  <a:pt x="4258665" y="4052455"/>
                </a:lnTo>
                <a:lnTo>
                  <a:pt x="4258587" y="406443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410336" y="5075415"/>
            <a:ext cx="1246505" cy="0"/>
          </a:xfrm>
          <a:custGeom>
            <a:avLst/>
            <a:gdLst/>
            <a:ahLst/>
            <a:cxnLst/>
            <a:rect l="l" t="t" r="r" b="b"/>
            <a:pathLst>
              <a:path w="1246504">
                <a:moveTo>
                  <a:pt x="0" y="0"/>
                </a:moveTo>
                <a:lnTo>
                  <a:pt x="1245984" y="0"/>
                </a:lnTo>
              </a:path>
            </a:pathLst>
          </a:custGeom>
          <a:ln w="793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701925" y="5075415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4">
                <a:moveTo>
                  <a:pt x="0" y="0"/>
                </a:moveTo>
                <a:lnTo>
                  <a:pt x="369684" y="0"/>
                </a:lnTo>
              </a:path>
            </a:pathLst>
          </a:custGeom>
          <a:ln w="793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17215" y="5075415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5">
                <a:moveTo>
                  <a:pt x="0" y="0"/>
                </a:moveTo>
                <a:lnTo>
                  <a:pt x="138544" y="0"/>
                </a:lnTo>
              </a:path>
            </a:pathLst>
          </a:custGeom>
          <a:ln w="793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83355" y="1633042"/>
            <a:ext cx="1829041" cy="184103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593105" y="1335214"/>
            <a:ext cx="1541703" cy="1533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51429" y="2604134"/>
            <a:ext cx="91694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微软雅黑" panose="020B0503020204020204" charset="-122"/>
                <a:cs typeface="微软雅黑" panose="020B0503020204020204" charset="-122"/>
              </a:rPr>
              <a:t>收到和处理政府信息公开申请情况</a:t>
            </a:r>
            <a:endParaRPr sz="4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84503" y="2327910"/>
            <a:ext cx="1278890" cy="1559560"/>
          </a:xfrm>
          <a:custGeom>
            <a:avLst/>
            <a:gdLst/>
            <a:ahLst/>
            <a:cxnLst/>
            <a:rect l="l" t="t" r="r" b="b"/>
            <a:pathLst>
              <a:path w="1278889" h="1559560">
                <a:moveTo>
                  <a:pt x="639508" y="1559560"/>
                </a:moveTo>
                <a:lnTo>
                  <a:pt x="595749" y="1557760"/>
                </a:lnTo>
                <a:lnTo>
                  <a:pt x="552781" y="1552441"/>
                </a:lnTo>
                <a:lnTo>
                  <a:pt x="510700" y="1543716"/>
                </a:lnTo>
                <a:lnTo>
                  <a:pt x="469600" y="1531704"/>
                </a:lnTo>
                <a:lnTo>
                  <a:pt x="429576" y="1516518"/>
                </a:lnTo>
                <a:lnTo>
                  <a:pt x="390723" y="1498276"/>
                </a:lnTo>
                <a:lnTo>
                  <a:pt x="353137" y="1477093"/>
                </a:lnTo>
                <a:lnTo>
                  <a:pt x="316912" y="1453086"/>
                </a:lnTo>
                <a:lnTo>
                  <a:pt x="282144" y="1426371"/>
                </a:lnTo>
                <a:lnTo>
                  <a:pt x="248927" y="1397063"/>
                </a:lnTo>
                <a:lnTo>
                  <a:pt x="217357" y="1365279"/>
                </a:lnTo>
                <a:lnTo>
                  <a:pt x="187528" y="1331134"/>
                </a:lnTo>
                <a:lnTo>
                  <a:pt x="159535" y="1294745"/>
                </a:lnTo>
                <a:lnTo>
                  <a:pt x="133474" y="1256228"/>
                </a:lnTo>
                <a:lnTo>
                  <a:pt x="109440" y="1215698"/>
                </a:lnTo>
                <a:lnTo>
                  <a:pt x="87526" y="1173273"/>
                </a:lnTo>
                <a:lnTo>
                  <a:pt x="67830" y="1129067"/>
                </a:lnTo>
                <a:lnTo>
                  <a:pt x="50445" y="1083196"/>
                </a:lnTo>
                <a:lnTo>
                  <a:pt x="35467" y="1035778"/>
                </a:lnTo>
                <a:lnTo>
                  <a:pt x="22990" y="986928"/>
                </a:lnTo>
                <a:lnTo>
                  <a:pt x="13110" y="936761"/>
                </a:lnTo>
                <a:lnTo>
                  <a:pt x="5921" y="885395"/>
                </a:lnTo>
                <a:lnTo>
                  <a:pt x="1520" y="832944"/>
                </a:lnTo>
                <a:lnTo>
                  <a:pt x="0" y="779526"/>
                </a:lnTo>
                <a:lnTo>
                  <a:pt x="1520" y="726168"/>
                </a:lnTo>
                <a:lnTo>
                  <a:pt x="5921" y="673773"/>
                </a:lnTo>
                <a:lnTo>
                  <a:pt x="13110" y="622458"/>
                </a:lnTo>
                <a:lnTo>
                  <a:pt x="22990" y="572337"/>
                </a:lnTo>
                <a:lnTo>
                  <a:pt x="35467" y="523529"/>
                </a:lnTo>
                <a:lnTo>
                  <a:pt x="50445" y="476148"/>
                </a:lnTo>
                <a:lnTo>
                  <a:pt x="67830" y="430312"/>
                </a:lnTo>
                <a:lnTo>
                  <a:pt x="87526" y="386136"/>
                </a:lnTo>
                <a:lnTo>
                  <a:pt x="109440" y="343737"/>
                </a:lnTo>
                <a:lnTo>
                  <a:pt x="133474" y="303230"/>
                </a:lnTo>
                <a:lnTo>
                  <a:pt x="159535" y="264733"/>
                </a:lnTo>
                <a:lnTo>
                  <a:pt x="187528" y="228361"/>
                </a:lnTo>
                <a:lnTo>
                  <a:pt x="217357" y="194231"/>
                </a:lnTo>
                <a:lnTo>
                  <a:pt x="248927" y="162459"/>
                </a:lnTo>
                <a:lnTo>
                  <a:pt x="282144" y="133161"/>
                </a:lnTo>
                <a:lnTo>
                  <a:pt x="316912" y="106454"/>
                </a:lnTo>
                <a:lnTo>
                  <a:pt x="353137" y="82453"/>
                </a:lnTo>
                <a:lnTo>
                  <a:pt x="390723" y="61275"/>
                </a:lnTo>
                <a:lnTo>
                  <a:pt x="429576" y="43036"/>
                </a:lnTo>
                <a:lnTo>
                  <a:pt x="469600" y="27853"/>
                </a:lnTo>
                <a:lnTo>
                  <a:pt x="510700" y="15842"/>
                </a:lnTo>
                <a:lnTo>
                  <a:pt x="552781" y="7118"/>
                </a:lnTo>
                <a:lnTo>
                  <a:pt x="595749" y="1798"/>
                </a:lnTo>
                <a:lnTo>
                  <a:pt x="639508" y="0"/>
                </a:lnTo>
                <a:lnTo>
                  <a:pt x="683267" y="1798"/>
                </a:lnTo>
                <a:lnTo>
                  <a:pt x="726235" y="7118"/>
                </a:lnTo>
                <a:lnTo>
                  <a:pt x="768315" y="15842"/>
                </a:lnTo>
                <a:lnTo>
                  <a:pt x="809415" y="27854"/>
                </a:lnTo>
                <a:lnTo>
                  <a:pt x="849437" y="43039"/>
                </a:lnTo>
                <a:lnTo>
                  <a:pt x="888287" y="61279"/>
                </a:lnTo>
                <a:lnTo>
                  <a:pt x="925869" y="82459"/>
                </a:lnTo>
                <a:lnTo>
                  <a:pt x="962089" y="106463"/>
                </a:lnTo>
                <a:lnTo>
                  <a:pt x="996852" y="133175"/>
                </a:lnTo>
                <a:lnTo>
                  <a:pt x="1030061" y="162478"/>
                </a:lnTo>
                <a:lnTo>
                  <a:pt x="1061623" y="194256"/>
                </a:lnTo>
                <a:lnTo>
                  <a:pt x="1091441" y="228393"/>
                </a:lnTo>
                <a:lnTo>
                  <a:pt x="1119420" y="264773"/>
                </a:lnTo>
                <a:lnTo>
                  <a:pt x="1145466" y="303281"/>
                </a:lnTo>
                <a:lnTo>
                  <a:pt x="1169483" y="343799"/>
                </a:lnTo>
                <a:lnTo>
                  <a:pt x="1191377" y="386211"/>
                </a:lnTo>
                <a:lnTo>
                  <a:pt x="1211051" y="430402"/>
                </a:lnTo>
                <a:lnTo>
                  <a:pt x="1228410" y="476255"/>
                </a:lnTo>
                <a:lnTo>
                  <a:pt x="1243360" y="523655"/>
                </a:lnTo>
                <a:lnTo>
                  <a:pt x="1255805" y="572484"/>
                </a:lnTo>
                <a:lnTo>
                  <a:pt x="1265651" y="622628"/>
                </a:lnTo>
                <a:lnTo>
                  <a:pt x="1272801" y="673969"/>
                </a:lnTo>
                <a:lnTo>
                  <a:pt x="1277161" y="726391"/>
                </a:lnTo>
                <a:lnTo>
                  <a:pt x="1278636" y="779779"/>
                </a:lnTo>
                <a:lnTo>
                  <a:pt x="1277161" y="833168"/>
                </a:lnTo>
                <a:lnTo>
                  <a:pt x="1272801" y="885590"/>
                </a:lnTo>
                <a:lnTo>
                  <a:pt x="1265651" y="936931"/>
                </a:lnTo>
                <a:lnTo>
                  <a:pt x="1255805" y="987075"/>
                </a:lnTo>
                <a:lnTo>
                  <a:pt x="1243360" y="1035904"/>
                </a:lnTo>
                <a:lnTo>
                  <a:pt x="1228410" y="1083304"/>
                </a:lnTo>
                <a:lnTo>
                  <a:pt x="1211051" y="1129157"/>
                </a:lnTo>
                <a:lnTo>
                  <a:pt x="1191377" y="1173348"/>
                </a:lnTo>
                <a:lnTo>
                  <a:pt x="1169483" y="1215760"/>
                </a:lnTo>
                <a:lnTo>
                  <a:pt x="1145466" y="1256278"/>
                </a:lnTo>
                <a:lnTo>
                  <a:pt x="1119420" y="1294786"/>
                </a:lnTo>
                <a:lnTo>
                  <a:pt x="1091441" y="1331166"/>
                </a:lnTo>
                <a:lnTo>
                  <a:pt x="1061623" y="1365303"/>
                </a:lnTo>
                <a:lnTo>
                  <a:pt x="1030061" y="1397081"/>
                </a:lnTo>
                <a:lnTo>
                  <a:pt x="996852" y="1426384"/>
                </a:lnTo>
                <a:lnTo>
                  <a:pt x="962089" y="1453096"/>
                </a:lnTo>
                <a:lnTo>
                  <a:pt x="925869" y="1477100"/>
                </a:lnTo>
                <a:lnTo>
                  <a:pt x="888287" y="1498280"/>
                </a:lnTo>
                <a:lnTo>
                  <a:pt x="849437" y="1516520"/>
                </a:lnTo>
                <a:lnTo>
                  <a:pt x="809415" y="1531705"/>
                </a:lnTo>
                <a:lnTo>
                  <a:pt x="768315" y="1543717"/>
                </a:lnTo>
                <a:lnTo>
                  <a:pt x="726235" y="1552441"/>
                </a:lnTo>
                <a:lnTo>
                  <a:pt x="683267" y="1557761"/>
                </a:lnTo>
                <a:lnTo>
                  <a:pt x="639508" y="155956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228089" y="2133600"/>
            <a:ext cx="837565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5" dirty="0">
                <a:latin typeface="Arial" panose="020B0604020202020204"/>
                <a:cs typeface="Arial" panose="020B0604020202020204"/>
              </a:rPr>
              <a:t>3</a:t>
            </a:r>
            <a:endParaRPr sz="11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59486" y="553758"/>
            <a:ext cx="109156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过渡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页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3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61220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收到和处理政府信息公开申请情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1444" y="2410460"/>
            <a:ext cx="9187815" cy="1367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1412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Arial" panose="020B0604020202020204"/>
                <a:cs typeface="Arial" panose="020B0604020202020204"/>
              </a:rPr>
              <a:t>20</a:t>
            </a:r>
            <a:r>
              <a:rPr lang="en-US" sz="4400" spc="-5" dirty="0">
                <a:latin typeface="Arial" panose="020B0604020202020204"/>
                <a:cs typeface="Arial" panose="020B0604020202020204"/>
              </a:rPr>
              <a:t>20</a:t>
            </a:r>
            <a:r>
              <a:rPr sz="4400" dirty="0">
                <a:latin typeface="微软雅黑" panose="020B0503020204020204" charset="-122"/>
                <a:cs typeface="微软雅黑" panose="020B0503020204020204" charset="-122"/>
              </a:rPr>
              <a:t>年度我镇没有政府信息依</a:t>
            </a:r>
            <a:r>
              <a:rPr sz="4400" dirty="0">
                <a:latin typeface="微软雅黑" panose="020B0503020204020204" charset="-122"/>
                <a:cs typeface="微软雅黑" panose="020B0503020204020204" charset="-122"/>
              </a:rPr>
              <a:t>申 </a:t>
            </a:r>
            <a:r>
              <a:rPr sz="4400" dirty="0">
                <a:latin typeface="微软雅黑" panose="020B0503020204020204" charset="-122"/>
                <a:cs typeface="微软雅黑" panose="020B0503020204020204" charset="-122"/>
              </a:rPr>
              <a:t>请公开情况</a:t>
            </a:r>
            <a:r>
              <a:rPr sz="4400" spc="5" dirty="0"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44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08209" y="2692387"/>
            <a:ext cx="713676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政府信息公开行政复议、行政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诉 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讼情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4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32560" y="2435212"/>
            <a:ext cx="1490345" cy="1489710"/>
          </a:xfrm>
          <a:custGeom>
            <a:avLst/>
            <a:gdLst/>
            <a:ahLst/>
            <a:cxnLst/>
            <a:rect l="l" t="t" r="r" b="b"/>
            <a:pathLst>
              <a:path w="1490345" h="1489710">
                <a:moveTo>
                  <a:pt x="745312" y="1489671"/>
                </a:moveTo>
                <a:lnTo>
                  <a:pt x="696338" y="1488087"/>
                </a:lnTo>
                <a:lnTo>
                  <a:pt x="648209" y="1483400"/>
                </a:lnTo>
                <a:lnTo>
                  <a:pt x="601022" y="1475707"/>
                </a:lnTo>
                <a:lnTo>
                  <a:pt x="554876" y="1465107"/>
                </a:lnTo>
                <a:lnTo>
                  <a:pt x="509870" y="1451699"/>
                </a:lnTo>
                <a:lnTo>
                  <a:pt x="466099" y="1435580"/>
                </a:lnTo>
                <a:lnTo>
                  <a:pt x="423664" y="1416849"/>
                </a:lnTo>
                <a:lnTo>
                  <a:pt x="382661" y="1395603"/>
                </a:lnTo>
                <a:lnTo>
                  <a:pt x="343190" y="1371941"/>
                </a:lnTo>
                <a:lnTo>
                  <a:pt x="305347" y="1345961"/>
                </a:lnTo>
                <a:lnTo>
                  <a:pt x="269232" y="1317761"/>
                </a:lnTo>
                <a:lnTo>
                  <a:pt x="234942" y="1287440"/>
                </a:lnTo>
                <a:lnTo>
                  <a:pt x="202575" y="1255095"/>
                </a:lnTo>
                <a:lnTo>
                  <a:pt x="172230" y="1220824"/>
                </a:lnTo>
                <a:lnTo>
                  <a:pt x="144005" y="1184726"/>
                </a:lnTo>
                <a:lnTo>
                  <a:pt x="117999" y="1146899"/>
                </a:lnTo>
                <a:lnTo>
                  <a:pt x="94309" y="1107442"/>
                </a:lnTo>
                <a:lnTo>
                  <a:pt x="73123" y="1066650"/>
                </a:lnTo>
                <a:lnTo>
                  <a:pt x="54360" y="1024260"/>
                </a:lnTo>
                <a:lnTo>
                  <a:pt x="38206" y="980537"/>
                </a:lnTo>
                <a:lnTo>
                  <a:pt x="24759" y="935580"/>
                </a:lnTo>
                <a:lnTo>
                  <a:pt x="14117" y="889486"/>
                </a:lnTo>
                <a:lnTo>
                  <a:pt x="6378" y="842356"/>
                </a:lnTo>
                <a:lnTo>
                  <a:pt x="1639" y="794286"/>
                </a:lnTo>
                <a:lnTo>
                  <a:pt x="0" y="745375"/>
                </a:lnTo>
                <a:lnTo>
                  <a:pt x="1639" y="696340"/>
                </a:lnTo>
                <a:lnTo>
                  <a:pt x="6378" y="648156"/>
                </a:lnTo>
                <a:lnTo>
                  <a:pt x="14117" y="600920"/>
                </a:lnTo>
                <a:lnTo>
                  <a:pt x="24759" y="554731"/>
                </a:lnTo>
                <a:lnTo>
                  <a:pt x="38206" y="509687"/>
                </a:lnTo>
                <a:lnTo>
                  <a:pt x="54360" y="465885"/>
                </a:lnTo>
                <a:lnTo>
                  <a:pt x="73123" y="423424"/>
                </a:lnTo>
                <a:lnTo>
                  <a:pt x="94497" y="382233"/>
                </a:lnTo>
                <a:lnTo>
                  <a:pt x="118179" y="342775"/>
                </a:lnTo>
                <a:lnTo>
                  <a:pt x="144175" y="304947"/>
                </a:lnTo>
                <a:lnTo>
                  <a:pt x="172386" y="268849"/>
                </a:lnTo>
                <a:lnTo>
                  <a:pt x="202716" y="234578"/>
                </a:lnTo>
                <a:lnTo>
                  <a:pt x="235067" y="202233"/>
                </a:lnTo>
                <a:lnTo>
                  <a:pt x="269341" y="171911"/>
                </a:lnTo>
                <a:lnTo>
                  <a:pt x="305441" y="143711"/>
                </a:lnTo>
                <a:lnTo>
                  <a:pt x="343267" y="117731"/>
                </a:lnTo>
                <a:lnTo>
                  <a:pt x="382724" y="94068"/>
                </a:lnTo>
                <a:lnTo>
                  <a:pt x="423713" y="72823"/>
                </a:lnTo>
                <a:lnTo>
                  <a:pt x="466136" y="54091"/>
                </a:lnTo>
                <a:lnTo>
                  <a:pt x="509895" y="37972"/>
                </a:lnTo>
                <a:lnTo>
                  <a:pt x="554893" y="24564"/>
                </a:lnTo>
                <a:lnTo>
                  <a:pt x="601032" y="13964"/>
                </a:lnTo>
                <a:lnTo>
                  <a:pt x="648213" y="6271"/>
                </a:lnTo>
                <a:lnTo>
                  <a:pt x="696339" y="1584"/>
                </a:lnTo>
                <a:lnTo>
                  <a:pt x="745312" y="0"/>
                </a:lnTo>
                <a:lnTo>
                  <a:pt x="794286" y="1584"/>
                </a:lnTo>
                <a:lnTo>
                  <a:pt x="842415" y="6272"/>
                </a:lnTo>
                <a:lnTo>
                  <a:pt x="889601" y="13965"/>
                </a:lnTo>
                <a:lnTo>
                  <a:pt x="935746" y="24566"/>
                </a:lnTo>
                <a:lnTo>
                  <a:pt x="980751" y="37976"/>
                </a:lnTo>
                <a:lnTo>
                  <a:pt x="1024519" y="54098"/>
                </a:lnTo>
                <a:lnTo>
                  <a:pt x="1066951" y="72834"/>
                </a:lnTo>
                <a:lnTo>
                  <a:pt x="1107949" y="94086"/>
                </a:lnTo>
                <a:lnTo>
                  <a:pt x="1147415" y="117755"/>
                </a:lnTo>
                <a:lnTo>
                  <a:pt x="1185250" y="143745"/>
                </a:lnTo>
                <a:lnTo>
                  <a:pt x="1221356" y="171956"/>
                </a:lnTo>
                <a:lnTo>
                  <a:pt x="1255634" y="202292"/>
                </a:lnTo>
                <a:lnTo>
                  <a:pt x="1287987" y="234653"/>
                </a:lnTo>
                <a:lnTo>
                  <a:pt x="1318316" y="268943"/>
                </a:lnTo>
                <a:lnTo>
                  <a:pt x="1346522" y="305063"/>
                </a:lnTo>
                <a:lnTo>
                  <a:pt x="1372507" y="342915"/>
                </a:lnTo>
                <a:lnTo>
                  <a:pt x="1396172" y="382401"/>
                </a:lnTo>
                <a:lnTo>
                  <a:pt x="1417331" y="423225"/>
                </a:lnTo>
                <a:lnTo>
                  <a:pt x="1436062" y="465651"/>
                </a:lnTo>
                <a:lnTo>
                  <a:pt x="1452182" y="509414"/>
                </a:lnTo>
                <a:lnTo>
                  <a:pt x="1465590" y="554415"/>
                </a:lnTo>
                <a:lnTo>
                  <a:pt x="1476189" y="600557"/>
                </a:lnTo>
                <a:lnTo>
                  <a:pt x="1483882" y="647740"/>
                </a:lnTo>
                <a:lnTo>
                  <a:pt x="1488570" y="695868"/>
                </a:lnTo>
                <a:lnTo>
                  <a:pt x="1490154" y="744842"/>
                </a:lnTo>
                <a:lnTo>
                  <a:pt x="1488570" y="793814"/>
                </a:lnTo>
                <a:lnTo>
                  <a:pt x="1483882" y="841940"/>
                </a:lnTo>
                <a:lnTo>
                  <a:pt x="1476189" y="889123"/>
                </a:lnTo>
                <a:lnTo>
                  <a:pt x="1465590" y="935263"/>
                </a:lnTo>
                <a:lnTo>
                  <a:pt x="1452182" y="980264"/>
                </a:lnTo>
                <a:lnTo>
                  <a:pt x="1436062" y="1024026"/>
                </a:lnTo>
                <a:lnTo>
                  <a:pt x="1417331" y="1066451"/>
                </a:lnTo>
                <a:lnTo>
                  <a:pt x="1395985" y="1107609"/>
                </a:lnTo>
                <a:lnTo>
                  <a:pt x="1372327" y="1147039"/>
                </a:lnTo>
                <a:lnTo>
                  <a:pt x="1346353" y="1184842"/>
                </a:lnTo>
                <a:lnTo>
                  <a:pt x="1318160" y="1220918"/>
                </a:lnTo>
                <a:lnTo>
                  <a:pt x="1287846" y="1255170"/>
                </a:lnTo>
                <a:lnTo>
                  <a:pt x="1255509" y="1287499"/>
                </a:lnTo>
                <a:lnTo>
                  <a:pt x="1221246" y="1317807"/>
                </a:lnTo>
                <a:lnTo>
                  <a:pt x="1185156" y="1345995"/>
                </a:lnTo>
                <a:lnTo>
                  <a:pt x="1147337" y="1371966"/>
                </a:lnTo>
                <a:lnTo>
                  <a:pt x="1107886" y="1395620"/>
                </a:lnTo>
                <a:lnTo>
                  <a:pt x="1066902" y="1416860"/>
                </a:lnTo>
                <a:lnTo>
                  <a:pt x="1024483" y="1435587"/>
                </a:lnTo>
                <a:lnTo>
                  <a:pt x="980725" y="1451703"/>
                </a:lnTo>
                <a:lnTo>
                  <a:pt x="935729" y="1465110"/>
                </a:lnTo>
                <a:lnTo>
                  <a:pt x="889591" y="1475708"/>
                </a:lnTo>
                <a:lnTo>
                  <a:pt x="842410" y="1483400"/>
                </a:lnTo>
                <a:lnTo>
                  <a:pt x="794284" y="1488087"/>
                </a:lnTo>
                <a:lnTo>
                  <a:pt x="745312" y="148967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31517" y="2247887"/>
            <a:ext cx="837565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5" dirty="0">
                <a:latin typeface="Arial" panose="020B0604020202020204"/>
                <a:cs typeface="Arial" panose="020B0604020202020204"/>
              </a:rPr>
              <a:t>4</a:t>
            </a:r>
            <a:endParaRPr sz="11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486" y="553758"/>
            <a:ext cx="109156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过渡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页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333558" y="5967133"/>
            <a:ext cx="533400" cy="173990"/>
          </a:xfrm>
          <a:custGeom>
            <a:avLst/>
            <a:gdLst/>
            <a:ahLst/>
            <a:cxnLst/>
            <a:rect l="l" t="t" r="r" b="b"/>
            <a:pathLst>
              <a:path w="533400" h="173989">
                <a:moveTo>
                  <a:pt x="194017" y="22517"/>
                </a:moveTo>
                <a:lnTo>
                  <a:pt x="193319" y="18770"/>
                </a:lnTo>
                <a:lnTo>
                  <a:pt x="192493" y="14782"/>
                </a:lnTo>
                <a:lnTo>
                  <a:pt x="191554" y="10553"/>
                </a:lnTo>
                <a:lnTo>
                  <a:pt x="232266" y="9765"/>
                </a:lnTo>
                <a:lnTo>
                  <a:pt x="270490" y="8623"/>
                </a:lnTo>
                <a:lnTo>
                  <a:pt x="306229" y="7128"/>
                </a:lnTo>
                <a:lnTo>
                  <a:pt x="339483" y="5283"/>
                </a:lnTo>
                <a:lnTo>
                  <a:pt x="341591" y="17246"/>
                </a:lnTo>
                <a:lnTo>
                  <a:pt x="269659" y="20319"/>
                </a:lnTo>
                <a:lnTo>
                  <a:pt x="269489" y="20840"/>
                </a:lnTo>
                <a:lnTo>
                  <a:pt x="254876" y="20840"/>
                </a:lnTo>
                <a:lnTo>
                  <a:pt x="194017" y="22517"/>
                </a:lnTo>
                <a:close/>
              </a:path>
              <a:path w="533400" h="173989">
                <a:moveTo>
                  <a:pt x="264375" y="34836"/>
                </a:moveTo>
                <a:lnTo>
                  <a:pt x="249694" y="34836"/>
                </a:lnTo>
                <a:lnTo>
                  <a:pt x="251709" y="30022"/>
                </a:lnTo>
                <a:lnTo>
                  <a:pt x="253352" y="25590"/>
                </a:lnTo>
                <a:lnTo>
                  <a:pt x="254876" y="20840"/>
                </a:lnTo>
                <a:lnTo>
                  <a:pt x="269489" y="20840"/>
                </a:lnTo>
                <a:lnTo>
                  <a:pt x="268071" y="25184"/>
                </a:lnTo>
                <a:lnTo>
                  <a:pt x="266226" y="30251"/>
                </a:lnTo>
                <a:lnTo>
                  <a:pt x="264375" y="34836"/>
                </a:lnTo>
                <a:close/>
              </a:path>
              <a:path w="533400" h="173989">
                <a:moveTo>
                  <a:pt x="340893" y="46088"/>
                </a:moveTo>
                <a:lnTo>
                  <a:pt x="194551" y="46088"/>
                </a:lnTo>
                <a:lnTo>
                  <a:pt x="194551" y="34836"/>
                </a:lnTo>
                <a:lnTo>
                  <a:pt x="340893" y="34836"/>
                </a:lnTo>
                <a:lnTo>
                  <a:pt x="340893" y="46088"/>
                </a:lnTo>
                <a:close/>
              </a:path>
              <a:path w="533400" h="173989">
                <a:moveTo>
                  <a:pt x="251802" y="60515"/>
                </a:moveTo>
                <a:lnTo>
                  <a:pt x="236588" y="60515"/>
                </a:lnTo>
                <a:lnTo>
                  <a:pt x="239550" y="55765"/>
                </a:lnTo>
                <a:lnTo>
                  <a:pt x="242219" y="50952"/>
                </a:lnTo>
                <a:lnTo>
                  <a:pt x="244589" y="46088"/>
                </a:lnTo>
                <a:lnTo>
                  <a:pt x="259372" y="46088"/>
                </a:lnTo>
                <a:lnTo>
                  <a:pt x="256989" y="51015"/>
                </a:lnTo>
                <a:lnTo>
                  <a:pt x="254466" y="55816"/>
                </a:lnTo>
                <a:lnTo>
                  <a:pt x="251802" y="60515"/>
                </a:lnTo>
                <a:close/>
              </a:path>
              <a:path w="533400" h="173989">
                <a:moveTo>
                  <a:pt x="354266" y="71767"/>
                </a:moveTo>
                <a:lnTo>
                  <a:pt x="182943" y="71767"/>
                </a:lnTo>
                <a:lnTo>
                  <a:pt x="182943" y="60515"/>
                </a:lnTo>
                <a:lnTo>
                  <a:pt x="354266" y="60515"/>
                </a:lnTo>
                <a:lnTo>
                  <a:pt x="354266" y="71767"/>
                </a:lnTo>
                <a:close/>
              </a:path>
              <a:path w="533400" h="173989">
                <a:moveTo>
                  <a:pt x="188213" y="132626"/>
                </a:moveTo>
                <a:lnTo>
                  <a:pt x="185864" y="128993"/>
                </a:lnTo>
                <a:lnTo>
                  <a:pt x="183057" y="125006"/>
                </a:lnTo>
                <a:lnTo>
                  <a:pt x="179768" y="120662"/>
                </a:lnTo>
                <a:lnTo>
                  <a:pt x="194103" y="109433"/>
                </a:lnTo>
                <a:lnTo>
                  <a:pt x="207105" y="97539"/>
                </a:lnTo>
                <a:lnTo>
                  <a:pt x="218789" y="84962"/>
                </a:lnTo>
                <a:lnTo>
                  <a:pt x="229107" y="71767"/>
                </a:lnTo>
                <a:lnTo>
                  <a:pt x="244767" y="71767"/>
                </a:lnTo>
                <a:lnTo>
                  <a:pt x="241833" y="76225"/>
                </a:lnTo>
                <a:lnTo>
                  <a:pt x="238696" y="80619"/>
                </a:lnTo>
                <a:lnTo>
                  <a:pt x="235356" y="84962"/>
                </a:lnTo>
                <a:lnTo>
                  <a:pt x="332447" y="84962"/>
                </a:lnTo>
                <a:lnTo>
                  <a:pt x="332447" y="96215"/>
                </a:lnTo>
                <a:lnTo>
                  <a:pt x="231660" y="96215"/>
                </a:lnTo>
                <a:lnTo>
                  <a:pt x="231660" y="104305"/>
                </a:lnTo>
                <a:lnTo>
                  <a:pt x="218998" y="104305"/>
                </a:lnTo>
                <a:lnTo>
                  <a:pt x="211895" y="111584"/>
                </a:lnTo>
                <a:lnTo>
                  <a:pt x="204396" y="118732"/>
                </a:lnTo>
                <a:lnTo>
                  <a:pt x="196503" y="125747"/>
                </a:lnTo>
                <a:lnTo>
                  <a:pt x="188213" y="132626"/>
                </a:lnTo>
                <a:close/>
              </a:path>
              <a:path w="533400" h="173989">
                <a:moveTo>
                  <a:pt x="332447" y="108534"/>
                </a:moveTo>
                <a:lnTo>
                  <a:pt x="319785" y="108534"/>
                </a:lnTo>
                <a:lnTo>
                  <a:pt x="319785" y="96215"/>
                </a:lnTo>
                <a:lnTo>
                  <a:pt x="332447" y="96215"/>
                </a:lnTo>
                <a:lnTo>
                  <a:pt x="332447" y="108534"/>
                </a:lnTo>
                <a:close/>
              </a:path>
              <a:path w="533400" h="173989">
                <a:moveTo>
                  <a:pt x="231660" y="173266"/>
                </a:moveTo>
                <a:lnTo>
                  <a:pt x="218998" y="173266"/>
                </a:lnTo>
                <a:lnTo>
                  <a:pt x="218998" y="104305"/>
                </a:lnTo>
                <a:lnTo>
                  <a:pt x="231660" y="104305"/>
                </a:lnTo>
                <a:lnTo>
                  <a:pt x="231660" y="108534"/>
                </a:lnTo>
                <a:lnTo>
                  <a:pt x="332447" y="108534"/>
                </a:lnTo>
                <a:lnTo>
                  <a:pt x="332447" y="119443"/>
                </a:lnTo>
                <a:lnTo>
                  <a:pt x="231660" y="119443"/>
                </a:lnTo>
                <a:lnTo>
                  <a:pt x="231660" y="131749"/>
                </a:lnTo>
                <a:lnTo>
                  <a:pt x="332447" y="131749"/>
                </a:lnTo>
                <a:lnTo>
                  <a:pt x="332447" y="142659"/>
                </a:lnTo>
                <a:lnTo>
                  <a:pt x="231660" y="142659"/>
                </a:lnTo>
                <a:lnTo>
                  <a:pt x="231660" y="155143"/>
                </a:lnTo>
                <a:lnTo>
                  <a:pt x="332447" y="155143"/>
                </a:lnTo>
                <a:lnTo>
                  <a:pt x="332447" y="166408"/>
                </a:lnTo>
                <a:lnTo>
                  <a:pt x="231660" y="166408"/>
                </a:lnTo>
                <a:lnTo>
                  <a:pt x="231660" y="173266"/>
                </a:lnTo>
                <a:close/>
              </a:path>
              <a:path w="533400" h="173989">
                <a:moveTo>
                  <a:pt x="332447" y="131749"/>
                </a:moveTo>
                <a:lnTo>
                  <a:pt x="319785" y="131749"/>
                </a:lnTo>
                <a:lnTo>
                  <a:pt x="319785" y="119443"/>
                </a:lnTo>
                <a:lnTo>
                  <a:pt x="332447" y="119443"/>
                </a:lnTo>
                <a:lnTo>
                  <a:pt x="332447" y="131749"/>
                </a:lnTo>
                <a:close/>
              </a:path>
              <a:path w="533400" h="173989">
                <a:moveTo>
                  <a:pt x="332447" y="155143"/>
                </a:moveTo>
                <a:lnTo>
                  <a:pt x="319785" y="155143"/>
                </a:lnTo>
                <a:lnTo>
                  <a:pt x="319785" y="142659"/>
                </a:lnTo>
                <a:lnTo>
                  <a:pt x="332447" y="142659"/>
                </a:lnTo>
                <a:lnTo>
                  <a:pt x="332447" y="155143"/>
                </a:lnTo>
                <a:close/>
              </a:path>
              <a:path w="533400" h="173989">
                <a:moveTo>
                  <a:pt x="332447" y="173266"/>
                </a:moveTo>
                <a:lnTo>
                  <a:pt x="319785" y="173266"/>
                </a:lnTo>
                <a:lnTo>
                  <a:pt x="319785" y="166408"/>
                </a:lnTo>
                <a:lnTo>
                  <a:pt x="332447" y="166408"/>
                </a:lnTo>
                <a:lnTo>
                  <a:pt x="332447" y="173266"/>
                </a:lnTo>
                <a:close/>
              </a:path>
              <a:path w="533400" h="173989">
                <a:moveTo>
                  <a:pt x="372732" y="172554"/>
                </a:moveTo>
                <a:lnTo>
                  <a:pt x="360591" y="163944"/>
                </a:lnTo>
                <a:lnTo>
                  <a:pt x="366339" y="156007"/>
                </a:lnTo>
                <a:lnTo>
                  <a:pt x="372154" y="147323"/>
                </a:lnTo>
                <a:lnTo>
                  <a:pt x="378036" y="137891"/>
                </a:lnTo>
                <a:lnTo>
                  <a:pt x="383984" y="127711"/>
                </a:lnTo>
                <a:lnTo>
                  <a:pt x="396303" y="134734"/>
                </a:lnTo>
                <a:lnTo>
                  <a:pt x="389816" y="146135"/>
                </a:lnTo>
                <a:lnTo>
                  <a:pt x="383727" y="156240"/>
                </a:lnTo>
                <a:lnTo>
                  <a:pt x="378033" y="165047"/>
                </a:lnTo>
                <a:lnTo>
                  <a:pt x="372732" y="172554"/>
                </a:lnTo>
                <a:close/>
              </a:path>
              <a:path w="533400" h="173989">
                <a:moveTo>
                  <a:pt x="425500" y="169392"/>
                </a:moveTo>
                <a:lnTo>
                  <a:pt x="422676" y="159841"/>
                </a:lnTo>
                <a:lnTo>
                  <a:pt x="419654" y="150353"/>
                </a:lnTo>
                <a:lnTo>
                  <a:pt x="416433" y="140930"/>
                </a:lnTo>
                <a:lnTo>
                  <a:pt x="413016" y="131572"/>
                </a:lnTo>
                <a:lnTo>
                  <a:pt x="425678" y="127000"/>
                </a:lnTo>
                <a:lnTo>
                  <a:pt x="429593" y="136006"/>
                </a:lnTo>
                <a:lnTo>
                  <a:pt x="433243" y="145251"/>
                </a:lnTo>
                <a:lnTo>
                  <a:pt x="436628" y="154737"/>
                </a:lnTo>
                <a:lnTo>
                  <a:pt x="439750" y="164464"/>
                </a:lnTo>
                <a:lnTo>
                  <a:pt x="425500" y="169392"/>
                </a:lnTo>
                <a:close/>
              </a:path>
              <a:path w="533400" h="173989">
                <a:moveTo>
                  <a:pt x="519607" y="172034"/>
                </a:moveTo>
                <a:lnTo>
                  <a:pt x="514978" y="162852"/>
                </a:lnTo>
                <a:lnTo>
                  <a:pt x="509889" y="153252"/>
                </a:lnTo>
                <a:lnTo>
                  <a:pt x="504338" y="143235"/>
                </a:lnTo>
                <a:lnTo>
                  <a:pt x="498322" y="132803"/>
                </a:lnTo>
                <a:lnTo>
                  <a:pt x="510463" y="126479"/>
                </a:lnTo>
                <a:lnTo>
                  <a:pt x="517143" y="136854"/>
                </a:lnTo>
                <a:lnTo>
                  <a:pt x="523122" y="146702"/>
                </a:lnTo>
                <a:lnTo>
                  <a:pt x="528401" y="156024"/>
                </a:lnTo>
                <a:lnTo>
                  <a:pt x="532980" y="164820"/>
                </a:lnTo>
                <a:lnTo>
                  <a:pt x="519607" y="172034"/>
                </a:lnTo>
                <a:close/>
              </a:path>
              <a:path w="533400" h="173989">
                <a:moveTo>
                  <a:pt x="469125" y="167627"/>
                </a:moveTo>
                <a:lnTo>
                  <a:pt x="466384" y="159383"/>
                </a:lnTo>
                <a:lnTo>
                  <a:pt x="463095" y="150480"/>
                </a:lnTo>
                <a:lnTo>
                  <a:pt x="459259" y="140918"/>
                </a:lnTo>
                <a:lnTo>
                  <a:pt x="454875" y="130695"/>
                </a:lnTo>
                <a:lnTo>
                  <a:pt x="467715" y="125768"/>
                </a:lnTo>
                <a:lnTo>
                  <a:pt x="471837" y="134573"/>
                </a:lnTo>
                <a:lnTo>
                  <a:pt x="475762" y="143578"/>
                </a:lnTo>
                <a:lnTo>
                  <a:pt x="479490" y="152780"/>
                </a:lnTo>
                <a:lnTo>
                  <a:pt x="483019" y="162178"/>
                </a:lnTo>
                <a:lnTo>
                  <a:pt x="469125" y="167627"/>
                </a:lnTo>
                <a:close/>
              </a:path>
              <a:path w="533400" h="173989">
                <a:moveTo>
                  <a:pt x="453123" y="55232"/>
                </a:moveTo>
                <a:lnTo>
                  <a:pt x="438340" y="55232"/>
                </a:lnTo>
                <a:lnTo>
                  <a:pt x="438340" y="0"/>
                </a:lnTo>
                <a:lnTo>
                  <a:pt x="453123" y="0"/>
                </a:lnTo>
                <a:lnTo>
                  <a:pt x="453123" y="21107"/>
                </a:lnTo>
                <a:lnTo>
                  <a:pt x="531748" y="21107"/>
                </a:lnTo>
                <a:lnTo>
                  <a:pt x="531748" y="33769"/>
                </a:lnTo>
                <a:lnTo>
                  <a:pt x="453123" y="33769"/>
                </a:lnTo>
                <a:lnTo>
                  <a:pt x="453123" y="55232"/>
                </a:lnTo>
                <a:close/>
              </a:path>
              <a:path w="533400" h="173989">
                <a:moveTo>
                  <a:pt x="397535" y="122427"/>
                </a:moveTo>
                <a:lnTo>
                  <a:pt x="383108" y="122427"/>
                </a:lnTo>
                <a:lnTo>
                  <a:pt x="383108" y="55232"/>
                </a:lnTo>
                <a:lnTo>
                  <a:pt x="515378" y="55232"/>
                </a:lnTo>
                <a:lnTo>
                  <a:pt x="515378" y="67894"/>
                </a:lnTo>
                <a:lnTo>
                  <a:pt x="397535" y="67894"/>
                </a:lnTo>
                <a:lnTo>
                  <a:pt x="397535" y="102374"/>
                </a:lnTo>
                <a:lnTo>
                  <a:pt x="515378" y="102374"/>
                </a:lnTo>
                <a:lnTo>
                  <a:pt x="515378" y="115036"/>
                </a:lnTo>
                <a:lnTo>
                  <a:pt x="397535" y="115036"/>
                </a:lnTo>
                <a:lnTo>
                  <a:pt x="397535" y="122427"/>
                </a:lnTo>
                <a:close/>
              </a:path>
              <a:path w="533400" h="173989">
                <a:moveTo>
                  <a:pt x="515378" y="102374"/>
                </a:moveTo>
                <a:lnTo>
                  <a:pt x="500964" y="102374"/>
                </a:lnTo>
                <a:lnTo>
                  <a:pt x="500964" y="67894"/>
                </a:lnTo>
                <a:lnTo>
                  <a:pt x="515378" y="67894"/>
                </a:lnTo>
                <a:lnTo>
                  <a:pt x="515378" y="102374"/>
                </a:lnTo>
                <a:close/>
              </a:path>
              <a:path w="533400" h="173989">
                <a:moveTo>
                  <a:pt x="515378" y="122427"/>
                </a:moveTo>
                <a:lnTo>
                  <a:pt x="500964" y="122427"/>
                </a:lnTo>
                <a:lnTo>
                  <a:pt x="500964" y="115036"/>
                </a:lnTo>
                <a:lnTo>
                  <a:pt x="515378" y="115036"/>
                </a:lnTo>
                <a:lnTo>
                  <a:pt x="515378" y="122427"/>
                </a:lnTo>
                <a:close/>
              </a:path>
              <a:path w="533400" h="173989">
                <a:moveTo>
                  <a:pt x="94195" y="49250"/>
                </a:moveTo>
                <a:lnTo>
                  <a:pt x="78892" y="49250"/>
                </a:lnTo>
                <a:lnTo>
                  <a:pt x="79086" y="37270"/>
                </a:lnTo>
                <a:lnTo>
                  <a:pt x="79224" y="25504"/>
                </a:lnTo>
                <a:lnTo>
                  <a:pt x="79336" y="1587"/>
                </a:lnTo>
                <a:lnTo>
                  <a:pt x="94640" y="1587"/>
                </a:lnTo>
                <a:lnTo>
                  <a:pt x="94525" y="25504"/>
                </a:lnTo>
                <a:lnTo>
                  <a:pt x="94386" y="37399"/>
                </a:lnTo>
                <a:lnTo>
                  <a:pt x="94195" y="49250"/>
                </a:lnTo>
                <a:close/>
              </a:path>
              <a:path w="533400" h="173989">
                <a:moveTo>
                  <a:pt x="172211" y="62979"/>
                </a:moveTo>
                <a:lnTo>
                  <a:pt x="3175" y="62979"/>
                </a:lnTo>
                <a:lnTo>
                  <a:pt x="3175" y="49250"/>
                </a:lnTo>
                <a:lnTo>
                  <a:pt x="172211" y="49250"/>
                </a:lnTo>
                <a:lnTo>
                  <a:pt x="172211" y="62979"/>
                </a:lnTo>
                <a:close/>
              </a:path>
              <a:path w="533400" h="173989">
                <a:moveTo>
                  <a:pt x="10909" y="173443"/>
                </a:moveTo>
                <a:lnTo>
                  <a:pt x="8559" y="170268"/>
                </a:lnTo>
                <a:lnTo>
                  <a:pt x="4927" y="165760"/>
                </a:lnTo>
                <a:lnTo>
                  <a:pt x="0" y="159892"/>
                </a:lnTo>
                <a:lnTo>
                  <a:pt x="32103" y="141733"/>
                </a:lnTo>
                <a:lnTo>
                  <a:pt x="55853" y="119527"/>
                </a:lnTo>
                <a:lnTo>
                  <a:pt x="71246" y="93275"/>
                </a:lnTo>
                <a:lnTo>
                  <a:pt x="78282" y="62979"/>
                </a:lnTo>
                <a:lnTo>
                  <a:pt x="93929" y="62979"/>
                </a:lnTo>
                <a:lnTo>
                  <a:pt x="101522" y="87858"/>
                </a:lnTo>
                <a:lnTo>
                  <a:pt x="87693" y="87858"/>
                </a:lnTo>
                <a:lnTo>
                  <a:pt x="77749" y="113231"/>
                </a:lnTo>
                <a:lnTo>
                  <a:pt x="61636" y="135951"/>
                </a:lnTo>
                <a:lnTo>
                  <a:pt x="39355" y="156022"/>
                </a:lnTo>
                <a:lnTo>
                  <a:pt x="10909" y="173443"/>
                </a:lnTo>
                <a:close/>
              </a:path>
              <a:path w="533400" h="173989">
                <a:moveTo>
                  <a:pt x="162534" y="169925"/>
                </a:moveTo>
                <a:lnTo>
                  <a:pt x="136383" y="156152"/>
                </a:lnTo>
                <a:lnTo>
                  <a:pt x="115193" y="137883"/>
                </a:lnTo>
                <a:lnTo>
                  <a:pt x="98964" y="115119"/>
                </a:lnTo>
                <a:lnTo>
                  <a:pt x="87693" y="87858"/>
                </a:lnTo>
                <a:lnTo>
                  <a:pt x="101522" y="87858"/>
                </a:lnTo>
                <a:lnTo>
                  <a:pt x="103737" y="95119"/>
                </a:lnTo>
                <a:lnTo>
                  <a:pt x="120669" y="121281"/>
                </a:lnTo>
                <a:lnTo>
                  <a:pt x="144724" y="141467"/>
                </a:lnTo>
                <a:lnTo>
                  <a:pt x="175907" y="155676"/>
                </a:lnTo>
                <a:lnTo>
                  <a:pt x="169925" y="161416"/>
                </a:lnTo>
                <a:lnTo>
                  <a:pt x="165468" y="166166"/>
                </a:lnTo>
                <a:lnTo>
                  <a:pt x="162534" y="169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897871" y="5146967"/>
            <a:ext cx="1716531" cy="100346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4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693483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政府信息公开行政复议、行政诉讼情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1444" y="1986280"/>
            <a:ext cx="9168765" cy="1242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906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 panose="020B0604020202020204"/>
                <a:cs typeface="Arial" panose="020B0604020202020204"/>
              </a:rPr>
              <a:t>20</a:t>
            </a:r>
            <a:r>
              <a:rPr lang="en-US" sz="4000" spc="-5" dirty="0">
                <a:latin typeface="Arial" panose="020B0604020202020204"/>
                <a:cs typeface="Arial" panose="020B0604020202020204"/>
              </a:rPr>
              <a:t>20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年，我镇政府信息公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开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行政复议</a:t>
            </a:r>
            <a:r>
              <a:rPr lang="en-US" sz="4000" dirty="0">
                <a:latin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4000" dirty="0">
                <a:latin typeface="微软雅黑" panose="020B0503020204020204" charset="-122"/>
                <a:cs typeface="微软雅黑" panose="020B0503020204020204" charset="-122"/>
              </a:rPr>
              <a:t>起，无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行政诉讼案件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40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542002" y="2375522"/>
            <a:ext cx="5054600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dirty="0">
                <a:latin typeface="微软雅黑" panose="020B0503020204020204" charset="-122"/>
                <a:cs typeface="微软雅黑" panose="020B0503020204020204" charset="-122"/>
              </a:rPr>
              <a:t>存在的主要问 题及改进情况</a:t>
            </a:r>
            <a:endParaRPr sz="6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65832" y="2508237"/>
            <a:ext cx="1490345" cy="1489710"/>
          </a:xfrm>
          <a:custGeom>
            <a:avLst/>
            <a:gdLst/>
            <a:ahLst/>
            <a:cxnLst/>
            <a:rect l="l" t="t" r="r" b="b"/>
            <a:pathLst>
              <a:path w="1490345" h="1489710">
                <a:moveTo>
                  <a:pt x="745185" y="1489671"/>
                </a:moveTo>
                <a:lnTo>
                  <a:pt x="696211" y="1488087"/>
                </a:lnTo>
                <a:lnTo>
                  <a:pt x="648081" y="1483400"/>
                </a:lnTo>
                <a:lnTo>
                  <a:pt x="600894" y="1475707"/>
                </a:lnTo>
                <a:lnTo>
                  <a:pt x="554748" y="1465107"/>
                </a:lnTo>
                <a:lnTo>
                  <a:pt x="509741" y="1451699"/>
                </a:lnTo>
                <a:lnTo>
                  <a:pt x="465970" y="1435580"/>
                </a:lnTo>
                <a:lnTo>
                  <a:pt x="423534" y="1416849"/>
                </a:lnTo>
                <a:lnTo>
                  <a:pt x="382532" y="1395603"/>
                </a:lnTo>
                <a:lnTo>
                  <a:pt x="343060" y="1371941"/>
                </a:lnTo>
                <a:lnTo>
                  <a:pt x="305218" y="1345961"/>
                </a:lnTo>
                <a:lnTo>
                  <a:pt x="269103" y="1317761"/>
                </a:lnTo>
                <a:lnTo>
                  <a:pt x="234815" y="1287440"/>
                </a:lnTo>
                <a:lnTo>
                  <a:pt x="202450" y="1255095"/>
                </a:lnTo>
                <a:lnTo>
                  <a:pt x="172108" y="1220824"/>
                </a:lnTo>
                <a:lnTo>
                  <a:pt x="143887" y="1184726"/>
                </a:lnTo>
                <a:lnTo>
                  <a:pt x="117885" y="1146899"/>
                </a:lnTo>
                <a:lnTo>
                  <a:pt x="94309" y="1107649"/>
                </a:lnTo>
                <a:lnTo>
                  <a:pt x="73043" y="1066697"/>
                </a:lnTo>
                <a:lnTo>
                  <a:pt x="54289" y="1024315"/>
                </a:lnTo>
                <a:lnTo>
                  <a:pt x="38144" y="980602"/>
                </a:lnTo>
                <a:lnTo>
                  <a:pt x="24708" y="935655"/>
                </a:lnTo>
                <a:lnTo>
                  <a:pt x="14077" y="889573"/>
                </a:lnTo>
                <a:lnTo>
                  <a:pt x="6350" y="842455"/>
                </a:lnTo>
                <a:lnTo>
                  <a:pt x="1625" y="794398"/>
                </a:lnTo>
                <a:lnTo>
                  <a:pt x="0" y="745502"/>
                </a:lnTo>
                <a:lnTo>
                  <a:pt x="1625" y="696452"/>
                </a:lnTo>
                <a:lnTo>
                  <a:pt x="6350" y="648255"/>
                </a:lnTo>
                <a:lnTo>
                  <a:pt x="14077" y="601007"/>
                </a:lnTo>
                <a:lnTo>
                  <a:pt x="24708" y="554806"/>
                </a:lnTo>
                <a:lnTo>
                  <a:pt x="38144" y="509752"/>
                </a:lnTo>
                <a:lnTo>
                  <a:pt x="54289" y="465941"/>
                </a:lnTo>
                <a:lnTo>
                  <a:pt x="73043" y="423471"/>
                </a:lnTo>
                <a:lnTo>
                  <a:pt x="94309" y="382441"/>
                </a:lnTo>
                <a:lnTo>
                  <a:pt x="117989" y="342948"/>
                </a:lnTo>
                <a:lnTo>
                  <a:pt x="144096" y="304947"/>
                </a:lnTo>
                <a:lnTo>
                  <a:pt x="172301" y="268849"/>
                </a:lnTo>
                <a:lnTo>
                  <a:pt x="202625" y="234578"/>
                </a:lnTo>
                <a:lnTo>
                  <a:pt x="234970" y="202233"/>
                </a:lnTo>
                <a:lnTo>
                  <a:pt x="269239" y="171911"/>
                </a:lnTo>
                <a:lnTo>
                  <a:pt x="305333" y="143711"/>
                </a:lnTo>
                <a:lnTo>
                  <a:pt x="343156" y="117731"/>
                </a:lnTo>
                <a:lnTo>
                  <a:pt x="382609" y="94068"/>
                </a:lnTo>
                <a:lnTo>
                  <a:pt x="423595" y="72823"/>
                </a:lnTo>
                <a:lnTo>
                  <a:pt x="466016" y="54091"/>
                </a:lnTo>
                <a:lnTo>
                  <a:pt x="509773" y="37972"/>
                </a:lnTo>
                <a:lnTo>
                  <a:pt x="554769" y="24564"/>
                </a:lnTo>
                <a:lnTo>
                  <a:pt x="600906" y="13964"/>
                </a:lnTo>
                <a:lnTo>
                  <a:pt x="648087" y="6271"/>
                </a:lnTo>
                <a:lnTo>
                  <a:pt x="696212" y="1584"/>
                </a:lnTo>
                <a:lnTo>
                  <a:pt x="745185" y="0"/>
                </a:lnTo>
                <a:lnTo>
                  <a:pt x="794159" y="1584"/>
                </a:lnTo>
                <a:lnTo>
                  <a:pt x="842288" y="6272"/>
                </a:lnTo>
                <a:lnTo>
                  <a:pt x="889475" y="13965"/>
                </a:lnTo>
                <a:lnTo>
                  <a:pt x="935621" y="24566"/>
                </a:lnTo>
                <a:lnTo>
                  <a:pt x="980627" y="37977"/>
                </a:lnTo>
                <a:lnTo>
                  <a:pt x="1024396" y="54100"/>
                </a:lnTo>
                <a:lnTo>
                  <a:pt x="1066830" y="72837"/>
                </a:lnTo>
                <a:lnTo>
                  <a:pt x="1107829" y="94090"/>
                </a:lnTo>
                <a:lnTo>
                  <a:pt x="1147297" y="117761"/>
                </a:lnTo>
                <a:lnTo>
                  <a:pt x="1185133" y="143753"/>
                </a:lnTo>
                <a:lnTo>
                  <a:pt x="1221241" y="171967"/>
                </a:lnTo>
                <a:lnTo>
                  <a:pt x="1255521" y="202306"/>
                </a:lnTo>
                <a:lnTo>
                  <a:pt x="1287876" y="234671"/>
                </a:lnTo>
                <a:lnTo>
                  <a:pt x="1318206" y="268965"/>
                </a:lnTo>
                <a:lnTo>
                  <a:pt x="1346414" y="305090"/>
                </a:lnTo>
                <a:lnTo>
                  <a:pt x="1372400" y="342948"/>
                </a:lnTo>
                <a:lnTo>
                  <a:pt x="1395958" y="382233"/>
                </a:lnTo>
                <a:lnTo>
                  <a:pt x="1417204" y="423225"/>
                </a:lnTo>
                <a:lnTo>
                  <a:pt x="1435935" y="465651"/>
                </a:lnTo>
                <a:lnTo>
                  <a:pt x="1452055" y="509414"/>
                </a:lnTo>
                <a:lnTo>
                  <a:pt x="1465463" y="554415"/>
                </a:lnTo>
                <a:lnTo>
                  <a:pt x="1476062" y="600557"/>
                </a:lnTo>
                <a:lnTo>
                  <a:pt x="1483755" y="647740"/>
                </a:lnTo>
                <a:lnTo>
                  <a:pt x="1488443" y="695868"/>
                </a:lnTo>
                <a:lnTo>
                  <a:pt x="1490027" y="744842"/>
                </a:lnTo>
                <a:lnTo>
                  <a:pt x="1488443" y="793814"/>
                </a:lnTo>
                <a:lnTo>
                  <a:pt x="1483755" y="841940"/>
                </a:lnTo>
                <a:lnTo>
                  <a:pt x="1476062" y="889123"/>
                </a:lnTo>
                <a:lnTo>
                  <a:pt x="1465463" y="935263"/>
                </a:lnTo>
                <a:lnTo>
                  <a:pt x="1452055" y="980264"/>
                </a:lnTo>
                <a:lnTo>
                  <a:pt x="1435935" y="1024026"/>
                </a:lnTo>
                <a:lnTo>
                  <a:pt x="1417204" y="1066451"/>
                </a:lnTo>
                <a:lnTo>
                  <a:pt x="1395958" y="1107442"/>
                </a:lnTo>
                <a:lnTo>
                  <a:pt x="1372296" y="1146899"/>
                </a:lnTo>
                <a:lnTo>
                  <a:pt x="1346204" y="1184869"/>
                </a:lnTo>
                <a:lnTo>
                  <a:pt x="1318013" y="1220940"/>
                </a:lnTo>
                <a:lnTo>
                  <a:pt x="1287701" y="1255187"/>
                </a:lnTo>
                <a:lnTo>
                  <a:pt x="1255366" y="1287513"/>
                </a:lnTo>
                <a:lnTo>
                  <a:pt x="1221105" y="1317817"/>
                </a:lnTo>
                <a:lnTo>
                  <a:pt x="1185018" y="1346003"/>
                </a:lnTo>
                <a:lnTo>
                  <a:pt x="1147200" y="1371972"/>
                </a:lnTo>
                <a:lnTo>
                  <a:pt x="1107751" y="1395625"/>
                </a:lnTo>
                <a:lnTo>
                  <a:pt x="1066769" y="1416863"/>
                </a:lnTo>
                <a:lnTo>
                  <a:pt x="1024351" y="1435589"/>
                </a:lnTo>
                <a:lnTo>
                  <a:pt x="980595" y="1451704"/>
                </a:lnTo>
                <a:lnTo>
                  <a:pt x="935600" y="1465110"/>
                </a:lnTo>
                <a:lnTo>
                  <a:pt x="889463" y="1475708"/>
                </a:lnTo>
                <a:lnTo>
                  <a:pt x="842283" y="1483400"/>
                </a:lnTo>
                <a:lnTo>
                  <a:pt x="794157" y="1488087"/>
                </a:lnTo>
                <a:lnTo>
                  <a:pt x="745185" y="148967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64663" y="2320912"/>
            <a:ext cx="837565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5" dirty="0">
                <a:latin typeface="Arial" panose="020B0604020202020204"/>
                <a:cs typeface="Arial" panose="020B0604020202020204"/>
              </a:rPr>
              <a:t>5</a:t>
            </a:r>
            <a:endParaRPr sz="11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486" y="553758"/>
            <a:ext cx="109156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过渡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页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333558" y="5967133"/>
            <a:ext cx="533400" cy="173990"/>
          </a:xfrm>
          <a:custGeom>
            <a:avLst/>
            <a:gdLst/>
            <a:ahLst/>
            <a:cxnLst/>
            <a:rect l="l" t="t" r="r" b="b"/>
            <a:pathLst>
              <a:path w="533400" h="173989">
                <a:moveTo>
                  <a:pt x="194017" y="22517"/>
                </a:moveTo>
                <a:lnTo>
                  <a:pt x="193319" y="18770"/>
                </a:lnTo>
                <a:lnTo>
                  <a:pt x="192493" y="14782"/>
                </a:lnTo>
                <a:lnTo>
                  <a:pt x="191554" y="10553"/>
                </a:lnTo>
                <a:lnTo>
                  <a:pt x="232266" y="9765"/>
                </a:lnTo>
                <a:lnTo>
                  <a:pt x="270490" y="8623"/>
                </a:lnTo>
                <a:lnTo>
                  <a:pt x="306229" y="7128"/>
                </a:lnTo>
                <a:lnTo>
                  <a:pt x="339483" y="5283"/>
                </a:lnTo>
                <a:lnTo>
                  <a:pt x="341591" y="17246"/>
                </a:lnTo>
                <a:lnTo>
                  <a:pt x="269659" y="20319"/>
                </a:lnTo>
                <a:lnTo>
                  <a:pt x="269489" y="20840"/>
                </a:lnTo>
                <a:lnTo>
                  <a:pt x="254876" y="20840"/>
                </a:lnTo>
                <a:lnTo>
                  <a:pt x="194017" y="22517"/>
                </a:lnTo>
                <a:close/>
              </a:path>
              <a:path w="533400" h="173989">
                <a:moveTo>
                  <a:pt x="264375" y="34836"/>
                </a:moveTo>
                <a:lnTo>
                  <a:pt x="249694" y="34836"/>
                </a:lnTo>
                <a:lnTo>
                  <a:pt x="251709" y="30022"/>
                </a:lnTo>
                <a:lnTo>
                  <a:pt x="253352" y="25590"/>
                </a:lnTo>
                <a:lnTo>
                  <a:pt x="254876" y="20840"/>
                </a:lnTo>
                <a:lnTo>
                  <a:pt x="269489" y="20840"/>
                </a:lnTo>
                <a:lnTo>
                  <a:pt x="268071" y="25184"/>
                </a:lnTo>
                <a:lnTo>
                  <a:pt x="266226" y="30251"/>
                </a:lnTo>
                <a:lnTo>
                  <a:pt x="264375" y="34836"/>
                </a:lnTo>
                <a:close/>
              </a:path>
              <a:path w="533400" h="173989">
                <a:moveTo>
                  <a:pt x="340893" y="46088"/>
                </a:moveTo>
                <a:lnTo>
                  <a:pt x="194551" y="46088"/>
                </a:lnTo>
                <a:lnTo>
                  <a:pt x="194551" y="34836"/>
                </a:lnTo>
                <a:lnTo>
                  <a:pt x="340893" y="34836"/>
                </a:lnTo>
                <a:lnTo>
                  <a:pt x="340893" y="46088"/>
                </a:lnTo>
                <a:close/>
              </a:path>
              <a:path w="533400" h="173989">
                <a:moveTo>
                  <a:pt x="251802" y="60515"/>
                </a:moveTo>
                <a:lnTo>
                  <a:pt x="236588" y="60515"/>
                </a:lnTo>
                <a:lnTo>
                  <a:pt x="239550" y="55765"/>
                </a:lnTo>
                <a:lnTo>
                  <a:pt x="242219" y="50952"/>
                </a:lnTo>
                <a:lnTo>
                  <a:pt x="244589" y="46088"/>
                </a:lnTo>
                <a:lnTo>
                  <a:pt x="259372" y="46088"/>
                </a:lnTo>
                <a:lnTo>
                  <a:pt x="256989" y="51015"/>
                </a:lnTo>
                <a:lnTo>
                  <a:pt x="254466" y="55816"/>
                </a:lnTo>
                <a:lnTo>
                  <a:pt x="251802" y="60515"/>
                </a:lnTo>
                <a:close/>
              </a:path>
              <a:path w="533400" h="173989">
                <a:moveTo>
                  <a:pt x="354266" y="71767"/>
                </a:moveTo>
                <a:lnTo>
                  <a:pt x="182943" y="71767"/>
                </a:lnTo>
                <a:lnTo>
                  <a:pt x="182943" y="60515"/>
                </a:lnTo>
                <a:lnTo>
                  <a:pt x="354266" y="60515"/>
                </a:lnTo>
                <a:lnTo>
                  <a:pt x="354266" y="71767"/>
                </a:lnTo>
                <a:close/>
              </a:path>
              <a:path w="533400" h="173989">
                <a:moveTo>
                  <a:pt x="188213" y="132626"/>
                </a:moveTo>
                <a:lnTo>
                  <a:pt x="185864" y="128993"/>
                </a:lnTo>
                <a:lnTo>
                  <a:pt x="183057" y="125006"/>
                </a:lnTo>
                <a:lnTo>
                  <a:pt x="179768" y="120662"/>
                </a:lnTo>
                <a:lnTo>
                  <a:pt x="194103" y="109433"/>
                </a:lnTo>
                <a:lnTo>
                  <a:pt x="207105" y="97539"/>
                </a:lnTo>
                <a:lnTo>
                  <a:pt x="218789" y="84962"/>
                </a:lnTo>
                <a:lnTo>
                  <a:pt x="229107" y="71767"/>
                </a:lnTo>
                <a:lnTo>
                  <a:pt x="244767" y="71767"/>
                </a:lnTo>
                <a:lnTo>
                  <a:pt x="241833" y="76225"/>
                </a:lnTo>
                <a:lnTo>
                  <a:pt x="238696" y="80619"/>
                </a:lnTo>
                <a:lnTo>
                  <a:pt x="235356" y="84962"/>
                </a:lnTo>
                <a:lnTo>
                  <a:pt x="332447" y="84962"/>
                </a:lnTo>
                <a:lnTo>
                  <a:pt x="332447" y="96215"/>
                </a:lnTo>
                <a:lnTo>
                  <a:pt x="231660" y="96215"/>
                </a:lnTo>
                <a:lnTo>
                  <a:pt x="231660" y="104305"/>
                </a:lnTo>
                <a:lnTo>
                  <a:pt x="218998" y="104305"/>
                </a:lnTo>
                <a:lnTo>
                  <a:pt x="211895" y="111584"/>
                </a:lnTo>
                <a:lnTo>
                  <a:pt x="204396" y="118732"/>
                </a:lnTo>
                <a:lnTo>
                  <a:pt x="196503" y="125747"/>
                </a:lnTo>
                <a:lnTo>
                  <a:pt x="188213" y="132626"/>
                </a:lnTo>
                <a:close/>
              </a:path>
              <a:path w="533400" h="173989">
                <a:moveTo>
                  <a:pt x="332447" y="108534"/>
                </a:moveTo>
                <a:lnTo>
                  <a:pt x="319785" y="108534"/>
                </a:lnTo>
                <a:lnTo>
                  <a:pt x="319785" y="96215"/>
                </a:lnTo>
                <a:lnTo>
                  <a:pt x="332447" y="96215"/>
                </a:lnTo>
                <a:lnTo>
                  <a:pt x="332447" y="108534"/>
                </a:lnTo>
                <a:close/>
              </a:path>
              <a:path w="533400" h="173989">
                <a:moveTo>
                  <a:pt x="231660" y="173266"/>
                </a:moveTo>
                <a:lnTo>
                  <a:pt x="218998" y="173266"/>
                </a:lnTo>
                <a:lnTo>
                  <a:pt x="218998" y="104305"/>
                </a:lnTo>
                <a:lnTo>
                  <a:pt x="231660" y="104305"/>
                </a:lnTo>
                <a:lnTo>
                  <a:pt x="231660" y="108534"/>
                </a:lnTo>
                <a:lnTo>
                  <a:pt x="332447" y="108534"/>
                </a:lnTo>
                <a:lnTo>
                  <a:pt x="332447" y="119443"/>
                </a:lnTo>
                <a:lnTo>
                  <a:pt x="231660" y="119443"/>
                </a:lnTo>
                <a:lnTo>
                  <a:pt x="231660" y="131749"/>
                </a:lnTo>
                <a:lnTo>
                  <a:pt x="332447" y="131749"/>
                </a:lnTo>
                <a:lnTo>
                  <a:pt x="332447" y="142659"/>
                </a:lnTo>
                <a:lnTo>
                  <a:pt x="231660" y="142659"/>
                </a:lnTo>
                <a:lnTo>
                  <a:pt x="231660" y="155143"/>
                </a:lnTo>
                <a:lnTo>
                  <a:pt x="332447" y="155143"/>
                </a:lnTo>
                <a:lnTo>
                  <a:pt x="332447" y="166408"/>
                </a:lnTo>
                <a:lnTo>
                  <a:pt x="231660" y="166408"/>
                </a:lnTo>
                <a:lnTo>
                  <a:pt x="231660" y="173266"/>
                </a:lnTo>
                <a:close/>
              </a:path>
              <a:path w="533400" h="173989">
                <a:moveTo>
                  <a:pt x="332447" y="131749"/>
                </a:moveTo>
                <a:lnTo>
                  <a:pt x="319785" y="131749"/>
                </a:lnTo>
                <a:lnTo>
                  <a:pt x="319785" y="119443"/>
                </a:lnTo>
                <a:lnTo>
                  <a:pt x="332447" y="119443"/>
                </a:lnTo>
                <a:lnTo>
                  <a:pt x="332447" y="131749"/>
                </a:lnTo>
                <a:close/>
              </a:path>
              <a:path w="533400" h="173989">
                <a:moveTo>
                  <a:pt x="332447" y="155143"/>
                </a:moveTo>
                <a:lnTo>
                  <a:pt x="319785" y="155143"/>
                </a:lnTo>
                <a:lnTo>
                  <a:pt x="319785" y="142659"/>
                </a:lnTo>
                <a:lnTo>
                  <a:pt x="332447" y="142659"/>
                </a:lnTo>
                <a:lnTo>
                  <a:pt x="332447" y="155143"/>
                </a:lnTo>
                <a:close/>
              </a:path>
              <a:path w="533400" h="173989">
                <a:moveTo>
                  <a:pt x="332447" y="173266"/>
                </a:moveTo>
                <a:lnTo>
                  <a:pt x="319785" y="173266"/>
                </a:lnTo>
                <a:lnTo>
                  <a:pt x="319785" y="166408"/>
                </a:lnTo>
                <a:lnTo>
                  <a:pt x="332447" y="166408"/>
                </a:lnTo>
                <a:lnTo>
                  <a:pt x="332447" y="173266"/>
                </a:lnTo>
                <a:close/>
              </a:path>
              <a:path w="533400" h="173989">
                <a:moveTo>
                  <a:pt x="372732" y="172554"/>
                </a:moveTo>
                <a:lnTo>
                  <a:pt x="360591" y="163944"/>
                </a:lnTo>
                <a:lnTo>
                  <a:pt x="366339" y="156007"/>
                </a:lnTo>
                <a:lnTo>
                  <a:pt x="372154" y="147323"/>
                </a:lnTo>
                <a:lnTo>
                  <a:pt x="378036" y="137891"/>
                </a:lnTo>
                <a:lnTo>
                  <a:pt x="383984" y="127711"/>
                </a:lnTo>
                <a:lnTo>
                  <a:pt x="396303" y="134734"/>
                </a:lnTo>
                <a:lnTo>
                  <a:pt x="389816" y="146135"/>
                </a:lnTo>
                <a:lnTo>
                  <a:pt x="383727" y="156240"/>
                </a:lnTo>
                <a:lnTo>
                  <a:pt x="378033" y="165047"/>
                </a:lnTo>
                <a:lnTo>
                  <a:pt x="372732" y="172554"/>
                </a:lnTo>
                <a:close/>
              </a:path>
              <a:path w="533400" h="173989">
                <a:moveTo>
                  <a:pt x="425500" y="169392"/>
                </a:moveTo>
                <a:lnTo>
                  <a:pt x="422676" y="159841"/>
                </a:lnTo>
                <a:lnTo>
                  <a:pt x="419654" y="150353"/>
                </a:lnTo>
                <a:lnTo>
                  <a:pt x="416433" y="140930"/>
                </a:lnTo>
                <a:lnTo>
                  <a:pt x="413016" y="131572"/>
                </a:lnTo>
                <a:lnTo>
                  <a:pt x="425678" y="127000"/>
                </a:lnTo>
                <a:lnTo>
                  <a:pt x="429593" y="136006"/>
                </a:lnTo>
                <a:lnTo>
                  <a:pt x="433243" y="145251"/>
                </a:lnTo>
                <a:lnTo>
                  <a:pt x="436628" y="154737"/>
                </a:lnTo>
                <a:lnTo>
                  <a:pt x="439750" y="164464"/>
                </a:lnTo>
                <a:lnTo>
                  <a:pt x="425500" y="169392"/>
                </a:lnTo>
                <a:close/>
              </a:path>
              <a:path w="533400" h="173989">
                <a:moveTo>
                  <a:pt x="519607" y="172034"/>
                </a:moveTo>
                <a:lnTo>
                  <a:pt x="514978" y="162852"/>
                </a:lnTo>
                <a:lnTo>
                  <a:pt x="509889" y="153252"/>
                </a:lnTo>
                <a:lnTo>
                  <a:pt x="504338" y="143235"/>
                </a:lnTo>
                <a:lnTo>
                  <a:pt x="498322" y="132803"/>
                </a:lnTo>
                <a:lnTo>
                  <a:pt x="510463" y="126479"/>
                </a:lnTo>
                <a:lnTo>
                  <a:pt x="517143" y="136854"/>
                </a:lnTo>
                <a:lnTo>
                  <a:pt x="523122" y="146702"/>
                </a:lnTo>
                <a:lnTo>
                  <a:pt x="528401" y="156024"/>
                </a:lnTo>
                <a:lnTo>
                  <a:pt x="532980" y="164820"/>
                </a:lnTo>
                <a:lnTo>
                  <a:pt x="519607" y="172034"/>
                </a:lnTo>
                <a:close/>
              </a:path>
              <a:path w="533400" h="173989">
                <a:moveTo>
                  <a:pt x="469125" y="167627"/>
                </a:moveTo>
                <a:lnTo>
                  <a:pt x="466384" y="159383"/>
                </a:lnTo>
                <a:lnTo>
                  <a:pt x="463095" y="150480"/>
                </a:lnTo>
                <a:lnTo>
                  <a:pt x="459259" y="140918"/>
                </a:lnTo>
                <a:lnTo>
                  <a:pt x="454875" y="130695"/>
                </a:lnTo>
                <a:lnTo>
                  <a:pt x="467715" y="125768"/>
                </a:lnTo>
                <a:lnTo>
                  <a:pt x="471837" y="134573"/>
                </a:lnTo>
                <a:lnTo>
                  <a:pt x="475762" y="143578"/>
                </a:lnTo>
                <a:lnTo>
                  <a:pt x="479490" y="152780"/>
                </a:lnTo>
                <a:lnTo>
                  <a:pt x="483019" y="162178"/>
                </a:lnTo>
                <a:lnTo>
                  <a:pt x="469125" y="167627"/>
                </a:lnTo>
                <a:close/>
              </a:path>
              <a:path w="533400" h="173989">
                <a:moveTo>
                  <a:pt x="453123" y="55232"/>
                </a:moveTo>
                <a:lnTo>
                  <a:pt x="438340" y="55232"/>
                </a:lnTo>
                <a:lnTo>
                  <a:pt x="438340" y="0"/>
                </a:lnTo>
                <a:lnTo>
                  <a:pt x="453123" y="0"/>
                </a:lnTo>
                <a:lnTo>
                  <a:pt x="453123" y="21107"/>
                </a:lnTo>
                <a:lnTo>
                  <a:pt x="531748" y="21107"/>
                </a:lnTo>
                <a:lnTo>
                  <a:pt x="531748" y="33769"/>
                </a:lnTo>
                <a:lnTo>
                  <a:pt x="453123" y="33769"/>
                </a:lnTo>
                <a:lnTo>
                  <a:pt x="453123" y="55232"/>
                </a:lnTo>
                <a:close/>
              </a:path>
              <a:path w="533400" h="173989">
                <a:moveTo>
                  <a:pt x="397535" y="122427"/>
                </a:moveTo>
                <a:lnTo>
                  <a:pt x="383108" y="122427"/>
                </a:lnTo>
                <a:lnTo>
                  <a:pt x="383108" y="55232"/>
                </a:lnTo>
                <a:lnTo>
                  <a:pt x="515378" y="55232"/>
                </a:lnTo>
                <a:lnTo>
                  <a:pt x="515378" y="67894"/>
                </a:lnTo>
                <a:lnTo>
                  <a:pt x="397535" y="67894"/>
                </a:lnTo>
                <a:lnTo>
                  <a:pt x="397535" y="102374"/>
                </a:lnTo>
                <a:lnTo>
                  <a:pt x="515378" y="102374"/>
                </a:lnTo>
                <a:lnTo>
                  <a:pt x="515378" y="115036"/>
                </a:lnTo>
                <a:lnTo>
                  <a:pt x="397535" y="115036"/>
                </a:lnTo>
                <a:lnTo>
                  <a:pt x="397535" y="122427"/>
                </a:lnTo>
                <a:close/>
              </a:path>
              <a:path w="533400" h="173989">
                <a:moveTo>
                  <a:pt x="515378" y="102374"/>
                </a:moveTo>
                <a:lnTo>
                  <a:pt x="500964" y="102374"/>
                </a:lnTo>
                <a:lnTo>
                  <a:pt x="500964" y="67894"/>
                </a:lnTo>
                <a:lnTo>
                  <a:pt x="515378" y="67894"/>
                </a:lnTo>
                <a:lnTo>
                  <a:pt x="515378" y="102374"/>
                </a:lnTo>
                <a:close/>
              </a:path>
              <a:path w="533400" h="173989">
                <a:moveTo>
                  <a:pt x="515378" y="122427"/>
                </a:moveTo>
                <a:lnTo>
                  <a:pt x="500964" y="122427"/>
                </a:lnTo>
                <a:lnTo>
                  <a:pt x="500964" y="115036"/>
                </a:lnTo>
                <a:lnTo>
                  <a:pt x="515378" y="115036"/>
                </a:lnTo>
                <a:lnTo>
                  <a:pt x="515378" y="122427"/>
                </a:lnTo>
                <a:close/>
              </a:path>
              <a:path w="533400" h="173989">
                <a:moveTo>
                  <a:pt x="94195" y="49250"/>
                </a:moveTo>
                <a:lnTo>
                  <a:pt x="78892" y="49250"/>
                </a:lnTo>
                <a:lnTo>
                  <a:pt x="79086" y="37270"/>
                </a:lnTo>
                <a:lnTo>
                  <a:pt x="79224" y="25504"/>
                </a:lnTo>
                <a:lnTo>
                  <a:pt x="79336" y="1587"/>
                </a:lnTo>
                <a:lnTo>
                  <a:pt x="94640" y="1587"/>
                </a:lnTo>
                <a:lnTo>
                  <a:pt x="94525" y="25504"/>
                </a:lnTo>
                <a:lnTo>
                  <a:pt x="94386" y="37399"/>
                </a:lnTo>
                <a:lnTo>
                  <a:pt x="94195" y="49250"/>
                </a:lnTo>
                <a:close/>
              </a:path>
              <a:path w="533400" h="173989">
                <a:moveTo>
                  <a:pt x="172211" y="62979"/>
                </a:moveTo>
                <a:lnTo>
                  <a:pt x="3175" y="62979"/>
                </a:lnTo>
                <a:lnTo>
                  <a:pt x="3175" y="49250"/>
                </a:lnTo>
                <a:lnTo>
                  <a:pt x="172211" y="49250"/>
                </a:lnTo>
                <a:lnTo>
                  <a:pt x="172211" y="62979"/>
                </a:lnTo>
                <a:close/>
              </a:path>
              <a:path w="533400" h="173989">
                <a:moveTo>
                  <a:pt x="10909" y="173443"/>
                </a:moveTo>
                <a:lnTo>
                  <a:pt x="8559" y="170268"/>
                </a:lnTo>
                <a:lnTo>
                  <a:pt x="4927" y="165760"/>
                </a:lnTo>
                <a:lnTo>
                  <a:pt x="0" y="159892"/>
                </a:lnTo>
                <a:lnTo>
                  <a:pt x="32103" y="141733"/>
                </a:lnTo>
                <a:lnTo>
                  <a:pt x="55853" y="119527"/>
                </a:lnTo>
                <a:lnTo>
                  <a:pt x="71246" y="93275"/>
                </a:lnTo>
                <a:lnTo>
                  <a:pt x="78282" y="62979"/>
                </a:lnTo>
                <a:lnTo>
                  <a:pt x="93929" y="62979"/>
                </a:lnTo>
                <a:lnTo>
                  <a:pt x="101522" y="87858"/>
                </a:lnTo>
                <a:lnTo>
                  <a:pt x="87693" y="87858"/>
                </a:lnTo>
                <a:lnTo>
                  <a:pt x="77749" y="113231"/>
                </a:lnTo>
                <a:lnTo>
                  <a:pt x="61636" y="135951"/>
                </a:lnTo>
                <a:lnTo>
                  <a:pt x="39355" y="156022"/>
                </a:lnTo>
                <a:lnTo>
                  <a:pt x="10909" y="173443"/>
                </a:lnTo>
                <a:close/>
              </a:path>
              <a:path w="533400" h="173989">
                <a:moveTo>
                  <a:pt x="162534" y="169925"/>
                </a:moveTo>
                <a:lnTo>
                  <a:pt x="136383" y="156152"/>
                </a:lnTo>
                <a:lnTo>
                  <a:pt x="115193" y="137883"/>
                </a:lnTo>
                <a:lnTo>
                  <a:pt x="98964" y="115119"/>
                </a:lnTo>
                <a:lnTo>
                  <a:pt x="87693" y="87858"/>
                </a:lnTo>
                <a:lnTo>
                  <a:pt x="101522" y="87858"/>
                </a:lnTo>
                <a:lnTo>
                  <a:pt x="103737" y="95119"/>
                </a:lnTo>
                <a:lnTo>
                  <a:pt x="120669" y="121281"/>
                </a:lnTo>
                <a:lnTo>
                  <a:pt x="144724" y="141467"/>
                </a:lnTo>
                <a:lnTo>
                  <a:pt x="175907" y="155676"/>
                </a:lnTo>
                <a:lnTo>
                  <a:pt x="169925" y="161416"/>
                </a:lnTo>
                <a:lnTo>
                  <a:pt x="165468" y="166166"/>
                </a:lnTo>
                <a:lnTo>
                  <a:pt x="162534" y="169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897871" y="5146967"/>
            <a:ext cx="1716531" cy="100346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5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49028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存在的主要问题及改进情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8975" y="1774824"/>
            <a:ext cx="7726045" cy="4458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（一）存在的主要问题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一是信息公开形式单一。信息公开仅限于微信与政府网络，形式比较单一。二是信息公开创新力度不够。信息公开中存在追求数量而不追求质量，缺乏创新性。三是信息公开缺乏专职人员。信息公开工作人员主要是兼职工作，在日常事务繁多的情况下，政务信息公开录入会有滞后的发生。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5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49028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存在的主要问题及改进情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464" y="1694180"/>
            <a:ext cx="10592435" cy="3487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（二）改进措施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一是下好镇域“先手棋”。进一步结合本地工作的实际，领会政务信息公开工作新的内涵。及早谋划信息公开方式，进一步加强信息公开的宣传，开展多种形式的宣传活动，让更多的人了解政府信息公开的重要性和实效性，提高群众参与意识。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519430">
              <a:lnSpc>
                <a:spcPct val="100000"/>
              </a:lnSpc>
              <a:spcBef>
                <a:spcPts val="105"/>
              </a:spcBef>
            </a:pP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5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49028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存在的主要问题及改进情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464" y="1694180"/>
            <a:ext cx="10592435" cy="2475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二是打好制度建设“主动仗”。按照新的信息公开要求，严格标准，进一步完善相关的工作制度，建立健全政务信息公开工作的长效机制；通过规范和完善，扎扎实实推进我镇政务信息公开工作的开展，开创政务信息公开工作的新局面。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5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1540" y="6533272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</a:fld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49028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存在的主要问题及改进情</a:t>
            </a:r>
            <a:r>
              <a:rPr sz="3200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464" y="1694180"/>
            <a:ext cx="10592435" cy="1983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微软雅黑" panose="020B0503020204020204" charset="-122"/>
                <a:cs typeface="微软雅黑" panose="020B0503020204020204" charset="-122"/>
              </a:rPr>
              <a:t>三是用好督导监管“指挥棒”。认真学习政务公开系统知识，不断加强队伍建设，加强管理教育力度；强化督查，加强检查指导工作的力度，进一步加强对村务公开工作的指导和监督，保证政务信息公开工作的有效开展。</a:t>
            </a:r>
            <a:endParaRPr sz="32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55692" y="712444"/>
            <a:ext cx="977277" cy="97101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87910" y="715124"/>
            <a:ext cx="961199" cy="976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77314" y="2016760"/>
            <a:ext cx="9351645" cy="3028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4545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根据《中华人民共和国政府信息公开条例》（以下简称《条例》）要求，现公布马坡镇2020年度政府信息公开年度报告。报告中所列数据的统计期限自2020年1月1日起至2020年12月31日止，如对本报告有任何疑问，请与本单位政府信息公开受理机构联系</a:t>
            </a:r>
            <a:endParaRPr sz="28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706120" marR="4015740">
              <a:lnSpc>
                <a:spcPct val="100000"/>
              </a:lnSpc>
            </a:pP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地址：微山县马坡镇人民政</a:t>
            </a:r>
            <a:r>
              <a:rPr sz="2800" spc="-5" dirty="0">
                <a:latin typeface="微软雅黑" panose="020B0503020204020204" charset="-122"/>
                <a:cs typeface="微软雅黑" panose="020B0503020204020204" charset="-122"/>
              </a:rPr>
              <a:t>府 </a:t>
            </a: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邮编</a:t>
            </a:r>
            <a:r>
              <a:rPr sz="2800" spc="-5" dirty="0">
                <a:latin typeface="微软雅黑" panose="020B0503020204020204" charset="-122"/>
                <a:cs typeface="微软雅黑" panose="020B0503020204020204" charset="-122"/>
              </a:rPr>
              <a:t>：</a:t>
            </a:r>
            <a:r>
              <a:rPr sz="2800" spc="-5" dirty="0">
                <a:latin typeface="Arial" panose="020B0604020202020204"/>
                <a:cs typeface="Arial" panose="020B0604020202020204"/>
              </a:rPr>
              <a:t>272193</a:t>
            </a:r>
            <a:endParaRPr sz="2800">
              <a:latin typeface="Arial" panose="020B0604020202020204"/>
              <a:cs typeface="Arial" panose="020B0604020202020204"/>
            </a:endParaRPr>
          </a:p>
          <a:p>
            <a:pPr marL="706120">
              <a:lnSpc>
                <a:spcPct val="100000"/>
              </a:lnSpc>
            </a:pP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电话</a:t>
            </a:r>
            <a:r>
              <a:rPr sz="2800" spc="-5" dirty="0">
                <a:latin typeface="微软雅黑" panose="020B0503020204020204" charset="-122"/>
                <a:cs typeface="微软雅黑" panose="020B0503020204020204" charset="-122"/>
              </a:rPr>
              <a:t>：</a:t>
            </a:r>
            <a:r>
              <a:rPr sz="2800" spc="-5" dirty="0">
                <a:latin typeface="Arial" panose="020B0604020202020204"/>
                <a:cs typeface="Arial" panose="020B0604020202020204"/>
              </a:rPr>
              <a:t>0537-8661038</a:t>
            </a:r>
            <a:endParaRPr sz="2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52749" y="1879523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总体情况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39339" y="1767141"/>
            <a:ext cx="548005" cy="548640"/>
          </a:xfrm>
          <a:custGeom>
            <a:avLst/>
            <a:gdLst/>
            <a:ahLst/>
            <a:cxnLst/>
            <a:rect l="l" t="t" r="r" b="b"/>
            <a:pathLst>
              <a:path w="548005" h="548639">
                <a:moveTo>
                  <a:pt x="273634" y="548640"/>
                </a:moveTo>
                <a:lnTo>
                  <a:pt x="224320" y="544220"/>
                </a:lnTo>
                <a:lnTo>
                  <a:pt x="177903" y="531478"/>
                </a:lnTo>
                <a:lnTo>
                  <a:pt x="135164" y="511189"/>
                </a:lnTo>
                <a:lnTo>
                  <a:pt x="96950" y="484187"/>
                </a:lnTo>
                <a:lnTo>
                  <a:pt x="63945" y="451184"/>
                </a:lnTo>
                <a:lnTo>
                  <a:pt x="36968" y="412985"/>
                </a:lnTo>
                <a:lnTo>
                  <a:pt x="16798" y="370371"/>
                </a:lnTo>
                <a:lnTo>
                  <a:pt x="4215" y="324122"/>
                </a:lnTo>
                <a:lnTo>
                  <a:pt x="0" y="275018"/>
                </a:lnTo>
                <a:lnTo>
                  <a:pt x="4215" y="225502"/>
                </a:lnTo>
                <a:lnTo>
                  <a:pt x="16798" y="178931"/>
                </a:lnTo>
                <a:lnTo>
                  <a:pt x="36968" y="136074"/>
                </a:lnTo>
                <a:lnTo>
                  <a:pt x="63945" y="97700"/>
                </a:lnTo>
                <a:lnTo>
                  <a:pt x="96950" y="64579"/>
                </a:lnTo>
                <a:lnTo>
                  <a:pt x="135255" y="37453"/>
                </a:lnTo>
                <a:lnTo>
                  <a:pt x="177947" y="17162"/>
                </a:lnTo>
                <a:lnTo>
                  <a:pt x="224334" y="4419"/>
                </a:lnTo>
                <a:lnTo>
                  <a:pt x="273634" y="0"/>
                </a:lnTo>
                <a:lnTo>
                  <a:pt x="322945" y="4420"/>
                </a:lnTo>
                <a:lnTo>
                  <a:pt x="369367" y="17170"/>
                </a:lnTo>
                <a:lnTo>
                  <a:pt x="412123" y="37479"/>
                </a:lnTo>
                <a:lnTo>
                  <a:pt x="450373" y="64518"/>
                </a:lnTo>
                <a:lnTo>
                  <a:pt x="483436" y="97580"/>
                </a:lnTo>
                <a:lnTo>
                  <a:pt x="510500" y="135867"/>
                </a:lnTo>
                <a:lnTo>
                  <a:pt x="530791" y="178602"/>
                </a:lnTo>
                <a:lnTo>
                  <a:pt x="543534" y="225011"/>
                </a:lnTo>
                <a:lnTo>
                  <a:pt x="547954" y="274320"/>
                </a:lnTo>
                <a:lnTo>
                  <a:pt x="543534" y="323631"/>
                </a:lnTo>
                <a:lnTo>
                  <a:pt x="530791" y="370042"/>
                </a:lnTo>
                <a:lnTo>
                  <a:pt x="510500" y="412778"/>
                </a:lnTo>
                <a:lnTo>
                  <a:pt x="483436" y="451064"/>
                </a:lnTo>
                <a:lnTo>
                  <a:pt x="450373" y="484126"/>
                </a:lnTo>
                <a:lnTo>
                  <a:pt x="412032" y="511214"/>
                </a:lnTo>
                <a:lnTo>
                  <a:pt x="369323" y="531486"/>
                </a:lnTo>
                <a:lnTo>
                  <a:pt x="322931" y="544221"/>
                </a:lnTo>
                <a:lnTo>
                  <a:pt x="273634" y="54864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152749" y="2648445"/>
            <a:ext cx="3073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主动公开政府信息情况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9339" y="2536075"/>
            <a:ext cx="548005" cy="548640"/>
          </a:xfrm>
          <a:custGeom>
            <a:avLst/>
            <a:gdLst/>
            <a:ahLst/>
            <a:cxnLst/>
            <a:rect l="l" t="t" r="r" b="b"/>
            <a:pathLst>
              <a:path w="548005" h="548639">
                <a:moveTo>
                  <a:pt x="273634" y="548639"/>
                </a:moveTo>
                <a:lnTo>
                  <a:pt x="224323" y="544219"/>
                </a:lnTo>
                <a:lnTo>
                  <a:pt x="177919" y="531475"/>
                </a:lnTo>
                <a:lnTo>
                  <a:pt x="135201" y="511181"/>
                </a:lnTo>
                <a:lnTo>
                  <a:pt x="96950" y="484109"/>
                </a:lnTo>
                <a:lnTo>
                  <a:pt x="63945" y="451035"/>
                </a:lnTo>
                <a:lnTo>
                  <a:pt x="36968" y="412731"/>
                </a:lnTo>
                <a:lnTo>
                  <a:pt x="16798" y="369971"/>
                </a:lnTo>
                <a:lnTo>
                  <a:pt x="4215" y="323530"/>
                </a:lnTo>
                <a:lnTo>
                  <a:pt x="0" y="274180"/>
                </a:lnTo>
                <a:lnTo>
                  <a:pt x="4215" y="224913"/>
                </a:lnTo>
                <a:lnTo>
                  <a:pt x="16798" y="178536"/>
                </a:lnTo>
                <a:lnTo>
                  <a:pt x="36968" y="135826"/>
                </a:lnTo>
                <a:lnTo>
                  <a:pt x="63945" y="97556"/>
                </a:lnTo>
                <a:lnTo>
                  <a:pt x="96950" y="64505"/>
                </a:lnTo>
                <a:lnTo>
                  <a:pt x="135201" y="37448"/>
                </a:lnTo>
                <a:lnTo>
                  <a:pt x="177919" y="17161"/>
                </a:lnTo>
                <a:lnTo>
                  <a:pt x="224323" y="4419"/>
                </a:lnTo>
                <a:lnTo>
                  <a:pt x="273634" y="0"/>
                </a:lnTo>
                <a:lnTo>
                  <a:pt x="322942" y="4419"/>
                </a:lnTo>
                <a:lnTo>
                  <a:pt x="369351" y="17162"/>
                </a:lnTo>
                <a:lnTo>
                  <a:pt x="412086" y="37453"/>
                </a:lnTo>
                <a:lnTo>
                  <a:pt x="450373" y="64518"/>
                </a:lnTo>
                <a:lnTo>
                  <a:pt x="483436" y="97580"/>
                </a:lnTo>
                <a:lnTo>
                  <a:pt x="510500" y="135867"/>
                </a:lnTo>
                <a:lnTo>
                  <a:pt x="530791" y="178602"/>
                </a:lnTo>
                <a:lnTo>
                  <a:pt x="543534" y="225011"/>
                </a:lnTo>
                <a:lnTo>
                  <a:pt x="547954" y="274319"/>
                </a:lnTo>
                <a:lnTo>
                  <a:pt x="543534" y="323628"/>
                </a:lnTo>
                <a:lnTo>
                  <a:pt x="530791" y="370037"/>
                </a:lnTo>
                <a:lnTo>
                  <a:pt x="510500" y="412772"/>
                </a:lnTo>
                <a:lnTo>
                  <a:pt x="483436" y="451059"/>
                </a:lnTo>
                <a:lnTo>
                  <a:pt x="450373" y="484121"/>
                </a:lnTo>
                <a:lnTo>
                  <a:pt x="412086" y="511186"/>
                </a:lnTo>
                <a:lnTo>
                  <a:pt x="369351" y="531477"/>
                </a:lnTo>
                <a:lnTo>
                  <a:pt x="322942" y="544220"/>
                </a:lnTo>
                <a:lnTo>
                  <a:pt x="273634" y="5486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52749" y="3417379"/>
            <a:ext cx="4597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收到和处理政府信息公开申请情况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39339" y="3304997"/>
            <a:ext cx="548005" cy="548640"/>
          </a:xfrm>
          <a:custGeom>
            <a:avLst/>
            <a:gdLst/>
            <a:ahLst/>
            <a:cxnLst/>
            <a:rect l="l" t="t" r="r" b="b"/>
            <a:pathLst>
              <a:path w="548005" h="548639">
                <a:moveTo>
                  <a:pt x="273634" y="548639"/>
                </a:moveTo>
                <a:lnTo>
                  <a:pt x="224320" y="544220"/>
                </a:lnTo>
                <a:lnTo>
                  <a:pt x="177906" y="531478"/>
                </a:lnTo>
                <a:lnTo>
                  <a:pt x="135172" y="511189"/>
                </a:lnTo>
                <a:lnTo>
                  <a:pt x="96901" y="484126"/>
                </a:lnTo>
                <a:lnTo>
                  <a:pt x="63945" y="451160"/>
                </a:lnTo>
                <a:lnTo>
                  <a:pt x="36968" y="412943"/>
                </a:lnTo>
                <a:lnTo>
                  <a:pt x="16798" y="370305"/>
                </a:lnTo>
                <a:lnTo>
                  <a:pt x="4215" y="324024"/>
                </a:lnTo>
                <a:lnTo>
                  <a:pt x="0" y="274878"/>
                </a:lnTo>
                <a:lnTo>
                  <a:pt x="4215" y="225404"/>
                </a:lnTo>
                <a:lnTo>
                  <a:pt x="16798" y="178865"/>
                </a:lnTo>
                <a:lnTo>
                  <a:pt x="36968" y="136032"/>
                </a:lnTo>
                <a:lnTo>
                  <a:pt x="63945" y="97676"/>
                </a:lnTo>
                <a:lnTo>
                  <a:pt x="96950" y="64567"/>
                </a:lnTo>
                <a:lnTo>
                  <a:pt x="135244" y="37453"/>
                </a:lnTo>
                <a:lnTo>
                  <a:pt x="177941" y="17162"/>
                </a:lnTo>
                <a:lnTo>
                  <a:pt x="224332" y="4419"/>
                </a:lnTo>
                <a:lnTo>
                  <a:pt x="273634" y="0"/>
                </a:lnTo>
                <a:lnTo>
                  <a:pt x="322945" y="4420"/>
                </a:lnTo>
                <a:lnTo>
                  <a:pt x="369364" y="17168"/>
                </a:lnTo>
                <a:lnTo>
                  <a:pt x="412116" y="37474"/>
                </a:lnTo>
                <a:lnTo>
                  <a:pt x="450422" y="64567"/>
                </a:lnTo>
                <a:lnTo>
                  <a:pt x="483436" y="97580"/>
                </a:lnTo>
                <a:lnTo>
                  <a:pt x="510500" y="135867"/>
                </a:lnTo>
                <a:lnTo>
                  <a:pt x="530791" y="178602"/>
                </a:lnTo>
                <a:lnTo>
                  <a:pt x="543534" y="225011"/>
                </a:lnTo>
                <a:lnTo>
                  <a:pt x="547954" y="274320"/>
                </a:lnTo>
                <a:lnTo>
                  <a:pt x="543534" y="323631"/>
                </a:lnTo>
                <a:lnTo>
                  <a:pt x="530791" y="370042"/>
                </a:lnTo>
                <a:lnTo>
                  <a:pt x="510500" y="412778"/>
                </a:lnTo>
                <a:lnTo>
                  <a:pt x="483436" y="451064"/>
                </a:lnTo>
                <a:lnTo>
                  <a:pt x="450373" y="484126"/>
                </a:lnTo>
                <a:lnTo>
                  <a:pt x="412043" y="511209"/>
                </a:lnTo>
                <a:lnTo>
                  <a:pt x="369329" y="531484"/>
                </a:lnTo>
                <a:lnTo>
                  <a:pt x="322933" y="544221"/>
                </a:lnTo>
                <a:lnTo>
                  <a:pt x="273634" y="5486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52749" y="4186301"/>
            <a:ext cx="520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政府信息公开行政复议、行政诉讼情况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39339" y="4073931"/>
            <a:ext cx="548005" cy="548640"/>
          </a:xfrm>
          <a:custGeom>
            <a:avLst/>
            <a:gdLst/>
            <a:ahLst/>
            <a:cxnLst/>
            <a:rect l="l" t="t" r="r" b="b"/>
            <a:pathLst>
              <a:path w="548005" h="548639">
                <a:moveTo>
                  <a:pt x="273634" y="548640"/>
                </a:moveTo>
                <a:lnTo>
                  <a:pt x="224323" y="544219"/>
                </a:lnTo>
                <a:lnTo>
                  <a:pt x="177919" y="531474"/>
                </a:lnTo>
                <a:lnTo>
                  <a:pt x="135201" y="511175"/>
                </a:lnTo>
                <a:lnTo>
                  <a:pt x="96950" y="484097"/>
                </a:lnTo>
                <a:lnTo>
                  <a:pt x="63945" y="451011"/>
                </a:lnTo>
                <a:lnTo>
                  <a:pt x="36968" y="412689"/>
                </a:lnTo>
                <a:lnTo>
                  <a:pt x="16798" y="369905"/>
                </a:lnTo>
                <a:lnTo>
                  <a:pt x="4215" y="323431"/>
                </a:lnTo>
                <a:lnTo>
                  <a:pt x="0" y="274040"/>
                </a:lnTo>
                <a:lnTo>
                  <a:pt x="4215" y="224812"/>
                </a:lnTo>
                <a:lnTo>
                  <a:pt x="16798" y="178466"/>
                </a:lnTo>
                <a:lnTo>
                  <a:pt x="36968" y="135778"/>
                </a:lnTo>
                <a:lnTo>
                  <a:pt x="63945" y="97527"/>
                </a:lnTo>
                <a:lnTo>
                  <a:pt x="96950" y="64489"/>
                </a:lnTo>
                <a:lnTo>
                  <a:pt x="135201" y="37440"/>
                </a:lnTo>
                <a:lnTo>
                  <a:pt x="177919" y="17158"/>
                </a:lnTo>
                <a:lnTo>
                  <a:pt x="224323" y="4419"/>
                </a:lnTo>
                <a:lnTo>
                  <a:pt x="273634" y="0"/>
                </a:lnTo>
                <a:lnTo>
                  <a:pt x="322942" y="4419"/>
                </a:lnTo>
                <a:lnTo>
                  <a:pt x="369351" y="17161"/>
                </a:lnTo>
                <a:lnTo>
                  <a:pt x="412086" y="37450"/>
                </a:lnTo>
                <a:lnTo>
                  <a:pt x="450373" y="64513"/>
                </a:lnTo>
                <a:lnTo>
                  <a:pt x="483436" y="97575"/>
                </a:lnTo>
                <a:lnTo>
                  <a:pt x="510500" y="135861"/>
                </a:lnTo>
                <a:lnTo>
                  <a:pt x="530791" y="178597"/>
                </a:lnTo>
                <a:lnTo>
                  <a:pt x="543534" y="225008"/>
                </a:lnTo>
                <a:lnTo>
                  <a:pt x="547954" y="274320"/>
                </a:lnTo>
                <a:lnTo>
                  <a:pt x="543534" y="323628"/>
                </a:lnTo>
                <a:lnTo>
                  <a:pt x="530791" y="370037"/>
                </a:lnTo>
                <a:lnTo>
                  <a:pt x="510500" y="412772"/>
                </a:lnTo>
                <a:lnTo>
                  <a:pt x="483436" y="451059"/>
                </a:lnTo>
                <a:lnTo>
                  <a:pt x="450373" y="484121"/>
                </a:lnTo>
                <a:lnTo>
                  <a:pt x="412086" y="511186"/>
                </a:lnTo>
                <a:lnTo>
                  <a:pt x="369351" y="531477"/>
                </a:lnTo>
                <a:lnTo>
                  <a:pt x="322942" y="544220"/>
                </a:lnTo>
                <a:lnTo>
                  <a:pt x="273634" y="54864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52749" y="4955235"/>
            <a:ext cx="3683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存在的主要问题及改进情况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9339" y="4842852"/>
            <a:ext cx="548005" cy="548640"/>
          </a:xfrm>
          <a:custGeom>
            <a:avLst/>
            <a:gdLst/>
            <a:ahLst/>
            <a:cxnLst/>
            <a:rect l="l" t="t" r="r" b="b"/>
            <a:pathLst>
              <a:path w="548005" h="548639">
                <a:moveTo>
                  <a:pt x="273634" y="548639"/>
                </a:moveTo>
                <a:lnTo>
                  <a:pt x="224321" y="544220"/>
                </a:lnTo>
                <a:lnTo>
                  <a:pt x="177909" y="531477"/>
                </a:lnTo>
                <a:lnTo>
                  <a:pt x="135179" y="511186"/>
                </a:lnTo>
                <a:lnTo>
                  <a:pt x="96913" y="484121"/>
                </a:lnTo>
                <a:lnTo>
                  <a:pt x="63945" y="451130"/>
                </a:lnTo>
                <a:lnTo>
                  <a:pt x="36968" y="412896"/>
                </a:lnTo>
                <a:lnTo>
                  <a:pt x="16798" y="370234"/>
                </a:lnTo>
                <a:lnTo>
                  <a:pt x="4215" y="323922"/>
                </a:lnTo>
                <a:lnTo>
                  <a:pt x="0" y="274739"/>
                </a:lnTo>
                <a:lnTo>
                  <a:pt x="4215" y="225306"/>
                </a:lnTo>
                <a:lnTo>
                  <a:pt x="16798" y="178799"/>
                </a:lnTo>
                <a:lnTo>
                  <a:pt x="36968" y="135991"/>
                </a:lnTo>
                <a:lnTo>
                  <a:pt x="63945" y="97652"/>
                </a:lnTo>
                <a:lnTo>
                  <a:pt x="97002" y="64518"/>
                </a:lnTo>
                <a:lnTo>
                  <a:pt x="135234" y="37453"/>
                </a:lnTo>
                <a:lnTo>
                  <a:pt x="177936" y="17162"/>
                </a:lnTo>
                <a:lnTo>
                  <a:pt x="224330" y="4419"/>
                </a:lnTo>
                <a:lnTo>
                  <a:pt x="273634" y="0"/>
                </a:lnTo>
                <a:lnTo>
                  <a:pt x="322944" y="4420"/>
                </a:lnTo>
                <a:lnTo>
                  <a:pt x="369361" y="17167"/>
                </a:lnTo>
                <a:lnTo>
                  <a:pt x="412108" y="37469"/>
                </a:lnTo>
                <a:lnTo>
                  <a:pt x="450410" y="64554"/>
                </a:lnTo>
                <a:lnTo>
                  <a:pt x="483436" y="97580"/>
                </a:lnTo>
                <a:lnTo>
                  <a:pt x="510500" y="135867"/>
                </a:lnTo>
                <a:lnTo>
                  <a:pt x="530791" y="178602"/>
                </a:lnTo>
                <a:lnTo>
                  <a:pt x="543534" y="225011"/>
                </a:lnTo>
                <a:lnTo>
                  <a:pt x="547954" y="274320"/>
                </a:lnTo>
                <a:lnTo>
                  <a:pt x="543534" y="323628"/>
                </a:lnTo>
                <a:lnTo>
                  <a:pt x="530791" y="370037"/>
                </a:lnTo>
                <a:lnTo>
                  <a:pt x="510500" y="412772"/>
                </a:lnTo>
                <a:lnTo>
                  <a:pt x="483436" y="451059"/>
                </a:lnTo>
                <a:lnTo>
                  <a:pt x="450321" y="484158"/>
                </a:lnTo>
                <a:lnTo>
                  <a:pt x="412054" y="511201"/>
                </a:lnTo>
                <a:lnTo>
                  <a:pt x="369334" y="531481"/>
                </a:lnTo>
                <a:lnTo>
                  <a:pt x="322935" y="544220"/>
                </a:lnTo>
                <a:lnTo>
                  <a:pt x="273634" y="5486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85567" y="1480032"/>
            <a:ext cx="252095" cy="3870325"/>
          </a:xfrm>
          <a:prstGeom prst="rect">
            <a:avLst/>
          </a:prstGeom>
        </p:spPr>
        <p:txBody>
          <a:bodyPr vert="horz" wrap="square" lIns="0" tIns="293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10"/>
              </a:spcBef>
            </a:pPr>
            <a:r>
              <a:rPr sz="32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1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32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32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3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32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4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15"/>
              </a:spcBef>
            </a:pPr>
            <a:r>
              <a:rPr sz="32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5</a:t>
            </a:r>
            <a:endParaRPr sz="3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459486" y="553758"/>
            <a:ext cx="83502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目</a:t>
            </a:r>
            <a:r>
              <a:rPr sz="2800" spc="-13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录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41583" y="2755823"/>
            <a:ext cx="337820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>
                <a:latin typeface="微软雅黑" panose="020B0503020204020204" charset="-122"/>
                <a:cs typeface="微软雅黑" panose="020B0503020204020204" charset="-122"/>
              </a:rPr>
              <a:t>总体情况</a:t>
            </a:r>
            <a:endParaRPr sz="6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65832" y="2508237"/>
            <a:ext cx="1490345" cy="1489710"/>
          </a:xfrm>
          <a:custGeom>
            <a:avLst/>
            <a:gdLst/>
            <a:ahLst/>
            <a:cxnLst/>
            <a:rect l="l" t="t" r="r" b="b"/>
            <a:pathLst>
              <a:path w="1490345" h="1489710">
                <a:moveTo>
                  <a:pt x="745185" y="1489671"/>
                </a:moveTo>
                <a:lnTo>
                  <a:pt x="696211" y="1488087"/>
                </a:lnTo>
                <a:lnTo>
                  <a:pt x="648081" y="1483400"/>
                </a:lnTo>
                <a:lnTo>
                  <a:pt x="600894" y="1475707"/>
                </a:lnTo>
                <a:lnTo>
                  <a:pt x="554748" y="1465107"/>
                </a:lnTo>
                <a:lnTo>
                  <a:pt x="509741" y="1451699"/>
                </a:lnTo>
                <a:lnTo>
                  <a:pt x="465970" y="1435580"/>
                </a:lnTo>
                <a:lnTo>
                  <a:pt x="423534" y="1416849"/>
                </a:lnTo>
                <a:lnTo>
                  <a:pt x="382532" y="1395603"/>
                </a:lnTo>
                <a:lnTo>
                  <a:pt x="343060" y="1371941"/>
                </a:lnTo>
                <a:lnTo>
                  <a:pt x="305218" y="1345961"/>
                </a:lnTo>
                <a:lnTo>
                  <a:pt x="269103" y="1317761"/>
                </a:lnTo>
                <a:lnTo>
                  <a:pt x="234815" y="1287440"/>
                </a:lnTo>
                <a:lnTo>
                  <a:pt x="202450" y="1255095"/>
                </a:lnTo>
                <a:lnTo>
                  <a:pt x="172108" y="1220824"/>
                </a:lnTo>
                <a:lnTo>
                  <a:pt x="143887" y="1184726"/>
                </a:lnTo>
                <a:lnTo>
                  <a:pt x="117885" y="1146899"/>
                </a:lnTo>
                <a:lnTo>
                  <a:pt x="94309" y="1107649"/>
                </a:lnTo>
                <a:lnTo>
                  <a:pt x="73043" y="1066697"/>
                </a:lnTo>
                <a:lnTo>
                  <a:pt x="54289" y="1024315"/>
                </a:lnTo>
                <a:lnTo>
                  <a:pt x="38144" y="980602"/>
                </a:lnTo>
                <a:lnTo>
                  <a:pt x="24708" y="935655"/>
                </a:lnTo>
                <a:lnTo>
                  <a:pt x="14077" y="889573"/>
                </a:lnTo>
                <a:lnTo>
                  <a:pt x="6350" y="842455"/>
                </a:lnTo>
                <a:lnTo>
                  <a:pt x="1625" y="794398"/>
                </a:lnTo>
                <a:lnTo>
                  <a:pt x="0" y="745502"/>
                </a:lnTo>
                <a:lnTo>
                  <a:pt x="1625" y="696452"/>
                </a:lnTo>
                <a:lnTo>
                  <a:pt x="6350" y="648255"/>
                </a:lnTo>
                <a:lnTo>
                  <a:pt x="14077" y="601007"/>
                </a:lnTo>
                <a:lnTo>
                  <a:pt x="24708" y="554806"/>
                </a:lnTo>
                <a:lnTo>
                  <a:pt x="38144" y="509752"/>
                </a:lnTo>
                <a:lnTo>
                  <a:pt x="54289" y="465941"/>
                </a:lnTo>
                <a:lnTo>
                  <a:pt x="73043" y="423471"/>
                </a:lnTo>
                <a:lnTo>
                  <a:pt x="94309" y="382441"/>
                </a:lnTo>
                <a:lnTo>
                  <a:pt x="117989" y="342948"/>
                </a:lnTo>
                <a:lnTo>
                  <a:pt x="144096" y="304947"/>
                </a:lnTo>
                <a:lnTo>
                  <a:pt x="172301" y="268849"/>
                </a:lnTo>
                <a:lnTo>
                  <a:pt x="202625" y="234578"/>
                </a:lnTo>
                <a:lnTo>
                  <a:pt x="234970" y="202233"/>
                </a:lnTo>
                <a:lnTo>
                  <a:pt x="269239" y="171911"/>
                </a:lnTo>
                <a:lnTo>
                  <a:pt x="305333" y="143711"/>
                </a:lnTo>
                <a:lnTo>
                  <a:pt x="343156" y="117731"/>
                </a:lnTo>
                <a:lnTo>
                  <a:pt x="382609" y="94068"/>
                </a:lnTo>
                <a:lnTo>
                  <a:pt x="423595" y="72823"/>
                </a:lnTo>
                <a:lnTo>
                  <a:pt x="466016" y="54091"/>
                </a:lnTo>
                <a:lnTo>
                  <a:pt x="509773" y="37972"/>
                </a:lnTo>
                <a:lnTo>
                  <a:pt x="554769" y="24564"/>
                </a:lnTo>
                <a:lnTo>
                  <a:pt x="600906" y="13964"/>
                </a:lnTo>
                <a:lnTo>
                  <a:pt x="648087" y="6271"/>
                </a:lnTo>
                <a:lnTo>
                  <a:pt x="696212" y="1584"/>
                </a:lnTo>
                <a:lnTo>
                  <a:pt x="745185" y="0"/>
                </a:lnTo>
                <a:lnTo>
                  <a:pt x="794159" y="1584"/>
                </a:lnTo>
                <a:lnTo>
                  <a:pt x="842288" y="6272"/>
                </a:lnTo>
                <a:lnTo>
                  <a:pt x="889475" y="13965"/>
                </a:lnTo>
                <a:lnTo>
                  <a:pt x="935621" y="24566"/>
                </a:lnTo>
                <a:lnTo>
                  <a:pt x="980627" y="37977"/>
                </a:lnTo>
                <a:lnTo>
                  <a:pt x="1024396" y="54100"/>
                </a:lnTo>
                <a:lnTo>
                  <a:pt x="1066830" y="72837"/>
                </a:lnTo>
                <a:lnTo>
                  <a:pt x="1107829" y="94090"/>
                </a:lnTo>
                <a:lnTo>
                  <a:pt x="1147297" y="117761"/>
                </a:lnTo>
                <a:lnTo>
                  <a:pt x="1185133" y="143753"/>
                </a:lnTo>
                <a:lnTo>
                  <a:pt x="1221241" y="171967"/>
                </a:lnTo>
                <a:lnTo>
                  <a:pt x="1255521" y="202306"/>
                </a:lnTo>
                <a:lnTo>
                  <a:pt x="1287876" y="234671"/>
                </a:lnTo>
                <a:lnTo>
                  <a:pt x="1318206" y="268965"/>
                </a:lnTo>
                <a:lnTo>
                  <a:pt x="1346414" y="305090"/>
                </a:lnTo>
                <a:lnTo>
                  <a:pt x="1372400" y="342948"/>
                </a:lnTo>
                <a:lnTo>
                  <a:pt x="1395958" y="382233"/>
                </a:lnTo>
                <a:lnTo>
                  <a:pt x="1417204" y="423225"/>
                </a:lnTo>
                <a:lnTo>
                  <a:pt x="1435935" y="465651"/>
                </a:lnTo>
                <a:lnTo>
                  <a:pt x="1452055" y="509414"/>
                </a:lnTo>
                <a:lnTo>
                  <a:pt x="1465463" y="554415"/>
                </a:lnTo>
                <a:lnTo>
                  <a:pt x="1476062" y="600557"/>
                </a:lnTo>
                <a:lnTo>
                  <a:pt x="1483755" y="647740"/>
                </a:lnTo>
                <a:lnTo>
                  <a:pt x="1488443" y="695868"/>
                </a:lnTo>
                <a:lnTo>
                  <a:pt x="1490027" y="744842"/>
                </a:lnTo>
                <a:lnTo>
                  <a:pt x="1488443" y="793814"/>
                </a:lnTo>
                <a:lnTo>
                  <a:pt x="1483755" y="841940"/>
                </a:lnTo>
                <a:lnTo>
                  <a:pt x="1476062" y="889123"/>
                </a:lnTo>
                <a:lnTo>
                  <a:pt x="1465463" y="935263"/>
                </a:lnTo>
                <a:lnTo>
                  <a:pt x="1452055" y="980264"/>
                </a:lnTo>
                <a:lnTo>
                  <a:pt x="1435935" y="1024026"/>
                </a:lnTo>
                <a:lnTo>
                  <a:pt x="1417204" y="1066451"/>
                </a:lnTo>
                <a:lnTo>
                  <a:pt x="1395958" y="1107442"/>
                </a:lnTo>
                <a:lnTo>
                  <a:pt x="1372296" y="1146899"/>
                </a:lnTo>
                <a:lnTo>
                  <a:pt x="1346204" y="1184869"/>
                </a:lnTo>
                <a:lnTo>
                  <a:pt x="1318013" y="1220940"/>
                </a:lnTo>
                <a:lnTo>
                  <a:pt x="1287701" y="1255187"/>
                </a:lnTo>
                <a:lnTo>
                  <a:pt x="1255366" y="1287513"/>
                </a:lnTo>
                <a:lnTo>
                  <a:pt x="1221105" y="1317817"/>
                </a:lnTo>
                <a:lnTo>
                  <a:pt x="1185018" y="1346003"/>
                </a:lnTo>
                <a:lnTo>
                  <a:pt x="1147200" y="1371972"/>
                </a:lnTo>
                <a:lnTo>
                  <a:pt x="1107751" y="1395625"/>
                </a:lnTo>
                <a:lnTo>
                  <a:pt x="1066769" y="1416863"/>
                </a:lnTo>
                <a:lnTo>
                  <a:pt x="1024351" y="1435589"/>
                </a:lnTo>
                <a:lnTo>
                  <a:pt x="980595" y="1451704"/>
                </a:lnTo>
                <a:lnTo>
                  <a:pt x="935600" y="1465110"/>
                </a:lnTo>
                <a:lnTo>
                  <a:pt x="889463" y="1475708"/>
                </a:lnTo>
                <a:lnTo>
                  <a:pt x="842283" y="1483400"/>
                </a:lnTo>
                <a:lnTo>
                  <a:pt x="794157" y="1488087"/>
                </a:lnTo>
                <a:lnTo>
                  <a:pt x="745185" y="148967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764663" y="2320912"/>
            <a:ext cx="837565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1</a:t>
            </a:r>
            <a:endParaRPr sz="11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486" y="553758"/>
            <a:ext cx="109156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过渡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页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1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16516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微软雅黑" panose="020B0503020204020204" charset="-122"/>
                <a:cs typeface="微软雅黑" panose="020B0503020204020204" charset="-122"/>
              </a:rPr>
              <a:t>总体情</a:t>
            </a:r>
            <a:r>
              <a:rPr sz="3200" b="1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8930" y="1504314"/>
            <a:ext cx="8940165" cy="520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57860" algn="just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2020年，马坡镇党委、政府高度重视政府信息公开工作，严格按照上级要求，积极采取措施，通过落实工作机构和人员、完善各项制度、开展学习宣传、加强政务公开工作，使全镇政府信息公开工作取得了良好成效。</a:t>
            </a:r>
            <a:endParaRPr sz="2800" dirty="0"/>
          </a:p>
          <a:p>
            <a:pPr marL="12700" marR="5080" indent="65786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（一）提高政治站位，做好政策解读</a:t>
            </a:r>
            <a:endParaRPr sz="28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marR="5080" indent="65786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微软雅黑" panose="020B0503020204020204" charset="-122"/>
                <a:cs typeface="微软雅黑" panose="020B0503020204020204" charset="-122"/>
              </a:rPr>
              <a:t>按照“谁起草、谁解读”的原则，做好政策解读工作。坚持政策性文件与解读材料同步审签；印发政策文件时，坚持镇主要负责人审定的解读方案和解读材料要一并报送；文件公布时，相关解读材料应与文件同步在政府网站和媒体发布；文件执行过程中，密切跟踪舆情，分段、多次、持续开展解读，及时准确传递政策意图，减少误解猜疑，不断增强主动性、针对性。</a:t>
            </a:r>
            <a:endParaRPr sz="28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1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16516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微软雅黑" panose="020B0503020204020204" charset="-122"/>
                <a:cs typeface="微软雅黑" panose="020B0503020204020204" charset="-122"/>
              </a:rPr>
              <a:t>总体情</a:t>
            </a:r>
            <a:r>
              <a:rPr sz="3200" b="1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5345" y="1506220"/>
            <a:ext cx="10949940" cy="3451860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626110">
              <a:lnSpc>
                <a:spcPct val="100000"/>
              </a:lnSpc>
              <a:spcBef>
                <a:spcPts val="335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（二）心系镇域热点，做好信息回复</a:t>
            </a:r>
            <a:endParaRPr sz="24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626110">
              <a:lnSpc>
                <a:spcPct val="100000"/>
              </a:lnSpc>
              <a:spcBef>
                <a:spcPts val="335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对于公众来信，区别不同情况，进行分类处置。对建设性意见建议及时吸收采纳并对外公开；对群众反映的实际困难，研究解决的情况及时对外公布；对公众不了解情况、存在模糊认识的，主动解疑释惑，澄清事实；对错误看法，及时发布信息进行引导和纠正；对虚假和不实信息，在及时回应的同时，将涉嫌违法的有关线索移交公安部门依法进行查处；着力有问必答，保证市长公开电话、问政平台和民意5来听答复质量，做到100％的回复率及较高的满意率。</a:t>
            </a:r>
            <a:endParaRPr sz="24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626110">
              <a:lnSpc>
                <a:spcPct val="100000"/>
              </a:lnSpc>
              <a:spcBef>
                <a:spcPts val="335"/>
              </a:spcBef>
            </a:pPr>
            <a:endParaRPr sz="24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anose="020B0604020202020204"/>
                <a:cs typeface="Arial" panose="020B0604020202020204"/>
              </a:rPr>
              <a:t>1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16516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微软雅黑" panose="020B0503020204020204" charset="-122"/>
                <a:cs typeface="微软雅黑" panose="020B0503020204020204" charset="-122"/>
              </a:rPr>
              <a:t>总体情</a:t>
            </a:r>
            <a:r>
              <a:rPr sz="3200" b="1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5345" y="1506220"/>
            <a:ext cx="10949940" cy="3039110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626110">
              <a:lnSpc>
                <a:spcPct val="100000"/>
              </a:lnSpc>
              <a:spcBef>
                <a:spcPts val="335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（三）关注民生实情，做好及时更新</a:t>
            </a:r>
            <a:endParaRPr sz="2400" dirty="0">
              <a:latin typeface="微软雅黑" panose="020B0503020204020204" charset="-122"/>
              <a:cs typeface="微软雅黑" panose="020B0503020204020204" charset="-122"/>
            </a:endParaRPr>
          </a:p>
          <a:p>
            <a:pPr marL="626110">
              <a:lnSpc>
                <a:spcPct val="100000"/>
              </a:lnSpc>
              <a:spcBef>
                <a:spcPts val="335"/>
              </a:spcBef>
            </a:pPr>
            <a:r>
              <a:rPr sz="2400" dirty="0">
                <a:latin typeface="微软雅黑" panose="020B0503020204020204" charset="-122"/>
                <a:cs typeface="微软雅黑" panose="020B0503020204020204" charset="-122"/>
              </a:rPr>
              <a:t>及时更新镇域信息内容，不断加大政府网站、政务微信、政务微博等新媒体平台建设，及时发布权威信息，不断提高政府公信力；加强与宣传等部门以及融媒体的沟通联系，充分运用新闻媒体资源，主动向媒体提供素材，做好政务公开工作充分发挥政府服务中心作用。利用公开栏、显示屏、公众号等政务公开形式，将办事指南、依据、程序等办事要素予以公开，通过便民服务中心，对许可和服务事项予以公开；形成多场所、所渠道发布政务信息的局面，方便公众查询和获取。</a:t>
            </a:r>
            <a:endParaRPr sz="2400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252" y="106679"/>
            <a:ext cx="11971020" cy="6446520"/>
          </a:xfrm>
          <a:custGeom>
            <a:avLst/>
            <a:gdLst/>
            <a:ahLst/>
            <a:cxnLst/>
            <a:rect l="l" t="t" r="r" b="b"/>
            <a:pathLst>
              <a:path w="11971020" h="6446520">
                <a:moveTo>
                  <a:pt x="0" y="0"/>
                </a:moveTo>
                <a:lnTo>
                  <a:pt x="11971020" y="0"/>
                </a:lnTo>
                <a:lnTo>
                  <a:pt x="11971020" y="6446520"/>
                </a:lnTo>
                <a:lnTo>
                  <a:pt x="0" y="6446520"/>
                </a:lnTo>
                <a:lnTo>
                  <a:pt x="0" y="0"/>
                </a:lnTo>
                <a:close/>
              </a:path>
            </a:pathLst>
          </a:custGeom>
          <a:solidFill>
            <a:srgbClr val="FFF8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46320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66776" y="6675119"/>
            <a:ext cx="878205" cy="0"/>
          </a:xfrm>
          <a:custGeom>
            <a:avLst/>
            <a:gdLst/>
            <a:ahLst/>
            <a:cxnLst/>
            <a:rect l="l" t="t" r="r" b="b"/>
            <a:pathLst>
              <a:path w="878204">
                <a:moveTo>
                  <a:pt x="0" y="0"/>
                </a:moveTo>
                <a:lnTo>
                  <a:pt x="87800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339" y="445820"/>
            <a:ext cx="1897380" cy="689610"/>
          </a:xfrm>
          <a:custGeom>
            <a:avLst/>
            <a:gdLst/>
            <a:ahLst/>
            <a:cxnLst/>
            <a:rect l="l" t="t" r="r" b="b"/>
            <a:pathLst>
              <a:path w="1897380" h="689610">
                <a:moveTo>
                  <a:pt x="1897380" y="689559"/>
                </a:moveTo>
                <a:lnTo>
                  <a:pt x="0" y="689559"/>
                </a:lnTo>
                <a:lnTo>
                  <a:pt x="0" y="0"/>
                </a:lnTo>
                <a:lnTo>
                  <a:pt x="1897380" y="0"/>
                </a:lnTo>
                <a:lnTo>
                  <a:pt x="1701927" y="344779"/>
                </a:lnTo>
                <a:lnTo>
                  <a:pt x="1897380" y="6895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75723" y="2889808"/>
            <a:ext cx="840740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>
                <a:latin typeface="微软雅黑" panose="020B0503020204020204" charset="-122"/>
                <a:cs typeface="微软雅黑" panose="020B0503020204020204" charset="-122"/>
              </a:rPr>
              <a:t>主动公开政府信息情况</a:t>
            </a:r>
            <a:endParaRPr sz="66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99972" y="2642222"/>
            <a:ext cx="1490345" cy="1489710"/>
          </a:xfrm>
          <a:custGeom>
            <a:avLst/>
            <a:gdLst/>
            <a:ahLst/>
            <a:cxnLst/>
            <a:rect l="l" t="t" r="r" b="b"/>
            <a:pathLst>
              <a:path w="1490345" h="1489710">
                <a:moveTo>
                  <a:pt x="745185" y="1489671"/>
                </a:moveTo>
                <a:lnTo>
                  <a:pt x="696211" y="1488087"/>
                </a:lnTo>
                <a:lnTo>
                  <a:pt x="648083" y="1483399"/>
                </a:lnTo>
                <a:lnTo>
                  <a:pt x="600899" y="1475706"/>
                </a:lnTo>
                <a:lnTo>
                  <a:pt x="554757" y="1465104"/>
                </a:lnTo>
                <a:lnTo>
                  <a:pt x="509755" y="1451693"/>
                </a:lnTo>
                <a:lnTo>
                  <a:pt x="465991" y="1435570"/>
                </a:lnTo>
                <a:lnTo>
                  <a:pt x="423562" y="1416832"/>
                </a:lnTo>
                <a:lnTo>
                  <a:pt x="382568" y="1395579"/>
                </a:lnTo>
                <a:lnTo>
                  <a:pt x="343105" y="1371907"/>
                </a:lnTo>
                <a:lnTo>
                  <a:pt x="305272" y="1345914"/>
                </a:lnTo>
                <a:lnTo>
                  <a:pt x="269167" y="1317698"/>
                </a:lnTo>
                <a:lnTo>
                  <a:pt x="234888" y="1287358"/>
                </a:lnTo>
                <a:lnTo>
                  <a:pt x="202532" y="1254991"/>
                </a:lnTo>
                <a:lnTo>
                  <a:pt x="172199" y="1220695"/>
                </a:lnTo>
                <a:lnTo>
                  <a:pt x="143985" y="1184567"/>
                </a:lnTo>
                <a:lnTo>
                  <a:pt x="117989" y="1146706"/>
                </a:lnTo>
                <a:lnTo>
                  <a:pt x="94309" y="1107210"/>
                </a:lnTo>
                <a:lnTo>
                  <a:pt x="73043" y="1066176"/>
                </a:lnTo>
                <a:lnTo>
                  <a:pt x="54289" y="1023702"/>
                </a:lnTo>
                <a:lnTo>
                  <a:pt x="38144" y="979886"/>
                </a:lnTo>
                <a:lnTo>
                  <a:pt x="24708" y="934827"/>
                </a:lnTo>
                <a:lnTo>
                  <a:pt x="14077" y="888621"/>
                </a:lnTo>
                <a:lnTo>
                  <a:pt x="6350" y="841367"/>
                </a:lnTo>
                <a:lnTo>
                  <a:pt x="1625" y="793162"/>
                </a:lnTo>
                <a:lnTo>
                  <a:pt x="0" y="744105"/>
                </a:lnTo>
                <a:lnTo>
                  <a:pt x="1625" y="695216"/>
                </a:lnTo>
                <a:lnTo>
                  <a:pt x="6350" y="647167"/>
                </a:lnTo>
                <a:lnTo>
                  <a:pt x="14077" y="600055"/>
                </a:lnTo>
                <a:lnTo>
                  <a:pt x="24708" y="553978"/>
                </a:lnTo>
                <a:lnTo>
                  <a:pt x="38144" y="509037"/>
                </a:lnTo>
                <a:lnTo>
                  <a:pt x="54289" y="465328"/>
                </a:lnTo>
                <a:lnTo>
                  <a:pt x="73043" y="422950"/>
                </a:lnTo>
                <a:lnTo>
                  <a:pt x="94309" y="382002"/>
                </a:lnTo>
                <a:lnTo>
                  <a:pt x="117989" y="342582"/>
                </a:lnTo>
                <a:lnTo>
                  <a:pt x="143985" y="304788"/>
                </a:lnTo>
                <a:lnTo>
                  <a:pt x="172199" y="268720"/>
                </a:lnTo>
                <a:lnTo>
                  <a:pt x="202532" y="234474"/>
                </a:lnTo>
                <a:lnTo>
                  <a:pt x="234888" y="202151"/>
                </a:lnTo>
                <a:lnTo>
                  <a:pt x="269167" y="171848"/>
                </a:lnTo>
                <a:lnTo>
                  <a:pt x="305272" y="143664"/>
                </a:lnTo>
                <a:lnTo>
                  <a:pt x="343105" y="117696"/>
                </a:lnTo>
                <a:lnTo>
                  <a:pt x="382568" y="94044"/>
                </a:lnTo>
                <a:lnTo>
                  <a:pt x="423562" y="72806"/>
                </a:lnTo>
                <a:lnTo>
                  <a:pt x="465991" y="54081"/>
                </a:lnTo>
                <a:lnTo>
                  <a:pt x="509755" y="37966"/>
                </a:lnTo>
                <a:lnTo>
                  <a:pt x="554757" y="24561"/>
                </a:lnTo>
                <a:lnTo>
                  <a:pt x="600899" y="13963"/>
                </a:lnTo>
                <a:lnTo>
                  <a:pt x="648083" y="6271"/>
                </a:lnTo>
                <a:lnTo>
                  <a:pt x="696211" y="1584"/>
                </a:lnTo>
                <a:lnTo>
                  <a:pt x="745185" y="0"/>
                </a:lnTo>
                <a:lnTo>
                  <a:pt x="794158" y="1584"/>
                </a:lnTo>
                <a:lnTo>
                  <a:pt x="842286" y="6271"/>
                </a:lnTo>
                <a:lnTo>
                  <a:pt x="889470" y="13964"/>
                </a:lnTo>
                <a:lnTo>
                  <a:pt x="935611" y="24564"/>
                </a:lnTo>
                <a:lnTo>
                  <a:pt x="980613" y="37972"/>
                </a:lnTo>
                <a:lnTo>
                  <a:pt x="1024376" y="54091"/>
                </a:lnTo>
                <a:lnTo>
                  <a:pt x="1066802" y="72823"/>
                </a:lnTo>
                <a:lnTo>
                  <a:pt x="1107793" y="94068"/>
                </a:lnTo>
                <a:lnTo>
                  <a:pt x="1147252" y="117731"/>
                </a:lnTo>
                <a:lnTo>
                  <a:pt x="1185079" y="143711"/>
                </a:lnTo>
                <a:lnTo>
                  <a:pt x="1221177" y="171911"/>
                </a:lnTo>
                <a:lnTo>
                  <a:pt x="1255448" y="202233"/>
                </a:lnTo>
                <a:lnTo>
                  <a:pt x="1287794" y="234578"/>
                </a:lnTo>
                <a:lnTo>
                  <a:pt x="1318116" y="268849"/>
                </a:lnTo>
                <a:lnTo>
                  <a:pt x="1346316" y="304947"/>
                </a:lnTo>
                <a:lnTo>
                  <a:pt x="1372296" y="342775"/>
                </a:lnTo>
                <a:lnTo>
                  <a:pt x="1395958" y="382233"/>
                </a:lnTo>
                <a:lnTo>
                  <a:pt x="1417204" y="423225"/>
                </a:lnTo>
                <a:lnTo>
                  <a:pt x="1435935" y="465651"/>
                </a:lnTo>
                <a:lnTo>
                  <a:pt x="1452055" y="509414"/>
                </a:lnTo>
                <a:lnTo>
                  <a:pt x="1465463" y="554415"/>
                </a:lnTo>
                <a:lnTo>
                  <a:pt x="1476062" y="600557"/>
                </a:lnTo>
                <a:lnTo>
                  <a:pt x="1483755" y="647740"/>
                </a:lnTo>
                <a:lnTo>
                  <a:pt x="1488443" y="695868"/>
                </a:lnTo>
                <a:lnTo>
                  <a:pt x="1490027" y="744842"/>
                </a:lnTo>
                <a:lnTo>
                  <a:pt x="1488443" y="793814"/>
                </a:lnTo>
                <a:lnTo>
                  <a:pt x="1483755" y="841940"/>
                </a:lnTo>
                <a:lnTo>
                  <a:pt x="1476062" y="889123"/>
                </a:lnTo>
                <a:lnTo>
                  <a:pt x="1465463" y="935263"/>
                </a:lnTo>
                <a:lnTo>
                  <a:pt x="1452055" y="980264"/>
                </a:lnTo>
                <a:lnTo>
                  <a:pt x="1435935" y="1024026"/>
                </a:lnTo>
                <a:lnTo>
                  <a:pt x="1417204" y="1066451"/>
                </a:lnTo>
                <a:lnTo>
                  <a:pt x="1395958" y="1107442"/>
                </a:lnTo>
                <a:lnTo>
                  <a:pt x="1372296" y="1146899"/>
                </a:lnTo>
                <a:lnTo>
                  <a:pt x="1346316" y="1184726"/>
                </a:lnTo>
                <a:lnTo>
                  <a:pt x="1318116" y="1220824"/>
                </a:lnTo>
                <a:lnTo>
                  <a:pt x="1287794" y="1255095"/>
                </a:lnTo>
                <a:lnTo>
                  <a:pt x="1255448" y="1287440"/>
                </a:lnTo>
                <a:lnTo>
                  <a:pt x="1221177" y="1317761"/>
                </a:lnTo>
                <a:lnTo>
                  <a:pt x="1185079" y="1345961"/>
                </a:lnTo>
                <a:lnTo>
                  <a:pt x="1147252" y="1371941"/>
                </a:lnTo>
                <a:lnTo>
                  <a:pt x="1107793" y="1395603"/>
                </a:lnTo>
                <a:lnTo>
                  <a:pt x="1066802" y="1416849"/>
                </a:lnTo>
                <a:lnTo>
                  <a:pt x="1024376" y="1435580"/>
                </a:lnTo>
                <a:lnTo>
                  <a:pt x="980613" y="1451699"/>
                </a:lnTo>
                <a:lnTo>
                  <a:pt x="935611" y="1465107"/>
                </a:lnTo>
                <a:lnTo>
                  <a:pt x="889470" y="1475707"/>
                </a:lnTo>
                <a:lnTo>
                  <a:pt x="842286" y="1483400"/>
                </a:lnTo>
                <a:lnTo>
                  <a:pt x="794158" y="1488087"/>
                </a:lnTo>
                <a:lnTo>
                  <a:pt x="745185" y="148967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98802" y="2454897"/>
            <a:ext cx="837565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5" dirty="0">
                <a:latin typeface="Arial" panose="020B0604020202020204"/>
                <a:cs typeface="Arial" panose="020B0604020202020204"/>
              </a:rPr>
              <a:t>2</a:t>
            </a:r>
            <a:endParaRPr sz="11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59486" y="553758"/>
            <a:ext cx="109156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过渡</a:t>
            </a:r>
            <a:r>
              <a:rPr sz="2800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页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759" y="316979"/>
            <a:ext cx="4495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2</a:t>
            </a:r>
            <a:endParaRPr sz="6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98726" y="623735"/>
            <a:ext cx="40900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微软雅黑" panose="020B0503020204020204" charset="-122"/>
                <a:cs typeface="微软雅黑" panose="020B0503020204020204" charset="-122"/>
              </a:rPr>
              <a:t>主动公开政府信息情</a:t>
            </a:r>
            <a:r>
              <a:rPr sz="3200" b="1" spc="5" dirty="0">
                <a:latin typeface="微软雅黑" panose="020B0503020204020204" charset="-122"/>
                <a:cs typeface="微软雅黑" panose="020B0503020204020204" charset="-122"/>
              </a:rPr>
              <a:t>况</a:t>
            </a:r>
            <a:endParaRPr sz="3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1444" y="1986280"/>
            <a:ext cx="9225915" cy="1858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3533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 panose="020B0604020202020204"/>
                <a:cs typeface="Arial" panose="020B0604020202020204"/>
              </a:rPr>
              <a:t>20</a:t>
            </a:r>
            <a:r>
              <a:rPr lang="en-US" sz="4000" spc="-5" dirty="0">
                <a:latin typeface="Arial" panose="020B0604020202020204"/>
                <a:cs typeface="Arial" panose="020B0604020202020204"/>
              </a:rPr>
              <a:t>20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年，镇政府通过马坡镇人民政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府 </a:t>
            </a:r>
            <a:r>
              <a:rPr lang="zh-CN" sz="4000" spc="-5" dirty="0">
                <a:latin typeface="微软雅黑" panose="020B0503020204020204" charset="-122"/>
                <a:cs typeface="微软雅黑" panose="020B0503020204020204" charset="-122"/>
              </a:rPr>
              <a:t>网络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平台主动公开</a:t>
            </a:r>
            <a:r>
              <a:rPr lang="zh-CN" sz="4000" dirty="0">
                <a:latin typeface="微软雅黑" panose="020B0503020204020204" charset="-122"/>
                <a:cs typeface="微软雅黑" panose="020B0503020204020204" charset="-122"/>
              </a:rPr>
              <a:t>政府集中采购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信息</a:t>
            </a:r>
            <a:r>
              <a:rPr lang="en-US" sz="4000" dirty="0">
                <a:latin typeface="微软雅黑" panose="020B0503020204020204" charset="-122"/>
                <a:cs typeface="微软雅黑" panose="020B0503020204020204" charset="-122"/>
              </a:rPr>
              <a:t>22</a:t>
            </a:r>
            <a:r>
              <a:rPr sz="4000" dirty="0">
                <a:latin typeface="微软雅黑" panose="020B0503020204020204" charset="-122"/>
                <a:cs typeface="微软雅黑" panose="020B0503020204020204" charset="-122"/>
              </a:rPr>
              <a:t>条</a:t>
            </a:r>
            <a:r>
              <a:rPr lang="zh-CN" sz="4000" dirty="0">
                <a:latin typeface="微软雅黑" panose="020B0503020204020204" charset="-122"/>
                <a:cs typeface="微软雅黑" panose="020B0503020204020204" charset="-122"/>
              </a:rPr>
              <a:t>，采购总金额为67215721.2元</a:t>
            </a:r>
            <a:r>
              <a:rPr sz="4000" spc="-5" dirty="0"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40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1739</Words>
  <Application>WPS 演示</Application>
  <PresentationFormat>On-screen Show (4:3)</PresentationFormat>
  <Paragraphs>159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Arial</vt:lpstr>
      <vt:lpstr>Times New Roman</vt:lpstr>
      <vt:lpstr>Calibri</vt:lpstr>
      <vt:lpstr>Arial Unicode MS</vt:lpstr>
      <vt:lpstr>Office Theme</vt:lpstr>
      <vt:lpstr>年度报告</vt:lpstr>
      <vt:lpstr>PowerPoint 演示文稿</vt:lpstr>
      <vt:lpstr>PowerPoint 演示文稿</vt:lpstr>
      <vt:lpstr>PowerPoint 演示文稿</vt:lpstr>
      <vt:lpstr>1</vt:lpstr>
      <vt:lpstr>1</vt:lpstr>
      <vt:lpstr>1</vt:lpstr>
      <vt:lpstr>2</vt:lpstr>
      <vt:lpstr>PowerPoint 演示文稿</vt:lpstr>
      <vt:lpstr>3</vt:lpstr>
      <vt:lpstr>PowerPoint 演示文稿</vt:lpstr>
      <vt:lpstr>4</vt:lpstr>
      <vt:lpstr>PowerPoint 演示文稿</vt:lpstr>
      <vt:lpstr>5</vt:lpstr>
      <vt:lpstr>5</vt:lpstr>
      <vt:lpstr>5</vt:lpstr>
      <vt:lpstr>5</vt:lpstr>
      <vt:lpstr>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马坡镇2020年度政府信息公开工作年度报告</dc:title>
  <dc:creator/>
  <cp:lastModifiedBy>Administrator</cp:lastModifiedBy>
  <cp:revision>2</cp:revision>
  <dcterms:created xsi:type="dcterms:W3CDTF">2021-02-26T08:01:36Z</dcterms:created>
  <dcterms:modified xsi:type="dcterms:W3CDTF">2021-02-26T08:03:56Z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2020-06-16T00:00:00Z</vt:filetime>
  </property>
  <property fmtid="{D5CDD505-2E9C-101B-9397-08002B2CF9AE}" pid="3" name="Creator">
    <vt:lpwstr>WPS 演示</vt:lpwstr>
  </property>
  <property fmtid="{D5CDD505-2E9C-101B-9397-08002B2CF9AE}" pid="4" name="LastSaved">
    <vt:filetime>2021-02-23T00:00:00Z</vt:filetime>
  </property>
  <property fmtid="{D5CDD505-2E9C-101B-9397-08002B2CF9AE}" pid="5" name="KSOProductBuildVer">
    <vt:lpwstr>2052-11.1.0.10314</vt:lpwstr>
  </property>
</Properties>
</file>