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7" r:id="rId3"/>
    <p:sldId id="265" r:id="rId4"/>
    <p:sldId id="258" r:id="rId5"/>
    <p:sldId id="259" r:id="rId6"/>
    <p:sldId id="262" r:id="rId7"/>
    <p:sldId id="260" r:id="rId8"/>
    <p:sldId id="261" r:id="rId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25"/>
        <p:guide pos="2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标题 1"/>
          <p:cNvSpPr>
            <a:spLocks noGrp="1"/>
          </p:cNvSpPr>
          <p:nvPr>
            <p:ph type="ctrTitle"/>
            <p:custDataLst>
              <p:tags r:id="rId2"/>
            </p:custDataLst>
          </p:nvPr>
        </p:nvSpPr>
        <p:spPr>
          <a:xfrm>
            <a:off x="898525" y="1373188"/>
            <a:ext cx="7350125" cy="1928813"/>
          </a:xfrm>
        </p:spPr>
        <p:txBody>
          <a:bodyPr lIns="67500" tIns="35100" rIns="67500" bIns="35100" anchor="b" anchorCtr="0">
            <a:normAutofit/>
          </a:bodyPr>
          <a:p>
            <a:pPr marL="0" marR="0" indent="0" algn="ctr" defTabSz="914400" rtl="0" eaLnBrk="1" fontAlgn="auto" latinLnBrk="0" hangingPunct="1">
              <a:lnSpc>
                <a:spcPct val="100000"/>
              </a:lnSpc>
              <a:spcBef>
                <a:spcPct val="0"/>
              </a:spcBef>
              <a:spcAft>
                <a:spcPct val="0"/>
              </a:spcAft>
              <a:buClrTx/>
              <a:buSzTx/>
              <a:buFontTx/>
              <a:buNone/>
            </a:pPr>
            <a:r>
              <a:rPr kumimoji="0" lang="zh-CN" altLang="en-US" sz="54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rPr>
              <a:t>驩城镇人民政府</a:t>
            </a:r>
            <a:endParaRPr kumimoji="0" lang="zh-CN" altLang="en-US" sz="54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endParaRPr>
          </a:p>
        </p:txBody>
      </p:sp>
      <p:sp>
        <p:nvSpPr>
          <p:cNvPr id="3" name="副标题 2"/>
          <p:cNvSpPr>
            <a:spLocks noGrp="1"/>
          </p:cNvSpPr>
          <p:nvPr>
            <p:ph type="subTitle" idx="1"/>
            <p:custDataLst>
              <p:tags r:id="rId3"/>
            </p:custDataLst>
          </p:nvPr>
        </p:nvSpPr>
        <p:spPr>
          <a:xfrm>
            <a:off x="963613" y="3813175"/>
            <a:ext cx="7348538" cy="1104900"/>
          </a:xfrm>
        </p:spPr>
        <p:txBody>
          <a:bodyPr lIns="67500" tIns="35100" rIns="67500" bIns="35100">
            <a:normAutofit/>
          </a:bodyPr>
          <a:p>
            <a:pPr marL="0" marR="0" indent="0" algn="ctr" defTabSz="914400" rtl="0" eaLnBrk="1" fontAlgn="auto" latinLnBrk="0" hangingPunct="1">
              <a:lnSpc>
                <a:spcPct val="110000"/>
              </a:lnSpc>
              <a:spcBef>
                <a:spcPts val="0"/>
              </a:spcBef>
              <a:spcAft>
                <a:spcPts val="1000"/>
              </a:spcAft>
              <a:buClrTx/>
              <a:buSzTx/>
              <a:buFont typeface="Arial" panose="020B0604020202020204" pitchFamily="34" charset="0"/>
              <a:buNone/>
            </a:pPr>
            <a:r>
              <a:rPr kumimoji="0" lang="en-US" altLang="zh-CN" sz="30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rPr>
              <a:t>2021年政府信息公开工作年度报告</a:t>
            </a:r>
            <a:endParaRPr kumimoji="0" lang="en-US" altLang="zh-CN" sz="30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内容占位符 2"/>
          <p:cNvSpPr>
            <a:spLocks noGrp="1"/>
          </p:cNvSpPr>
          <p:nvPr/>
        </p:nvSpPr>
        <p:spPr>
          <a:xfrm>
            <a:off x="812165" y="1268730"/>
            <a:ext cx="7390130" cy="3824605"/>
          </a:xfrm>
          <a:prstGeom prst="rect">
            <a:avLst/>
          </a:prstGeom>
          <a:noFill/>
          <a:ln w="9525">
            <a:noFill/>
          </a:ln>
        </p:spPr>
        <p:txBody>
          <a:bodyPr lIns="67500" tIns="35100" rIns="67500" bIns="35100" anchor="t" anchorCtr="0"/>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r>
              <a:rPr lang="zh-CN" altLang="en-US" sz="1400">
                <a:latin typeface="微软雅黑" panose="020B0503020204020204" charset="-122"/>
                <a:ea typeface="微软雅黑" panose="020B0503020204020204" charset="-122"/>
                <a:sym typeface="+mn-ea"/>
              </a:rPr>
              <a:t>本报告由驩城镇人民政府政务公开领导小组办公室按照新修订的《中华人民共和国政府信息公开条例》（以下简称《条例》）要求，根据上级政府信息公开工作要求编制。本报告内容包括总体情况、主动公开政府信息情况、收到和处理政府信息公开申请情况、政府信息公开行政复议和行政诉讼情况、存在的主要问题及改进情况、其他需要报告的事项等六部分内容。本报告所列数据的统计期限自2021年1月1日起至2021年12月31日止。</a:t>
            </a:r>
            <a:endParaRPr lang="zh-CN" altLang="en-US" sz="1400">
              <a:latin typeface="微软雅黑" panose="020B0503020204020204" charset="-122"/>
              <a:ea typeface="微软雅黑" panose="020B0503020204020204" charset="-122"/>
              <a:sym typeface="+mn-ea"/>
            </a:endParaRPr>
          </a:p>
          <a:p>
            <a:endParaRPr lang="zh-CN" altLang="en-US" sz="1400">
              <a:latin typeface="微软雅黑" panose="020B0503020204020204" charset="-122"/>
              <a:ea typeface="微软雅黑" panose="020B0503020204020204" charset="-122"/>
            </a:endParaRPr>
          </a:p>
          <a:p>
            <a:r>
              <a:rPr lang="en-US" altLang="zh-CN" sz="1400">
                <a:latin typeface="微软雅黑" panose="020B0503020204020204" charset="-122"/>
                <a:ea typeface="微软雅黑" panose="020B0503020204020204" charset="-122"/>
                <a:sym typeface="+mn-ea"/>
              </a:rPr>
              <a:t> </a:t>
            </a:r>
            <a:r>
              <a:rPr lang="zh-CN" altLang="en-US" sz="1400">
                <a:latin typeface="微软雅黑" panose="020B0503020204020204" charset="-122"/>
                <a:ea typeface="微软雅黑" panose="020B0503020204020204" charset="-122"/>
                <a:sym typeface="+mn-ea"/>
              </a:rPr>
              <a:t>2021</a:t>
            </a:r>
            <a:r>
              <a:rPr lang="zh-CN" altLang="en-US" sz="1400">
                <a:latin typeface="微软雅黑" panose="020B0503020204020204" charset="-122"/>
                <a:ea typeface="微软雅黑" panose="020B0503020204020204" charset="-122"/>
                <a:sym typeface="+mn-ea"/>
              </a:rPr>
              <a:t>年度驩城镇按照上级有关要求，不断完善政府信息公开制度、建立健全政府信息公开保障机制、规范梳理政府信息公开目录和指南、搭建政府信息公开网上平台，并实事求是地按照有关规定公布各类政务信息以及群众关注的热点话题，从而不断增强政府工作透明度，持续推行依法行政工作，深入推进政务公开制度，全镇政务公开工作质量效益稳步提升。</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3074" name="标题 1"/>
          <p:cNvSpPr>
            <a:spLocks noGrp="1"/>
          </p:cNvSpPr>
          <p:nvPr>
            <p:ph type="title"/>
          </p:nvPr>
        </p:nvSpPr>
        <p:spPr>
          <a:xfrm>
            <a:off x="467678" y="260033"/>
            <a:ext cx="8228012" cy="530225"/>
          </a:xfrm>
        </p:spPr>
        <p:txBody>
          <a:bodyPr lIns="67500" tIns="35100" rIns="67500" bIns="35100" anchor="ctr" anchorCtr="0"/>
          <a:p>
            <a:pPr algn="l"/>
            <a:r>
              <a:rPr lang="zh-CN" altLang="zh-CN" sz="2200" b="1">
                <a:latin typeface="微软雅黑" panose="020B0503020204020204" charset="-122"/>
                <a:ea typeface="微软雅黑" panose="020B0503020204020204" charset="-122"/>
                <a:sym typeface="微软雅黑" panose="020B0503020204020204" charset="-122"/>
              </a:rPr>
              <a:t>一、总体情况</a:t>
            </a:r>
            <a:endParaRPr lang="zh-CN" altLang="en-US" sz="2200" b="1">
              <a:latin typeface="微软雅黑" panose="020B0503020204020204" charset="-122"/>
              <a:ea typeface="微软雅黑" panose="020B0503020204020204" charset="-122"/>
            </a:endParaRPr>
          </a:p>
        </p:txBody>
      </p:sp>
      <p:sp>
        <p:nvSpPr>
          <p:cNvPr id="3075" name="内容占位符 2"/>
          <p:cNvSpPr>
            <a:spLocks noGrp="1"/>
          </p:cNvSpPr>
          <p:nvPr>
            <p:ph idx="1"/>
          </p:nvPr>
        </p:nvSpPr>
        <p:spPr>
          <a:xfrm>
            <a:off x="395605" y="908685"/>
            <a:ext cx="8227695" cy="5374640"/>
          </a:xfrm>
        </p:spPr>
        <p:txBody>
          <a:bodyPr lIns="67500" tIns="35100" rIns="67500" bIns="35100" anchor="t" anchorCtr="0"/>
          <a:p>
            <a:r>
              <a:rPr lang="zh-CN" altLang="en-US" sz="1400">
                <a:latin typeface="微软雅黑" panose="020B0503020204020204" charset="-122"/>
                <a:ea typeface="微软雅黑" panose="020B0503020204020204" charset="-122"/>
              </a:rPr>
              <a:t>(一)加强组织领导，做好平台建设。为进一步做好政务公开工作，分管领导亲自抓，明确1名工作人员专职负责，日常工作机构设在单位办公室，负责具体信息收集上报工作。研究制定了《2021年政府信息公开工作方案》，并在镇为民服务中心一楼大厅设立政务公开体验区，提供电脑桌椅等自助上网查询设备。设置了咨询台，安排导服人员引导和帮助群众查阅、操作，让群众通过体验区感受到权威性、一站式、个性化、方便快捷的政务公开，积极推动政府信息公开工作。</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r>
              <a:rPr lang="zh-CN" altLang="en-US" sz="1400">
                <a:latin typeface="微软雅黑" panose="020B0503020204020204" charset="-122"/>
                <a:ea typeface="微软雅黑" panose="020B0503020204020204" charset="-122"/>
              </a:rPr>
              <a:t>（二）完善公开制度，规范信息发布。进一步完善我镇政府信息公开工作制度，对政府信息公开工作的职责分工及任务进一步明确细化。按照“公开为原则，不公开为例外”的总要求，对“主动公开、依申请公开和不公开”三类信息进行科学合理划分，对社会影响性大，有必要公开的文件，要及时公开，加大主动公开力度。继续规范信息发布程序，做到及时、准确、全面公开政府信息，对拟公开的信息，及时进行严格的保密审查，对政府信息安全事故责任追究有完整的长效机制。2、多措并举，提高政务工作规范性。微山岛镇组织工作人员认真学习《政府信息公开条例》等文件精神，要求政务公开工作人员规范操作，按章办事，为群众提供更好的服务，保障了镇政务公开工作的顺利开展；积极推进一般事项向重点事项公开、结果公开向全过程公开的转变，把群众最关心、最需要了解的事项作为政务公开的重点。</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r>
              <a:rPr lang="zh-CN" altLang="en-US" sz="1400">
                <a:latin typeface="微软雅黑" panose="020B0503020204020204" charset="-122"/>
                <a:ea typeface="微软雅黑" panose="020B0503020204020204" charset="-122"/>
              </a:rPr>
              <a:t>（三）强化监督指导，提高信息公开实效。加强对信息公开工作的监督指导，督促检查信息公开工作，确保了此项工作依法有序进行。我镇将政府信息公开纳入日常工作目标管理，对公开信息的数量、内容、审查程序、时效性等进行专项自查，不断提高政府信息公开工作的质量和水平。截至2021年12月31日，我镇本年度主动公开信息178条，通过微山县人民政府门户网站公开信息66条，重点公开概况信息、工作动态、办事指南、政策法规、规划计划、人事信息、财政信息、行政执法和政府信息年度报告等。2021年我镇以微山县人民政府门户网站作为政府信息公开的第一平台，同时利用好政务公开栏、微信公众号等载体，建立完善的政府信息公开系统，确保公众及时知晓和获取有效的政府公开信息。</a:t>
            </a:r>
            <a:endParaRPr lang="zh-CN" altLang="en-US" sz="1400">
              <a:latin typeface="微软雅黑" panose="020B0503020204020204" charset="-122"/>
              <a:ea typeface="微软雅黑" panose="020B0503020204020204" charset="-122"/>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文本框 1"/>
          <p:cNvSpPr txBox="1"/>
          <p:nvPr/>
        </p:nvSpPr>
        <p:spPr>
          <a:xfrm>
            <a:off x="598488" y="606425"/>
            <a:ext cx="7616825" cy="430213"/>
          </a:xfrm>
          <a:prstGeom prst="rect">
            <a:avLst/>
          </a:prstGeom>
          <a:noFill/>
        </p:spPr>
        <p:txBody>
          <a:bodyPr wrap="square" rtlCol="0" anchor="t">
            <a:spAutoFit/>
          </a:bodyPr>
          <a:p>
            <a:pPr fontAlgn="auto">
              <a:buClrTx/>
              <a:buSzTx/>
              <a:buFontTx/>
            </a:pPr>
            <a:r>
              <a:rPr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二、主动公开政府信息情况   </a:t>
            </a:r>
            <a:r>
              <a:rPr sz="20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         </a:t>
            </a:r>
            <a:endParaRPr sz="20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表格 2"/>
          <p:cNvGraphicFramePr/>
          <p:nvPr>
            <p:custDataLst>
              <p:tags r:id="rId2"/>
            </p:custDataLst>
          </p:nvPr>
        </p:nvGraphicFramePr>
        <p:xfrm>
          <a:off x="1252855" y="1355090"/>
          <a:ext cx="6695440" cy="4766310"/>
        </p:xfrm>
        <a:graphic>
          <a:graphicData uri="http://schemas.openxmlformats.org/drawingml/2006/table">
            <a:tbl>
              <a:tblPr firstRow="1" bandRow="1">
                <a:tableStyleId>{5940675A-B579-460E-94D1-54222C63F5DA}</a:tableStyleId>
              </a:tblPr>
              <a:tblGrid>
                <a:gridCol w="2560320"/>
                <a:gridCol w="1537970"/>
                <a:gridCol w="12065"/>
                <a:gridCol w="1046480"/>
                <a:gridCol w="1538605"/>
              </a:tblGrid>
              <a:tr h="233045">
                <a:tc gridSpan="5">
                  <a:txBody>
                    <a:bodyPr/>
                    <a:p>
                      <a:pPr algn="ctr">
                        <a:buNone/>
                      </a:pPr>
                      <a:r>
                        <a:rPr lang="en-US" sz="1000">
                          <a:latin typeface="Times New Roman" panose="02020603050405020304" charset="0"/>
                          <a:cs typeface="Times New Roman" panose="02020603050405020304" charset="0"/>
                        </a:rPr>
                        <a:t>第二十条第（一）项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6799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本年新制作数量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本年新公开数量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对外公开总数量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0035">
                <a:tc>
                  <a:txBody>
                    <a:bodyPr/>
                    <a:p>
                      <a:pPr>
                        <a:buNone/>
                      </a:pPr>
                      <a:r>
                        <a:rPr lang="en-US" sz="1000">
                          <a:latin typeface="Times New Roman" panose="02020603050405020304" charset="0"/>
                          <a:cs typeface="Times New Roman" panose="02020603050405020304" charset="0"/>
                        </a:rPr>
                        <a:t>规章</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 0</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2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0035">
                <a:tc>
                  <a:txBody>
                    <a:bodyPr/>
                    <a:p>
                      <a:pPr>
                        <a:buNone/>
                      </a:pPr>
                      <a:r>
                        <a:rPr lang="en-US" sz="1000">
                          <a:latin typeface="Times New Roman" panose="02020603050405020304" charset="0"/>
                          <a:cs typeface="Times New Roman" panose="02020603050405020304" charset="0"/>
                        </a:rPr>
                        <a:t>规范性文件</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 </a:t>
                      </a:r>
                      <a:r>
                        <a:rPr lang="en-US" sz="10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2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680">
                <a:tc gridSpan="5">
                  <a:txBody>
                    <a:bodyPr/>
                    <a:p>
                      <a:pPr algn="ctr">
                        <a:buNone/>
                      </a:pPr>
                      <a:r>
                        <a:rPr lang="en-US" sz="1000">
                          <a:latin typeface="Times New Roman" panose="02020603050405020304" charset="0"/>
                          <a:cs typeface="Times New Roman" panose="02020603050405020304" charset="0"/>
                        </a:rPr>
                        <a:t>第二十条第（五）项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950">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处理决定数量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8765">
                <a:tc>
                  <a:txBody>
                    <a:bodyPr/>
                    <a:p>
                      <a:pPr>
                        <a:buNone/>
                      </a:pPr>
                      <a:r>
                        <a:rPr lang="en-US" sz="1000">
                          <a:latin typeface="Times New Roman" panose="02020603050405020304" charset="0"/>
                          <a:cs typeface="Times New Roman" panose="02020603050405020304" charset="0"/>
                        </a:rPr>
                        <a:t>行政许可</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05">
                <a:tc>
                  <a:txBody>
                    <a:bodyPr/>
                    <a:p>
                      <a:pPr>
                        <a:buNone/>
                      </a:pPr>
                      <a:r>
                        <a:rPr lang="en-US" sz="1000">
                          <a:latin typeface="Times New Roman" panose="02020603050405020304" charset="0"/>
                          <a:cs typeface="Times New Roman" panose="02020603050405020304" charset="0"/>
                        </a:rPr>
                        <a:t>其他对外管理服务事项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680">
                <a:tc gridSpan="5">
                  <a:txBody>
                    <a:bodyPr/>
                    <a:p>
                      <a:pPr algn="ctr">
                        <a:buNone/>
                      </a:pPr>
                      <a:r>
                        <a:rPr lang="en-US" sz="1000">
                          <a:latin typeface="Times New Roman" panose="02020603050405020304" charset="0"/>
                          <a:cs typeface="Times New Roman" panose="02020603050405020304" charset="0"/>
                        </a:rPr>
                        <a:t>第二十条第（六）项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31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处理决定数量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8765">
                <a:tc>
                  <a:txBody>
                    <a:bodyPr/>
                    <a:p>
                      <a:pPr>
                        <a:buNone/>
                      </a:pPr>
                      <a:r>
                        <a:rPr lang="en-US" sz="1000">
                          <a:latin typeface="Times New Roman" panose="02020603050405020304" charset="0"/>
                          <a:cs typeface="Times New Roman" panose="02020603050405020304" charset="0"/>
                        </a:rPr>
                        <a:t>行政处罚</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05">
                <a:tc>
                  <a:txBody>
                    <a:bodyPr/>
                    <a:p>
                      <a:pPr>
                        <a:buNone/>
                      </a:pPr>
                      <a:r>
                        <a:rPr lang="en-US" sz="1000">
                          <a:latin typeface="Times New Roman" panose="02020603050405020304" charset="0"/>
                          <a:cs typeface="Times New Roman" panose="02020603050405020304" charset="0"/>
                        </a:rPr>
                        <a:t>行政强制</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045">
                <a:tc gridSpan="5">
                  <a:txBody>
                    <a:bodyPr/>
                    <a:p>
                      <a:pPr algn="ctr">
                        <a:buNone/>
                      </a:pPr>
                      <a:r>
                        <a:rPr lang="en-US" sz="1000">
                          <a:latin typeface="Times New Roman" panose="02020603050405020304" charset="0"/>
                          <a:cs typeface="Times New Roman" panose="02020603050405020304" charset="0"/>
                        </a:rPr>
                        <a:t>第二十条第（八）项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31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0035">
                <a:tc>
                  <a:txBody>
                    <a:bodyPr/>
                    <a:p>
                      <a:pPr>
                        <a:buNone/>
                      </a:pPr>
                      <a:r>
                        <a:rPr lang="en-US" sz="1000">
                          <a:latin typeface="Times New Roman" panose="02020603050405020304" charset="0"/>
                          <a:cs typeface="Times New Roman" panose="02020603050405020304" charset="0"/>
                        </a:rPr>
                        <a:t>行政事业性收费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无增减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3045">
                <a:tc gridSpan="5">
                  <a:txBody>
                    <a:bodyPr/>
                    <a:p>
                      <a:pPr algn="ctr">
                        <a:buNone/>
                      </a:pPr>
                      <a:r>
                        <a:rPr lang="en-US" sz="1000">
                          <a:latin typeface="Times New Roman" panose="02020603050405020304" charset="0"/>
                          <a:cs typeface="Times New Roman" panose="02020603050405020304" charset="0"/>
                        </a:rPr>
                        <a:t>第二十条第（九）项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950">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采购项目数量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采购总金额</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3045">
                <a:tc>
                  <a:txBody>
                    <a:bodyPr/>
                    <a:p>
                      <a:pPr>
                        <a:buNone/>
                      </a:pPr>
                      <a:r>
                        <a:rPr lang="en-US" sz="1000">
                          <a:latin typeface="Times New Roman" panose="02020603050405020304" charset="0"/>
                          <a:cs typeface="Times New Roman" panose="02020603050405020304" charset="0"/>
                        </a:rPr>
                        <a:t>政府集中采购</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31</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1931.41万</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文本框 1"/>
          <p:cNvSpPr txBox="1"/>
          <p:nvPr/>
        </p:nvSpPr>
        <p:spPr>
          <a:xfrm>
            <a:off x="423863" y="701675"/>
            <a:ext cx="5686425" cy="430213"/>
          </a:xfrm>
          <a:prstGeom prst="rect">
            <a:avLst/>
          </a:prstGeom>
          <a:noFill/>
        </p:spPr>
        <p:txBody>
          <a:bodyPr wrap="none" rtlCol="0" anchor="t">
            <a:spAutoFit/>
          </a:bodyPr>
          <a:p>
            <a:pPr fontAlgn="auto">
              <a:buClrTx/>
              <a:buSzTx/>
              <a:buFontTx/>
            </a:pPr>
            <a:r>
              <a:rPr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 </a:t>
            </a:r>
            <a:r>
              <a:rPr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三、收到和处理政府信息公开申请情况</a:t>
            </a:r>
            <a:endParaRPr lang="zh-CN" altLang="en-US"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表格 2"/>
          <p:cNvGraphicFramePr/>
          <p:nvPr>
            <p:custDataLst>
              <p:tags r:id="rId2"/>
            </p:custDataLst>
          </p:nvPr>
        </p:nvGraphicFramePr>
        <p:xfrm>
          <a:off x="1115695" y="1340485"/>
          <a:ext cx="7096760" cy="4944745"/>
        </p:xfrm>
        <a:graphic>
          <a:graphicData uri="http://schemas.openxmlformats.org/drawingml/2006/table">
            <a:tbl>
              <a:tblPr firstRow="1" bandRow="1">
                <a:tableStyleId>{5940675A-B579-460E-94D1-54222C63F5DA}</a:tableStyleId>
              </a:tblPr>
              <a:tblGrid>
                <a:gridCol w="482600"/>
                <a:gridCol w="671195"/>
                <a:gridCol w="1635125"/>
                <a:gridCol w="636270"/>
                <a:gridCol w="588010"/>
                <a:gridCol w="588645"/>
                <a:gridCol w="635000"/>
                <a:gridCol w="765175"/>
                <a:gridCol w="553085"/>
                <a:gridCol w="541655"/>
              </a:tblGrid>
              <a:tr h="141605">
                <a:tc rowSpan="3" gridSpan="3">
                  <a:txBody>
                    <a:bodyPr/>
                    <a:p>
                      <a:pPr algn="ctr">
                        <a:buNone/>
                      </a:pPr>
                      <a:r>
                        <a:rPr lang="en-US" sz="800">
                          <a:latin typeface="Times New Roman" panose="02020603050405020304" charset="0"/>
                          <a:cs typeface="Times New Roman" panose="02020603050405020304" charset="0"/>
                        </a:rPr>
                        <a:t>（本列数据的勾稽关系为：第一项加第二项之和，等于第三项加第四项之和）</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algn="ctr">
                        <a:buNone/>
                      </a:pPr>
                      <a:r>
                        <a:rPr lang="en-US" sz="800">
                          <a:latin typeface="Times New Roman" panose="02020603050405020304" charset="0"/>
                          <a:cs typeface="Times New Roman" panose="02020603050405020304" charset="0"/>
                        </a:rPr>
                        <a:t>申请人情况</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40335">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algn="ctr">
                        <a:buNone/>
                      </a:pPr>
                      <a:r>
                        <a:rPr lang="en-US" sz="800">
                          <a:latin typeface="Times New Roman" panose="02020603050405020304" charset="0"/>
                          <a:cs typeface="Times New Roman" panose="02020603050405020304" charset="0"/>
                        </a:rPr>
                        <a:t>自然人</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algn="ctr">
                        <a:buNone/>
                      </a:pPr>
                      <a:r>
                        <a:rPr lang="en-US" sz="800">
                          <a:latin typeface="Times New Roman" panose="02020603050405020304" charset="0"/>
                          <a:cs typeface="Times New Roman" panose="02020603050405020304" charset="0"/>
                        </a:rPr>
                        <a:t>法人或其他组织</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algn="ctr">
                        <a:buNone/>
                      </a:pPr>
                      <a:r>
                        <a:rPr lang="en-US" sz="800">
                          <a:latin typeface="Times New Roman" panose="02020603050405020304" charset="0"/>
                          <a:cs typeface="Times New Roman" panose="02020603050405020304" charset="0"/>
                        </a:rPr>
                        <a:t>总计</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商业企业</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科研机构</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社会公益组织</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法律服务机构</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其他</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40970">
                <a:tc gridSpan="3">
                  <a:txBody>
                    <a:bodyPr/>
                    <a:p>
                      <a:pPr>
                        <a:buNone/>
                      </a:pPr>
                      <a:r>
                        <a:rPr lang="en-US" sz="800">
                          <a:latin typeface="Times New Roman" panose="02020603050405020304" charset="0"/>
                          <a:cs typeface="Times New Roman" panose="02020603050405020304" charset="0"/>
                        </a:rPr>
                        <a:t>一、本年新收政府信息公开申请数量</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gridSpan="3">
                  <a:txBody>
                    <a:bodyPr/>
                    <a:p>
                      <a:pPr>
                        <a:buNone/>
                      </a:pPr>
                      <a:r>
                        <a:rPr lang="en-US" sz="800">
                          <a:latin typeface="Times New Roman" panose="02020603050405020304" charset="0"/>
                          <a:cs typeface="Times New Roman" panose="02020603050405020304" charset="0"/>
                        </a:rPr>
                        <a:t>二、上年结转政府信息公开申请数量</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rowSpan="20">
                  <a:txBody>
                    <a:bodyPr/>
                    <a:p>
                      <a:pPr algn="ctr">
                        <a:buNone/>
                      </a:pPr>
                      <a:r>
                        <a:rPr lang="en-US" sz="800">
                          <a:latin typeface="Times New Roman" panose="02020603050405020304" charset="0"/>
                          <a:cs typeface="Times New Roman" panose="02020603050405020304" charset="0"/>
                        </a:rPr>
                        <a:t>三、本年度办理结果</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800">
                          <a:latin typeface="Times New Roman" panose="02020603050405020304" charset="0"/>
                          <a:cs typeface="Times New Roman" panose="02020603050405020304" charset="0"/>
                        </a:rPr>
                        <a:t>（一）予以公开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800">
                          <a:latin typeface="Times New Roman" panose="02020603050405020304" charset="0"/>
                          <a:cs typeface="Times New Roman" panose="02020603050405020304" charset="0"/>
                        </a:rPr>
                        <a:t>（二）部分公开（区分处理的，只计这一情形，不计其他情形）</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a:buNone/>
                      </a:pPr>
                      <a:r>
                        <a:rPr lang="en-US" sz="800">
                          <a:latin typeface="Times New Roman" panose="02020603050405020304" charset="0"/>
                          <a:cs typeface="Times New Roman" panose="02020603050405020304" charset="0"/>
                        </a:rPr>
                        <a:t>（三）不予公开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属于国家秘密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其他法律行政法规禁止公开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危及</a:t>
                      </a:r>
                      <a:r>
                        <a:rPr lang="en-US" sz="800">
                          <a:latin typeface="Times New Roman" panose="02020603050405020304" charset="0"/>
                          <a:cs typeface="Times New Roman" panose="02020603050405020304" charset="0"/>
                        </a:rPr>
                        <a:t>“</a:t>
                      </a:r>
                      <a:r>
                        <a:rPr lang="en-US" sz="800">
                          <a:latin typeface="楷体" panose="02010609060101010101" charset="-122"/>
                          <a:ea typeface="楷体" panose="02010609060101010101" charset="-122"/>
                          <a:cs typeface="楷体" panose="02010609060101010101" charset="-122"/>
                        </a:rPr>
                        <a:t>三安全一稳定</a:t>
                      </a:r>
                      <a:r>
                        <a:rPr lang="en-US" sz="800">
                          <a:latin typeface="Times New Roman" panose="02020603050405020304" charset="0"/>
                          <a:cs typeface="Times New Roman" panose="02020603050405020304" charset="0"/>
                        </a:rPr>
                        <a:t>”</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3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4.</a:t>
                      </a:r>
                      <a:r>
                        <a:rPr lang="en-US" sz="800">
                          <a:latin typeface="楷体" panose="02010609060101010101" charset="-122"/>
                          <a:ea typeface="楷体" panose="02010609060101010101" charset="-122"/>
                          <a:cs typeface="楷体" panose="02010609060101010101" charset="-122"/>
                        </a:rPr>
                        <a:t>保护第三方合法权益</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5.</a:t>
                      </a:r>
                      <a:r>
                        <a:rPr lang="en-US" sz="800">
                          <a:latin typeface="楷体" panose="02010609060101010101" charset="-122"/>
                          <a:ea typeface="楷体" panose="02010609060101010101" charset="-122"/>
                          <a:cs typeface="楷体" panose="02010609060101010101" charset="-122"/>
                        </a:rPr>
                        <a:t>属于三类内部事务信息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6.</a:t>
                      </a:r>
                      <a:r>
                        <a:rPr lang="en-US" sz="800">
                          <a:latin typeface="楷体" panose="02010609060101010101" charset="-122"/>
                          <a:ea typeface="楷体" panose="02010609060101010101" charset="-122"/>
                          <a:cs typeface="楷体" panose="02010609060101010101" charset="-122"/>
                        </a:rPr>
                        <a:t>属于四类过程性信息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7.</a:t>
                      </a:r>
                      <a:r>
                        <a:rPr lang="en-US" sz="800">
                          <a:latin typeface="楷体" panose="02010609060101010101" charset="-122"/>
                          <a:ea typeface="楷体" panose="02010609060101010101" charset="-122"/>
                          <a:cs typeface="楷体" panose="02010609060101010101" charset="-122"/>
                        </a:rPr>
                        <a:t>属于行政执法案卷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8.</a:t>
                      </a:r>
                      <a:r>
                        <a:rPr lang="en-US" sz="800">
                          <a:latin typeface="楷体" panose="02010609060101010101" charset="-122"/>
                          <a:ea typeface="楷体" panose="02010609060101010101" charset="-122"/>
                          <a:cs typeface="楷体" panose="02010609060101010101" charset="-122"/>
                        </a:rPr>
                        <a:t>属于行政查询事项</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800">
                          <a:latin typeface="Times New Roman" panose="02020603050405020304" charset="0"/>
                          <a:cs typeface="Times New Roman" panose="02020603050405020304" charset="0"/>
                        </a:rPr>
                        <a:t>（四）无法提供</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本机关不掌握相关政府信息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9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没有现成信息需要另行制作</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补正后申请内容仍不明确</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a:buNone/>
                      </a:pPr>
                      <a:r>
                        <a:rPr lang="en-US" sz="800">
                          <a:latin typeface="Times New Roman" panose="02020603050405020304" charset="0"/>
                          <a:cs typeface="Times New Roman" panose="02020603050405020304" charset="0"/>
                        </a:rPr>
                        <a:t>（五）不予处理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信访举报投诉类申请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重复申请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要求提供公开出版物</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4.</a:t>
                      </a:r>
                      <a:r>
                        <a:rPr lang="en-US" sz="800">
                          <a:latin typeface="楷体" panose="02010609060101010101" charset="-122"/>
                          <a:ea typeface="楷体" panose="02010609060101010101" charset="-122"/>
                          <a:cs typeface="楷体" panose="02010609060101010101" charset="-122"/>
                        </a:rPr>
                        <a:t>无正当理由大量反复申请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5.</a:t>
                      </a:r>
                      <a:r>
                        <a:rPr lang="en-US" sz="800">
                          <a:latin typeface="楷体" panose="02010609060101010101" charset="-122"/>
                          <a:ea typeface="楷体" panose="02010609060101010101" charset="-122"/>
                          <a:cs typeface="楷体" panose="02010609060101010101" charset="-122"/>
                        </a:rPr>
                        <a:t>要求行政机关确认或重新出具已获取信息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800">
                          <a:latin typeface="Times New Roman" panose="02020603050405020304" charset="0"/>
                          <a:cs typeface="Times New Roman" panose="02020603050405020304" charset="0"/>
                        </a:rPr>
                        <a:t>（六）其他处理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3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a:buNone/>
                      </a:pPr>
                      <a:r>
                        <a:rPr lang="en-US" sz="800">
                          <a:latin typeface="Times New Roman" panose="02020603050405020304" charset="0"/>
                          <a:cs typeface="Times New Roman" panose="02020603050405020304" charset="0"/>
                        </a:rPr>
                        <a:t>（七）总计</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gridSpan="3">
                  <a:txBody>
                    <a:bodyPr/>
                    <a:p>
                      <a:pPr>
                        <a:buNone/>
                      </a:pPr>
                      <a:r>
                        <a:rPr lang="en-US" sz="800">
                          <a:latin typeface="Times New Roman" panose="02020603050405020304" charset="0"/>
                          <a:cs typeface="Times New Roman" panose="02020603050405020304" charset="0"/>
                        </a:rPr>
                        <a:t>四、结转下年度继续办理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6146" name="标题 1"/>
          <p:cNvSpPr>
            <a:spLocks noGrp="1"/>
          </p:cNvSpPr>
          <p:nvPr>
            <p:ph type="title"/>
          </p:nvPr>
        </p:nvSpPr>
        <p:spPr>
          <a:xfrm>
            <a:off x="455613" y="1312863"/>
            <a:ext cx="8228012" cy="530225"/>
          </a:xfrm>
        </p:spPr>
        <p:txBody>
          <a:bodyPr lIns="67500" tIns="35100" rIns="67500" bIns="35100" anchor="ctr" anchorCtr="0"/>
          <a:p>
            <a:pPr algn="l"/>
            <a:r>
              <a:rPr lang="zh-CN" altLang="en-US" sz="2200" b="1">
                <a:latin typeface="微软雅黑" panose="020B0503020204020204" charset="-122"/>
                <a:ea typeface="微软雅黑" panose="020B0503020204020204" charset="-122"/>
              </a:rPr>
              <a:t>四、政府信息公开行政复议、行政诉讼情况</a:t>
            </a:r>
            <a:endParaRPr lang="zh-CN" altLang="en-US" sz="2200" b="1">
              <a:latin typeface="微软雅黑" panose="020B0503020204020204" charset="-122"/>
              <a:ea typeface="微软雅黑" panose="020B0503020204020204" charset="-122"/>
            </a:endParaRPr>
          </a:p>
        </p:txBody>
      </p:sp>
      <p:graphicFrame>
        <p:nvGraphicFramePr>
          <p:cNvPr id="4" name="内容占位符 3"/>
          <p:cNvGraphicFramePr/>
          <p:nvPr>
            <p:ph idx="1"/>
          </p:nvPr>
        </p:nvGraphicFramePr>
        <p:xfrm>
          <a:off x="985838" y="2027238"/>
          <a:ext cx="7269480" cy="2712085"/>
        </p:xfrm>
        <a:graphic>
          <a:graphicData uri="http://schemas.openxmlformats.org/drawingml/2006/table">
            <a:tbl>
              <a:tblPr firstRow="1" bandRow="1">
                <a:tableStyleId>{5940675A-B579-460E-94D1-54222C63F5DA}</a:tableStyleId>
              </a:tblPr>
              <a:tblGrid>
                <a:gridCol w="484505"/>
                <a:gridCol w="483870"/>
                <a:gridCol w="484505"/>
                <a:gridCol w="483235"/>
                <a:gridCol w="528320"/>
                <a:gridCol w="441960"/>
                <a:gridCol w="485140"/>
                <a:gridCol w="483235"/>
                <a:gridCol w="485140"/>
                <a:gridCol w="484505"/>
                <a:gridCol w="485140"/>
                <a:gridCol w="485775"/>
                <a:gridCol w="484505"/>
                <a:gridCol w="485140"/>
                <a:gridCol w="484505"/>
              </a:tblGrid>
              <a:tr h="516255">
                <a:tc gridSpan="5">
                  <a:txBody>
                    <a:bodyPr/>
                    <a:p>
                      <a:pPr indent="0" algn="ctr">
                        <a:buNone/>
                      </a:pPr>
                      <a:r>
                        <a:rPr lang="en-US" sz="1200" b="1">
                          <a:latin typeface="Times New Roman" panose="02020603050405020304" charset="0"/>
                          <a:cs typeface="Times New Roman" panose="02020603050405020304" charset="0"/>
                        </a:rPr>
                        <a:t>行政复议</a:t>
                      </a:r>
                      <a:endParaRPr lang="en-US" altLang="en-US" sz="1200" b="1">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200" b="1">
                          <a:latin typeface="Times New Roman" panose="02020603050405020304" charset="0"/>
                          <a:cs typeface="Times New Roman" panose="02020603050405020304" charset="0"/>
                        </a:rPr>
                        <a:t>行政诉讼</a:t>
                      </a:r>
                      <a:endParaRPr lang="en-US" altLang="en-US" sz="1200" b="1">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16255">
                <a:tc rowSpan="2">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200" b="0">
                          <a:latin typeface="Times New Roman" panose="02020603050405020304" charset="0"/>
                          <a:cs typeface="Times New Roman" panose="02020603050405020304" charset="0"/>
                        </a:rPr>
                        <a:t>未经复议直接起诉</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200" b="0">
                          <a:latin typeface="Times New Roman" panose="02020603050405020304" charset="0"/>
                          <a:cs typeface="Times New Roman" panose="02020603050405020304" charset="0"/>
                        </a:rPr>
                        <a:t>复议后起诉</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163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200" b="0">
                          <a:latin typeface="Times New Roman" panose="02020603050405020304" charset="0"/>
                          <a:cs typeface="Times New Roman" panose="02020603050405020304" charset="0"/>
                        </a:rPr>
                        <a:t>结果维持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6255">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标题 1"/>
          <p:cNvSpPr>
            <a:spLocks noGrp="1"/>
          </p:cNvSpPr>
          <p:nvPr>
            <p:ph type="title"/>
          </p:nvPr>
        </p:nvSpPr>
        <p:spPr>
          <a:xfrm>
            <a:off x="467043" y="908368"/>
            <a:ext cx="8228013" cy="530225"/>
          </a:xfrm>
        </p:spPr>
        <p:txBody>
          <a:bodyPr lIns="67500" tIns="35100" rIns="67500" bIns="35100" rtlCol="0" anchor="ctr" anchorCtr="0">
            <a:normAutofit fontScale="90000"/>
          </a:bodyPr>
          <a:p>
            <a:pPr marL="0" marR="0" indent="0" algn="l" defTabSz="914400" rtl="0" eaLnBrk="1" fontAlgn="auto" latinLnBrk="0" hangingPunct="1">
              <a:lnSpc>
                <a:spcPct val="100000"/>
              </a:lnSpc>
              <a:spcBef>
                <a:spcPct val="0"/>
              </a:spcBef>
              <a:spcAft>
                <a:spcPct val="0"/>
              </a:spcAft>
              <a:buClrTx/>
              <a:buSzTx/>
              <a:buFontTx/>
              <a:buNone/>
            </a:pPr>
            <a:r>
              <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五、存在的主要问题及改进情况</a:t>
            </a:r>
            <a:br>
              <a:rPr lang="zh-CN" altLang="en-US" sz="2445">
                <a:latin typeface="微软雅黑" panose="020B0503020204020204" charset="-122"/>
                <a:ea typeface="微软雅黑" panose="020B0503020204020204" charset="-122"/>
                <a:cs typeface="微软雅黑" panose="020B0503020204020204" charset="-122"/>
              </a:rPr>
            </a:br>
            <a:endPar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3" name="内容占位符 2"/>
          <p:cNvSpPr>
            <a:spLocks noGrp="1"/>
          </p:cNvSpPr>
          <p:nvPr>
            <p:ph idx="1"/>
          </p:nvPr>
        </p:nvSpPr>
        <p:spPr>
          <a:xfrm>
            <a:off x="547370" y="1556385"/>
            <a:ext cx="8068310" cy="1940560"/>
          </a:xfrm>
        </p:spPr>
        <p:txBody>
          <a:bodyPr lIns="67500" tIns="35100" rIns="67500" bIns="35100" rtlCol="0">
            <a:normAutofit/>
          </a:bodyPr>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在积极推进政府信息公开工作的同时，对照上级的要求和公众的期望，还存在一些不足之处。一是有的部门主动公开意识不强，业务工作人员水平不够高。二是工作动态类的政务信息的主动性和时效性有待加强。三是内容题材较为单一，公开的形式和途径也不够丰富。下一步，我镇将围绕以下三个方面，使我镇信息公开工作更上新台阶：一是进一步完善各项政府信息公开制度；二是通过各部门、各村收集信息，拓宽信息来源；三是加强队伍建设，培训相关工作人员，提高信息质量及数量。</a:t>
            </a:r>
            <a:endPar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marL="0" marR="0" indent="0" algn="l" defTabSz="9144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1555" b="0" i="0" u="none" strike="noStrike" kern="1200" cap="none" spc="150" normalizeH="0" baseline="0" noProof="1">
              <a:solidFill>
                <a:schemeClr val="tx1"/>
              </a:solidFill>
              <a:uFillTx/>
              <a:latin typeface="Arial" panose="020B0604020202020204" pitchFamily="34" charset="0"/>
              <a:ea typeface="微软雅黑" panose="020B0503020204020204" charset="-122"/>
              <a:cs typeface="+mn-cs"/>
            </a:endParaRPr>
          </a:p>
        </p:txBody>
      </p:sp>
      <p:sp>
        <p:nvSpPr>
          <p:cNvPr id="4" name="标题 1"/>
          <p:cNvSpPr>
            <a:spLocks noGrp="1"/>
          </p:cNvSpPr>
          <p:nvPr/>
        </p:nvSpPr>
        <p:spPr>
          <a:xfrm>
            <a:off x="454978" y="3788728"/>
            <a:ext cx="8228013" cy="530225"/>
          </a:xfrm>
          <a:prstGeom prst="rect">
            <a:avLst/>
          </a:prstGeom>
          <a:noFill/>
          <a:ln w="9525">
            <a:noFill/>
          </a:ln>
        </p:spPr>
        <p:txBody>
          <a:bodyPr lIns="67500" tIns="35100" rIns="67500" bIns="35100" rtlCol="0" anchor="ctr" anchorCtr="0">
            <a:normAutofit lnSpcReduction="10000"/>
          </a:bodyP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endPar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5" name="标题 1"/>
          <p:cNvSpPr>
            <a:spLocks noGrp="1"/>
          </p:cNvSpPr>
          <p:nvPr/>
        </p:nvSpPr>
        <p:spPr>
          <a:xfrm>
            <a:off x="466408" y="3716338"/>
            <a:ext cx="8228013" cy="530225"/>
          </a:xfrm>
          <a:prstGeom prst="rect">
            <a:avLst/>
          </a:prstGeom>
          <a:noFill/>
          <a:ln w="9525">
            <a:noFill/>
          </a:ln>
        </p:spPr>
        <p:txBody>
          <a:bodyPr lIns="67500" tIns="35100" rIns="67500" bIns="35100" rtlCol="0" anchor="ctr" anchorCtr="0">
            <a:normAutofit/>
          </a:bodyP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marL="0" marR="0" indent="0" algn="l" defTabSz="914400" rtl="0" eaLnBrk="1" fontAlgn="auto" latinLnBrk="0" hangingPunct="1">
              <a:lnSpc>
                <a:spcPct val="100000"/>
              </a:lnSpc>
              <a:spcBef>
                <a:spcPct val="0"/>
              </a:spcBef>
              <a:spcAft>
                <a:spcPct val="0"/>
              </a:spcAft>
              <a:buClrTx/>
              <a:buSzTx/>
              <a:buFontTx/>
              <a:buNone/>
            </a:pPr>
            <a:r>
              <a:rPr lang="zh-CN" altLang="en-US" sz="2200" b="1" spc="300">
                <a:solidFill>
                  <a:schemeClr val="tx1">
                    <a:lumMod val="85000"/>
                    <a:lumOff val="15000"/>
                  </a:schemeClr>
                </a:solidFill>
                <a:uFillTx/>
                <a:latin typeface="Arial" panose="020B0604020202020204" pitchFamily="34" charset="0"/>
                <a:ea typeface="微软雅黑" panose="020B0503020204020204" charset="-122"/>
                <a:sym typeface="+mn-ea"/>
              </a:rPr>
              <a:t>六、其他需要报告的事项</a:t>
            </a:r>
            <a:endParaRPr kumimoji="0" lang="zh-CN" altLang="en-US" sz="22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endParaRPr>
          </a:p>
          <a:p>
            <a:pPr marL="0" marR="0" indent="0" algn="l" defTabSz="914400" rtl="0" eaLnBrk="1" fontAlgn="auto" latinLnBrk="0" hangingPunct="1">
              <a:lnSpc>
                <a:spcPct val="100000"/>
              </a:lnSpc>
              <a:spcBef>
                <a:spcPct val="0"/>
              </a:spcBef>
              <a:spcAft>
                <a:spcPct val="0"/>
              </a:spcAft>
              <a:buClrTx/>
              <a:buSzTx/>
              <a:buFontTx/>
              <a:buNone/>
            </a:pPr>
            <a:endParaRPr kumimoji="0" lang="zh-CN" altLang="en-US" sz="2200"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8" name="内容占位符 2"/>
          <p:cNvSpPr>
            <a:spLocks noGrp="1"/>
          </p:cNvSpPr>
          <p:nvPr/>
        </p:nvSpPr>
        <p:spPr>
          <a:xfrm>
            <a:off x="611505" y="4436745"/>
            <a:ext cx="8004810" cy="1035050"/>
          </a:xfrm>
          <a:prstGeom prst="rect">
            <a:avLst/>
          </a:prstGeom>
          <a:noFill/>
          <a:ln w="9525">
            <a:noFill/>
          </a:ln>
        </p:spPr>
        <p:txBody>
          <a:bodyPr lIns="67500" tIns="35100" rIns="67500" bIns="35100" rtlCol="0" anchor="t" anchorCtr="0">
            <a:normAutofit/>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2021年驩城镇收到人大建议</a:t>
            </a:r>
            <a:r>
              <a:rPr kumimoji="0" lang="en-US" altLang="zh-CN"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5</a:t>
            </a: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件，在规定期限内办复完毕</a:t>
            </a:r>
            <a:r>
              <a:rPr kumimoji="0" lang="en-US" altLang="zh-CN"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5</a:t>
            </a: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件；收到政协提案</a:t>
            </a:r>
            <a:r>
              <a:rPr kumimoji="0" lang="en-US" altLang="zh-CN"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3</a:t>
            </a: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件，在规定期限内办复完毕</a:t>
            </a:r>
            <a:r>
              <a:rPr kumimoji="0" lang="en-US" altLang="zh-CN"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3</a:t>
            </a: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件。</a:t>
            </a:r>
            <a:endPar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marL="0" marR="0" indent="0" algn="l" defTabSz="9144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1555" b="0" i="0" u="none" strike="noStrike" kern="1200" cap="none" spc="150" normalizeH="0" baseline="0" noProof="1">
              <a:solidFill>
                <a:schemeClr val="tx1"/>
              </a:solidFill>
              <a:uFillTx/>
              <a:latin typeface="Arial" panose="020B0604020202020204" pitchFamily="34" charset="0"/>
              <a:ea typeface="微软雅黑" panose="020B0503020204020204" charset="-122"/>
              <a:cs typeface="+mn-cs"/>
            </a:endParaRPr>
          </a:p>
        </p:txBody>
      </p:sp>
    </p:spTree>
    <p:custDataLst>
      <p:tags r:id="rId2"/>
    </p:custDataLst>
  </p:cSld>
  <p:clrMapOvr>
    <a:masterClrMapping/>
  </p:clrMapOvr>
</p:sld>
</file>

<file path=ppt/tags/tag1.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10.xml><?xml version="1.0" encoding="utf-8"?>
<p:tagLst xmlns:p="http://schemas.openxmlformats.org/presentationml/2006/main">
  <p:tag name="KSO_WM_BEAUTIFY_FLAG" val="#wm#"/>
  <p:tag name="KSO_WM_TEMPLATE_CATEGORY" val="custom"/>
  <p:tag name="KSO_WM_TEMPLATE_INDEX" val="20205176"/>
</p:tagLst>
</file>

<file path=ppt/tags/tag11.xml><?xml version="1.0" encoding="utf-8"?>
<p:tagLst xmlns:p="http://schemas.openxmlformats.org/presentationml/2006/main">
  <p:tag name="KSO_WM_BEAUTIFY_FLAG" val="#wm#"/>
  <p:tag name="KSO_WM_TEMPLATE_CATEGORY" val="custom"/>
  <p:tag name="KSO_WM_TEMPLATE_INDEX" val="20205176"/>
</p:tagLst>
</file>

<file path=ppt/tags/tag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xml><?xml version="1.0" encoding="utf-8"?>
<p:tagLst xmlns:p="http://schemas.openxmlformats.org/presentationml/2006/main">
  <p:tag name="KSO_WM_BEAUTIFY_FLAG" val="#wm#"/>
  <p:tag name="KSO_WM_TEMPLATE_CATEGORY" val="custom"/>
  <p:tag name="KSO_WM_TEMPLATE_INDEX" val="20205176"/>
</p:tagLst>
</file>

<file path=ppt/tags/tag5.xml><?xml version="1.0" encoding="utf-8"?>
<p:tagLst xmlns:p="http://schemas.openxmlformats.org/presentationml/2006/main">
  <p:tag name="KSO_WM_BEAUTIFY_FLAG" val="#wm#"/>
  <p:tag name="KSO_WM_TEMPLATE_CATEGORY" val="custom"/>
  <p:tag name="KSO_WM_TEMPLATE_INDEX" val="20205176"/>
</p:tagLst>
</file>

<file path=ppt/tags/tag6.xml><?xml version="1.0" encoding="utf-8"?>
<p:tagLst xmlns:p="http://schemas.openxmlformats.org/presentationml/2006/main">
  <p:tag name="KSO_WM_UNIT_TABLE_BEAUTIFY" val="smartTable{35c74321-ee0f-4bbf-bb0d-734a2e595efb}"/>
  <p:tag name="TABLE_ENDDRAG_ORIGIN_RECT" val="527*375"/>
  <p:tag name="TABLE_ENDDRAG_RECT" val="98*106*527*375"/>
</p:tagLst>
</file>

<file path=ppt/tags/tag7.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TABLE_BEAUTIFY" val="smartTable{1df7a76e-972e-4c4e-ac7a-5c511b680498}"/>
  <p:tag name="TABLE_ENDDRAG_ORIGIN_RECT" val="558*389"/>
  <p:tag name="TABLE_ENDDRAG_RECT" val="93*104*558*389"/>
</p:tagLst>
</file>

<file path=ppt/tags/tag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3797</Words>
  <Application>WPS 演示</Application>
  <PresentationFormat/>
  <Paragraphs>870</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汉仪尚巍手书W</vt:lpstr>
      <vt:lpstr>微软雅黑</vt:lpstr>
      <vt:lpstr>Times New Roman</vt:lpstr>
      <vt:lpstr>Calibri</vt:lpstr>
      <vt:lpstr>楷体</vt:lpstr>
      <vt:lpstr>Arial Unicode MS</vt:lpstr>
      <vt:lpstr>默认设计模板</vt:lpstr>
      <vt:lpstr>驩城镇人民政府</vt:lpstr>
      <vt:lpstr>PowerPoint 演示文稿</vt:lpstr>
      <vt:lpstr>一、总体情况</vt:lpstr>
      <vt:lpstr>PowerPoint 演示文稿</vt:lpstr>
      <vt:lpstr>PowerPoint 演示文稿</vt:lpstr>
      <vt:lpstr>四、政府信息公开行政复议、行政诉讼情况</vt:lpstr>
      <vt:lpstr>五、存在的主要问题及改进情况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微山岛镇人民政府</dc:title>
  <dc:creator>Administrator</dc:creator>
  <cp:lastModifiedBy>口口 </cp:lastModifiedBy>
  <cp:revision>4</cp:revision>
  <dcterms:created xsi:type="dcterms:W3CDTF">2021-02-20T06:19:00Z</dcterms:created>
  <dcterms:modified xsi:type="dcterms:W3CDTF">2022-01-21T07:40:44Z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E87A2858D3E24EA4A00C5CD9352AB9CF</vt:lpwstr>
  </property>
</Properties>
</file>