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350" r:id="rId3"/>
    <p:sldId id="351" r:id="rId4"/>
    <p:sldId id="392" r:id="rId5"/>
    <p:sldId id="275" r:id="rId7"/>
    <p:sldId id="361" r:id="rId8"/>
    <p:sldId id="384" r:id="rId9"/>
    <p:sldId id="370" r:id="rId10"/>
    <p:sldId id="385" r:id="rId11"/>
    <p:sldId id="280" r:id="rId12"/>
    <p:sldId id="389" r:id="rId13"/>
    <p:sldId id="391" r:id="rId14"/>
    <p:sldId id="390" r:id="rId15"/>
  </p:sldIdLst>
  <p:sldSz cx="1007999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E7D8"/>
    <a:srgbClr val="D20000"/>
    <a:srgbClr val="B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25" autoAdjust="0"/>
    <p:restoredTop sz="94660"/>
  </p:normalViewPr>
  <p:slideViewPr>
    <p:cSldViewPr snapToGrid="0">
      <p:cViewPr varScale="1">
        <p:scale>
          <a:sx n="113" d="100"/>
          <a:sy n="113" d="100"/>
        </p:scale>
        <p:origin x="870" y="96"/>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19.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23C4B-6336-4786-B85B-3533E0A34D1B}"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61000" y="1143000"/>
            <a:ext cx="45360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47B8F3-F759-4CC3-AA8E-1CF1F188624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260000" y="1122363"/>
            <a:ext cx="7560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260000" y="3602038"/>
            <a:ext cx="7560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22516C88-1DBC-4A6F-B7E7-3EF051E8B71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BB8A7E-8CFB-4EE6-B02F-58142BF95AC5}"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2516C88-1DBC-4A6F-B7E7-3EF051E8B71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BB8A7E-8CFB-4EE6-B02F-58142BF95AC5}"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3500" y="365125"/>
            <a:ext cx="21735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93000" y="365125"/>
            <a:ext cx="63945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2516C88-1DBC-4A6F-B7E7-3EF051E8B71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BB8A7E-8CFB-4EE6-B02F-58142BF95AC5}"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2516C88-1DBC-4A6F-B7E7-3EF051E8B71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BB8A7E-8CFB-4EE6-B02F-58142BF95AC5}"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87750" y="1709738"/>
            <a:ext cx="86940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87750" y="4589463"/>
            <a:ext cx="86940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22516C88-1DBC-4A6F-B7E7-3EF051E8B71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BB8A7E-8CFB-4EE6-B02F-58142BF95AC5}"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93000" y="1825625"/>
            <a:ext cx="42840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5103000" y="1825625"/>
            <a:ext cx="42840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22516C88-1DBC-4A6F-B7E7-3EF051E8B71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BB8A7E-8CFB-4EE6-B02F-58142BF95AC5}"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94313" y="365125"/>
            <a:ext cx="86940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694313" y="1681163"/>
            <a:ext cx="42643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94313" y="2505075"/>
            <a:ext cx="4264312"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5103000" y="1681163"/>
            <a:ext cx="428531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5103000" y="2505075"/>
            <a:ext cx="4285313"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22516C88-1DBC-4A6F-B7E7-3EF051E8B71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FBB8A7E-8CFB-4EE6-B02F-58142BF95AC5}"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22516C88-1DBC-4A6F-B7E7-3EF051E8B71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BB8A7E-8CFB-4EE6-B02F-58142BF95AC5}"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2516C88-1DBC-4A6F-B7E7-3EF051E8B71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FBB8A7E-8CFB-4EE6-B02F-58142BF95AC5}"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94313" y="457200"/>
            <a:ext cx="3251062"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4285313" y="987425"/>
            <a:ext cx="51030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94313" y="2057400"/>
            <a:ext cx="3251062"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22516C88-1DBC-4A6F-B7E7-3EF051E8B71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BB8A7E-8CFB-4EE6-B02F-58142BF95AC5}"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94313" y="457200"/>
            <a:ext cx="3251062"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4285313" y="987425"/>
            <a:ext cx="51030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94313" y="2057400"/>
            <a:ext cx="3251062"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22516C88-1DBC-4A6F-B7E7-3EF051E8B71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BB8A7E-8CFB-4EE6-B02F-58142BF95AC5}"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93000" y="365125"/>
            <a:ext cx="86940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93000" y="1825625"/>
            <a:ext cx="86940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93000" y="6356350"/>
            <a:ext cx="2268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16C88-1DBC-4A6F-B7E7-3EF051E8B715}" type="datetimeFigureOut">
              <a:rPr lang="zh-CN" altLang="en-US" smtClean="0"/>
            </a:fld>
            <a:endParaRPr lang="zh-CN" altLang="en-US"/>
          </a:p>
        </p:txBody>
      </p:sp>
      <p:sp>
        <p:nvSpPr>
          <p:cNvPr id="5" name="页脚占位符 4"/>
          <p:cNvSpPr>
            <a:spLocks noGrp="1"/>
          </p:cNvSpPr>
          <p:nvPr>
            <p:ph type="ftr" sz="quarter" idx="3"/>
          </p:nvPr>
        </p:nvSpPr>
        <p:spPr>
          <a:xfrm>
            <a:off x="3339000" y="6356350"/>
            <a:ext cx="3402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7119000" y="6356350"/>
            <a:ext cx="22680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BB8A7E-8CFB-4EE6-B02F-58142BF95AC5}"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8" Type="http://schemas.openxmlformats.org/officeDocument/2006/relationships/notesSlide" Target="../notesSlides/notesSlide1.xml"/><Relationship Id="rId17" Type="http://schemas.openxmlformats.org/officeDocument/2006/relationships/slideLayout" Target="../slideLayouts/slideLayout2.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image" Target="../media/image3.png"/><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154305" y="1755775"/>
            <a:ext cx="9592945" cy="2355850"/>
          </a:xfrm>
          <a:prstGeom prst="rect">
            <a:avLst/>
          </a:prstGeom>
        </p:spPr>
        <p:txBody>
          <a:bodyPr wrap="square">
            <a:spAutoFit/>
          </a:bodyPr>
          <a:lstStyle/>
          <a:p>
            <a:pPr algn="ctr"/>
            <a:r>
              <a:rPr sz="4800" b="1" dirty="0">
                <a:solidFill>
                  <a:schemeClr val="accent1"/>
                </a:solidFill>
                <a:latin typeface="微软雅黑" panose="020B0503020204020204" pitchFamily="34" charset="-122"/>
                <a:ea typeface="微软雅黑" panose="020B0503020204020204" pitchFamily="34" charset="-122"/>
              </a:rPr>
              <a:t>微山县南阳古镇旅游管理服务中心</a:t>
            </a:r>
            <a:endParaRPr sz="4800" b="1" dirty="0">
              <a:solidFill>
                <a:schemeClr val="accent1"/>
              </a:solidFill>
              <a:latin typeface="微软雅黑" panose="020B0503020204020204" pitchFamily="34" charset="-122"/>
              <a:ea typeface="微软雅黑" panose="020B0503020204020204" pitchFamily="34" charset="-122"/>
            </a:endParaRPr>
          </a:p>
          <a:p>
            <a:pPr algn="ctr"/>
            <a:r>
              <a:rPr sz="4960" b="1" dirty="0">
                <a:solidFill>
                  <a:schemeClr val="accent1"/>
                </a:solidFill>
                <a:latin typeface="微软雅黑" panose="020B0503020204020204" pitchFamily="34" charset="-122"/>
                <a:ea typeface="微软雅黑" panose="020B0503020204020204" pitchFamily="34" charset="-122"/>
              </a:rPr>
              <a:t>2023年政府信息公开</a:t>
            </a:r>
            <a:endParaRPr sz="4960" b="1" dirty="0">
              <a:solidFill>
                <a:schemeClr val="accent1"/>
              </a:solidFill>
              <a:latin typeface="微软雅黑" panose="020B0503020204020204" pitchFamily="34" charset="-122"/>
              <a:ea typeface="微软雅黑" panose="020B0503020204020204" pitchFamily="34" charset="-122"/>
            </a:endParaRPr>
          </a:p>
          <a:p>
            <a:pPr algn="ctr"/>
            <a:r>
              <a:rPr sz="4960" b="1" dirty="0">
                <a:solidFill>
                  <a:schemeClr val="accent1"/>
                </a:solidFill>
                <a:latin typeface="微软雅黑" panose="020B0503020204020204" pitchFamily="34" charset="-122"/>
                <a:ea typeface="微软雅黑" panose="020B0503020204020204" pitchFamily="34" charset="-122"/>
              </a:rPr>
              <a:t>工作年度报告</a:t>
            </a:r>
            <a:endParaRPr sz="4960" b="1" dirty="0">
              <a:solidFill>
                <a:schemeClr val="accent1"/>
              </a:solidFill>
              <a:latin typeface="微软雅黑" panose="020B0503020204020204" pitchFamily="34" charset="-122"/>
              <a:ea typeface="微软雅黑" panose="020B0503020204020204" pitchFamily="34" charset="-122"/>
            </a:endParaRPr>
          </a:p>
        </p:txBody>
      </p:sp>
      <p:sp>
        <p:nvSpPr>
          <p:cNvPr id="8" name="Freeform 29"/>
          <p:cNvSpPr/>
          <p:nvPr/>
        </p:nvSpPr>
        <p:spPr bwMode="auto">
          <a:xfrm>
            <a:off x="4446320" y="373105"/>
            <a:ext cx="1186500" cy="972300"/>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chemeClr val="accent1"/>
          </a:solidFill>
          <a:ln>
            <a:noFill/>
          </a:ln>
        </p:spPr>
        <p:txBody>
          <a:bodyPr vert="horz" wrap="square" lIns="75600" tIns="37800" rIns="75600" bIns="37800" numCol="1" anchor="t" anchorCtr="0" compatLnSpc="1"/>
          <a:lstStyle/>
          <a:p>
            <a:endParaRPr lang="zh-CN" altLang="en-US" sz="1490"/>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6653" y="4385034"/>
            <a:ext cx="2362500" cy="984375"/>
          </a:xfrm>
          <a:prstGeom prst="rect">
            <a:avLst/>
          </a:prstGeom>
        </p:spPr>
      </p:pic>
      <p:sp>
        <p:nvSpPr>
          <p:cNvPr id="3" name="文本框 2"/>
          <p:cNvSpPr txBox="1"/>
          <p:nvPr/>
        </p:nvSpPr>
        <p:spPr>
          <a:xfrm>
            <a:off x="4498975" y="5001260"/>
            <a:ext cx="309880" cy="368300"/>
          </a:xfrm>
          <a:prstGeom prst="rect">
            <a:avLst/>
          </a:prstGeom>
          <a:noFill/>
        </p:spPr>
        <p:txBody>
          <a:bodyPr wrap="none" rtlCol="0">
            <a:spAutoFit/>
          </a:bodyPr>
          <a:p>
            <a:endParaRPr lang="zh-CN" alt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bldLst>
      <p:bldP spid="6" grpId="0"/>
      <p:bldP spid="6" grpId="1"/>
      <p:bldP spid="8"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687692" y="797736"/>
            <a:ext cx="3392308" cy="558080"/>
          </a:xfrm>
          <a:prstGeom prst="rect">
            <a:avLst/>
          </a:prstGeom>
        </p:spPr>
      </p:pic>
      <p:cxnSp>
        <p:nvCxnSpPr>
          <p:cNvPr id="27" name="直接连接符 26"/>
          <p:cNvCxnSpPr/>
          <p:nvPr/>
        </p:nvCxnSpPr>
        <p:spPr>
          <a:xfrm>
            <a:off x="0" y="1355816"/>
            <a:ext cx="1008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9" name="Freeform 29"/>
          <p:cNvSpPr/>
          <p:nvPr/>
        </p:nvSpPr>
        <p:spPr bwMode="auto">
          <a:xfrm>
            <a:off x="238497" y="697400"/>
            <a:ext cx="638118" cy="570220"/>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chemeClr val="accent1"/>
          </a:solidFill>
          <a:ln>
            <a:noFill/>
          </a:ln>
        </p:spPr>
        <p:txBody>
          <a:bodyPr vert="horz" wrap="square" lIns="75600" tIns="37800" rIns="75600" bIns="37800" numCol="1" anchor="t" anchorCtr="0" compatLnSpc="1"/>
          <a:lstStyle/>
          <a:p>
            <a:endParaRPr lang="zh-CN" altLang="en-US" sz="1490"/>
          </a:p>
        </p:txBody>
      </p:sp>
      <p:sp>
        <p:nvSpPr>
          <p:cNvPr id="2" name="文本框 1"/>
          <p:cNvSpPr txBox="1"/>
          <p:nvPr/>
        </p:nvSpPr>
        <p:spPr>
          <a:xfrm>
            <a:off x="1887375" y="2132775"/>
            <a:ext cx="7002975" cy="499110"/>
          </a:xfrm>
          <a:prstGeom prst="rect">
            <a:avLst/>
          </a:prstGeom>
          <a:noFill/>
          <a:ln w="9525">
            <a:noFill/>
          </a:ln>
        </p:spPr>
        <p:txBody>
          <a:bodyPr wrap="square">
            <a:spAutoFit/>
          </a:bodyPr>
          <a:p>
            <a:pPr indent="406400"/>
            <a:r>
              <a:rPr lang="en-US" altLang="zh-CN" sz="2645" b="0">
                <a:solidFill>
                  <a:srgbClr val="FF0000"/>
                </a:solidFill>
                <a:ea typeface="宋体" panose="02010600030101010101" pitchFamily="2" charset="-122"/>
              </a:rPr>
              <a:t>   </a:t>
            </a:r>
            <a:endParaRPr lang="zh-CN" sz="2645" b="0">
              <a:solidFill>
                <a:srgbClr val="FF0000"/>
              </a:solidFill>
              <a:ea typeface="宋体" panose="02010600030101010101" pitchFamily="2" charset="-122"/>
            </a:endParaRPr>
          </a:p>
        </p:txBody>
      </p:sp>
      <p:sp>
        <p:nvSpPr>
          <p:cNvPr id="8" name="文本框 7"/>
          <p:cNvSpPr txBox="1"/>
          <p:nvPr/>
        </p:nvSpPr>
        <p:spPr>
          <a:xfrm>
            <a:off x="407670" y="4331970"/>
            <a:ext cx="9277985" cy="460375"/>
          </a:xfrm>
          <a:prstGeom prst="rect">
            <a:avLst/>
          </a:prstGeom>
          <a:noFill/>
        </p:spPr>
        <p:txBody>
          <a:bodyPr wrap="square" rtlCol="0">
            <a:spAutoFit/>
          </a:bodyPr>
          <a:p>
            <a:pPr algn="just"/>
            <a:r>
              <a:rPr lang="en-US" altLang="zh-CN" sz="2400">
                <a:solidFill>
                  <a:schemeClr val="accent1"/>
                </a:solidFill>
                <a:effectLst>
                  <a:outerShdw blurRad="38100" dist="25400" dir="5400000" algn="ctr" rotWithShape="0">
                    <a:srgbClr val="6E747A">
                      <a:alpha val="43000"/>
                    </a:srgbClr>
                  </a:outerShdw>
                </a:effectLst>
                <a:ea typeface="宋体" panose="02010600030101010101" pitchFamily="2" charset="-122"/>
                <a:sym typeface="+mn-ea"/>
              </a:rPr>
              <a:t>       </a:t>
            </a:r>
            <a:r>
              <a:rPr lang="en-US" altLang="zh-CN" sz="2000">
                <a:solidFill>
                  <a:schemeClr val="accent1"/>
                </a:solidFill>
                <a:effectLst>
                  <a:outerShdw blurRad="38100" dist="25400" dir="5400000" algn="ctr" rotWithShape="0">
                    <a:srgbClr val="6E747A">
                      <a:alpha val="43000"/>
                    </a:srgbClr>
                  </a:outerShdw>
                </a:effectLst>
                <a:ea typeface="宋体" panose="02010600030101010101" pitchFamily="2" charset="-122"/>
                <a:sym typeface="+mn-ea"/>
              </a:rPr>
              <a:t> </a:t>
            </a:r>
            <a:endParaRPr lang="zh-CN" sz="2000">
              <a:solidFill>
                <a:schemeClr val="accent1"/>
              </a:solidFill>
              <a:effectLst>
                <a:outerShdw blurRad="38100" dist="25400" dir="5400000" algn="ctr" rotWithShape="0">
                  <a:srgbClr val="6E747A">
                    <a:alpha val="43000"/>
                  </a:srgbClr>
                </a:outerShdw>
              </a:effectLst>
              <a:ea typeface="宋体" panose="02010600030101010101" pitchFamily="2" charset="-122"/>
            </a:endParaRPr>
          </a:p>
        </p:txBody>
      </p:sp>
      <p:sp>
        <p:nvSpPr>
          <p:cNvPr id="9" name="文本框 8"/>
          <p:cNvSpPr txBox="1"/>
          <p:nvPr/>
        </p:nvSpPr>
        <p:spPr>
          <a:xfrm>
            <a:off x="957580" y="870585"/>
            <a:ext cx="6501130" cy="396875"/>
          </a:xfrm>
          <a:prstGeom prst="rect">
            <a:avLst/>
          </a:prstGeom>
          <a:noFill/>
        </p:spPr>
        <p:txBody>
          <a:bodyPr wrap="none" rtlCol="0">
            <a:spAutoFit/>
          </a:bodyPr>
          <a:p>
            <a:r>
              <a:rPr lang="zh-CN" altLang="en-US" sz="1985" b="1" dirty="0">
                <a:solidFill>
                  <a:schemeClr val="accent1"/>
                </a:solidFill>
                <a:latin typeface="微软雅黑" panose="020B0503020204020204" pitchFamily="34" charset="-122"/>
                <a:ea typeface="微软雅黑" panose="020B0503020204020204" pitchFamily="34" charset="-122"/>
              </a:rPr>
              <a:t>因政府信息公开工作被申请行政复议、提起行政诉讼情况</a:t>
            </a:r>
            <a:endParaRPr lang="zh-CN" altLang="en-US" sz="1985" b="1" dirty="0">
              <a:solidFill>
                <a:schemeClr val="accent1"/>
              </a:solidFill>
              <a:latin typeface="微软雅黑" panose="020B0503020204020204" pitchFamily="34" charset="-122"/>
              <a:ea typeface="微软雅黑" panose="020B0503020204020204" pitchFamily="34" charset="-122"/>
            </a:endParaRPr>
          </a:p>
        </p:txBody>
      </p:sp>
      <p:graphicFrame>
        <p:nvGraphicFramePr>
          <p:cNvPr id="4" name="表格 3"/>
          <p:cNvGraphicFramePr/>
          <p:nvPr>
            <p:custDataLst>
              <p:tags r:id="rId2"/>
            </p:custDataLst>
          </p:nvPr>
        </p:nvGraphicFramePr>
        <p:xfrm>
          <a:off x="2171700" y="2520950"/>
          <a:ext cx="5597525" cy="2401570"/>
        </p:xfrm>
        <a:graphic>
          <a:graphicData uri="http://schemas.openxmlformats.org/drawingml/2006/table">
            <a:tbl>
              <a:tblPr/>
              <a:tblGrid>
                <a:gridCol w="384175"/>
                <a:gridCol w="382905"/>
                <a:gridCol w="384175"/>
                <a:gridCol w="382270"/>
                <a:gridCol w="304800"/>
                <a:gridCol w="349250"/>
                <a:gridCol w="384175"/>
                <a:gridCol w="384175"/>
                <a:gridCol w="384175"/>
                <a:gridCol w="367030"/>
                <a:gridCol w="384175"/>
                <a:gridCol w="384175"/>
                <a:gridCol w="384175"/>
                <a:gridCol w="384175"/>
                <a:gridCol w="353695"/>
              </a:tblGrid>
              <a:tr h="360045">
                <a:tc gridSpan="5">
                  <a:txBody>
                    <a:bodyPr/>
                    <a:p>
                      <a:pPr indent="0" algn="ctr">
                        <a:buNone/>
                      </a:pPr>
                      <a:r>
                        <a:rPr lang="en-US" sz="1400" b="0">
                          <a:solidFill>
                            <a:srgbClr val="000000"/>
                          </a:solidFill>
                          <a:latin typeface="Times New Roman" panose="02020603050405020304" charset="0"/>
                          <a:cs typeface="Times New Roman" panose="02020603050405020304" charset="0"/>
                        </a:rPr>
                        <a:t>行政复议</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400" b="0">
                          <a:solidFill>
                            <a:srgbClr val="000000"/>
                          </a:solidFill>
                          <a:latin typeface="Times New Roman" panose="02020603050405020304" charset="0"/>
                          <a:cs typeface="Times New Roman" panose="02020603050405020304" charset="0"/>
                        </a:rPr>
                        <a:t>行政诉讼</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85775">
                <a:tc rowSpan="2">
                  <a:txBody>
                    <a:bodyPr/>
                    <a:p>
                      <a:pPr indent="0" algn="ctr">
                        <a:buNone/>
                      </a:pPr>
                      <a:r>
                        <a:rPr lang="en-US" sz="1400" b="0">
                          <a:latin typeface="Times New Roman" panose="02020603050405020304" charset="0"/>
                          <a:cs typeface="Times New Roman" panose="02020603050405020304" charset="0"/>
                        </a:rPr>
                        <a:t>结果维持</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400" b="0">
                          <a:latin typeface="Times New Roman" panose="02020603050405020304" charset="0"/>
                          <a:cs typeface="Times New Roman" panose="02020603050405020304" charset="0"/>
                        </a:rPr>
                        <a:t>结果纠正</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400" b="0">
                          <a:latin typeface="Times New Roman" panose="02020603050405020304" charset="0"/>
                          <a:cs typeface="Times New Roman" panose="02020603050405020304" charset="0"/>
                        </a:rPr>
                        <a:t>其他结果</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400" b="0">
                          <a:latin typeface="Times New Roman" panose="02020603050405020304" charset="0"/>
                          <a:cs typeface="Times New Roman" panose="02020603050405020304" charset="0"/>
                        </a:rPr>
                        <a:t>尚未审结</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400" b="0">
                          <a:latin typeface="Times New Roman" panose="02020603050405020304" charset="0"/>
                          <a:cs typeface="Times New Roman" panose="02020603050405020304" charset="0"/>
                        </a:rPr>
                        <a:t>总计</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400" b="0">
                          <a:latin typeface="Times New Roman" panose="02020603050405020304" charset="0"/>
                          <a:cs typeface="Times New Roman" panose="02020603050405020304" charset="0"/>
                        </a:rPr>
                        <a:t>未经复议直接起诉</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1400" b="0">
                          <a:latin typeface="Times New Roman" panose="02020603050405020304" charset="0"/>
                          <a:cs typeface="Times New Roman" panose="02020603050405020304" charset="0"/>
                        </a:rPr>
                        <a:t>复议后起诉</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2103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400" b="0">
                          <a:latin typeface="Times New Roman" panose="02020603050405020304" charset="0"/>
                          <a:cs typeface="Times New Roman" panose="02020603050405020304" charset="0"/>
                        </a:rPr>
                        <a:t>结果维持</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结果纠正</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其他结果</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尚未审结</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总计</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结果维持</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结果纠正</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其他结果</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尚未审结</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总计</a:t>
                      </a:r>
                      <a:endParaRPr lang="en-US" altLang="en-US" sz="14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5440">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文星仿宋" charset="0"/>
                          <a:cs typeface="文星仿宋" charset="0"/>
                        </a:rPr>
                        <a:t>0</a:t>
                      </a:r>
                      <a:endParaRPr lang="en-US" altLang="en-US" sz="1600" b="0">
                        <a:latin typeface="文星仿宋" charset="0"/>
                        <a:ea typeface="文星仿宋" charset="0"/>
                        <a:cs typeface="文星仿宋" charset="0"/>
                      </a:endParaRPr>
                    </a:p>
                  </a:txBody>
                  <a:tcPr marL="68580" marR="68580" marT="0" marB="0" vert="horz" anchor="b"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687692" y="797736"/>
            <a:ext cx="3392308" cy="558080"/>
          </a:xfrm>
          <a:prstGeom prst="rect">
            <a:avLst/>
          </a:prstGeom>
        </p:spPr>
      </p:pic>
      <p:cxnSp>
        <p:nvCxnSpPr>
          <p:cNvPr id="27" name="直接连接符 26"/>
          <p:cNvCxnSpPr/>
          <p:nvPr/>
        </p:nvCxnSpPr>
        <p:spPr>
          <a:xfrm>
            <a:off x="0" y="1355816"/>
            <a:ext cx="1008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9" name="Freeform 29"/>
          <p:cNvSpPr/>
          <p:nvPr/>
        </p:nvSpPr>
        <p:spPr bwMode="auto">
          <a:xfrm>
            <a:off x="238497" y="697400"/>
            <a:ext cx="638118" cy="570220"/>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chemeClr val="accent1"/>
          </a:solidFill>
          <a:ln>
            <a:noFill/>
          </a:ln>
        </p:spPr>
        <p:txBody>
          <a:bodyPr vert="horz" wrap="square" lIns="75600" tIns="37800" rIns="75600" bIns="37800" numCol="1" anchor="t" anchorCtr="0" compatLnSpc="1"/>
          <a:lstStyle/>
          <a:p>
            <a:endParaRPr lang="zh-CN" altLang="en-US" sz="1490"/>
          </a:p>
        </p:txBody>
      </p:sp>
      <p:sp>
        <p:nvSpPr>
          <p:cNvPr id="2" name="文本框 1"/>
          <p:cNvSpPr txBox="1"/>
          <p:nvPr/>
        </p:nvSpPr>
        <p:spPr>
          <a:xfrm>
            <a:off x="1887375" y="2132775"/>
            <a:ext cx="7002975" cy="499110"/>
          </a:xfrm>
          <a:prstGeom prst="rect">
            <a:avLst/>
          </a:prstGeom>
          <a:noFill/>
          <a:ln w="9525">
            <a:noFill/>
          </a:ln>
        </p:spPr>
        <p:txBody>
          <a:bodyPr wrap="square">
            <a:spAutoFit/>
          </a:bodyPr>
          <a:p>
            <a:pPr indent="406400"/>
            <a:r>
              <a:rPr lang="en-US" altLang="zh-CN" sz="2645" b="0">
                <a:solidFill>
                  <a:srgbClr val="FF0000"/>
                </a:solidFill>
                <a:ea typeface="宋体" panose="02010600030101010101" pitchFamily="2" charset="-122"/>
              </a:rPr>
              <a:t>   </a:t>
            </a:r>
            <a:endParaRPr lang="zh-CN" sz="2645" b="0">
              <a:solidFill>
                <a:srgbClr val="FF0000"/>
              </a:solidFill>
              <a:ea typeface="宋体" panose="02010600030101010101" pitchFamily="2" charset="-122"/>
            </a:endParaRPr>
          </a:p>
        </p:txBody>
      </p:sp>
      <p:sp>
        <p:nvSpPr>
          <p:cNvPr id="8" name="文本框 7"/>
          <p:cNvSpPr txBox="1"/>
          <p:nvPr/>
        </p:nvSpPr>
        <p:spPr>
          <a:xfrm>
            <a:off x="407670" y="4331970"/>
            <a:ext cx="9277985" cy="460375"/>
          </a:xfrm>
          <a:prstGeom prst="rect">
            <a:avLst/>
          </a:prstGeom>
          <a:noFill/>
        </p:spPr>
        <p:txBody>
          <a:bodyPr wrap="square" rtlCol="0">
            <a:spAutoFit/>
          </a:bodyPr>
          <a:p>
            <a:pPr algn="just"/>
            <a:r>
              <a:rPr lang="en-US" altLang="zh-CN" sz="2400">
                <a:solidFill>
                  <a:schemeClr val="accent1"/>
                </a:solidFill>
                <a:effectLst>
                  <a:outerShdw blurRad="38100" dist="25400" dir="5400000" algn="ctr" rotWithShape="0">
                    <a:srgbClr val="6E747A">
                      <a:alpha val="43000"/>
                    </a:srgbClr>
                  </a:outerShdw>
                </a:effectLst>
                <a:ea typeface="宋体" panose="02010600030101010101" pitchFamily="2" charset="-122"/>
                <a:sym typeface="+mn-ea"/>
              </a:rPr>
              <a:t>       </a:t>
            </a:r>
            <a:r>
              <a:rPr lang="en-US" altLang="zh-CN" sz="2000">
                <a:solidFill>
                  <a:schemeClr val="accent1"/>
                </a:solidFill>
                <a:effectLst>
                  <a:outerShdw blurRad="38100" dist="25400" dir="5400000" algn="ctr" rotWithShape="0">
                    <a:srgbClr val="6E747A">
                      <a:alpha val="43000"/>
                    </a:srgbClr>
                  </a:outerShdw>
                </a:effectLst>
                <a:ea typeface="宋体" panose="02010600030101010101" pitchFamily="2" charset="-122"/>
                <a:sym typeface="+mn-ea"/>
              </a:rPr>
              <a:t> </a:t>
            </a:r>
            <a:endParaRPr lang="zh-CN" sz="2000">
              <a:solidFill>
                <a:schemeClr val="accent1"/>
              </a:solidFill>
              <a:effectLst>
                <a:outerShdw blurRad="38100" dist="25400" dir="5400000" algn="ctr" rotWithShape="0">
                  <a:srgbClr val="6E747A">
                    <a:alpha val="43000"/>
                  </a:srgbClr>
                </a:outerShdw>
              </a:effectLst>
              <a:ea typeface="宋体" panose="02010600030101010101" pitchFamily="2" charset="-122"/>
            </a:endParaRPr>
          </a:p>
        </p:txBody>
      </p:sp>
      <p:sp>
        <p:nvSpPr>
          <p:cNvPr id="9" name="文本框 8"/>
          <p:cNvSpPr txBox="1"/>
          <p:nvPr/>
        </p:nvSpPr>
        <p:spPr>
          <a:xfrm>
            <a:off x="957580" y="870585"/>
            <a:ext cx="3215640" cy="396875"/>
          </a:xfrm>
          <a:prstGeom prst="rect">
            <a:avLst/>
          </a:prstGeom>
          <a:noFill/>
        </p:spPr>
        <p:txBody>
          <a:bodyPr wrap="none" rtlCol="0">
            <a:spAutoFit/>
          </a:bodyPr>
          <a:p>
            <a:pPr algn="l"/>
            <a:r>
              <a:rPr lang="zh-CN" altLang="en-US" sz="1985" b="1" dirty="0">
                <a:solidFill>
                  <a:schemeClr val="accent1"/>
                </a:solidFill>
                <a:latin typeface="微软雅黑" panose="020B0503020204020204" pitchFamily="34" charset="-122"/>
                <a:ea typeface="微软雅黑" panose="020B0503020204020204" pitchFamily="34" charset="-122"/>
              </a:rPr>
              <a:t>存在的主要问题及改进情况</a:t>
            </a:r>
            <a:endParaRPr lang="zh-CN" altLang="en-US" sz="1985" b="1" dirty="0">
              <a:solidFill>
                <a:schemeClr val="accent1"/>
              </a:solidFill>
              <a:latin typeface="微软雅黑" panose="020B0503020204020204" pitchFamily="34" charset="-122"/>
              <a:ea typeface="微软雅黑" panose="020B0503020204020204" pitchFamily="34" charset="-122"/>
            </a:endParaRPr>
          </a:p>
        </p:txBody>
      </p:sp>
      <p:sp>
        <p:nvSpPr>
          <p:cNvPr id="100" name="文本框 99"/>
          <p:cNvSpPr txBox="1"/>
          <p:nvPr/>
        </p:nvSpPr>
        <p:spPr>
          <a:xfrm>
            <a:off x="956945" y="1890395"/>
            <a:ext cx="6623050" cy="3138170"/>
          </a:xfrm>
          <a:prstGeom prst="rect">
            <a:avLst/>
          </a:prstGeom>
          <a:noFill/>
          <a:ln w="9525">
            <a:noFill/>
          </a:ln>
        </p:spPr>
        <p:txBody>
          <a:bodyPr wrap="square">
            <a:spAutoFit/>
          </a:bodyPr>
          <a:p>
            <a:pPr indent="457200" fontAlgn="auto">
              <a:extLst>
                <a:ext uri="{35155182-B16C-46BC-9424-99874614C6A1}">
                  <wpsdc:indentchars xmlns:wpsdc="http://www.wps.cn/officeDocument/2017/drawingmlCustomData" val="200" checksum="59296752"/>
                </a:ext>
              </a:extLst>
            </a:pPr>
            <a:endParaRPr lang="zh-CN" b="0">
              <a:solidFill>
                <a:srgbClr val="000000"/>
              </a:solidFill>
              <a:latin typeface="Times New Roman" panose="02020603050405020304" charset="0"/>
              <a:ea typeface="宋体" panose="02010600030101010101" pitchFamily="2" charset="-122"/>
            </a:endParaRPr>
          </a:p>
          <a:p>
            <a:pPr indent="457200" fontAlgn="auto">
              <a:extLst>
                <a:ext uri="{35155182-B16C-46BC-9424-99874614C6A1}">
                  <wpsdc:indentchars xmlns:wpsdc="http://www.wps.cn/officeDocument/2017/drawingmlCustomData" val="200" checksum="59296752"/>
                </a:ext>
              </a:extLst>
            </a:pPr>
            <a:r>
              <a:rPr lang="en-US" b="1">
                <a:solidFill>
                  <a:srgbClr val="C00000"/>
                </a:solidFill>
                <a:latin typeface="Times New Roman" panose="02020603050405020304" charset="0"/>
                <a:ea typeface="方正仿宋简体" panose="03000509000000000000" charset="-122"/>
                <a:cs typeface="Times New Roman" panose="02020603050405020304" charset="0"/>
              </a:rPr>
              <a:t>从整体上看，</a:t>
            </a:r>
            <a:r>
              <a:rPr lang="zh-CN" altLang="en-US" b="1">
                <a:solidFill>
                  <a:srgbClr val="C00000"/>
                </a:solidFill>
                <a:latin typeface="Times New Roman" panose="02020603050405020304" charset="0"/>
                <a:ea typeface="方正仿宋简体" panose="03000509000000000000" charset="-122"/>
                <a:cs typeface="Times New Roman" panose="02020603050405020304" charset="0"/>
              </a:rPr>
              <a:t>本</a:t>
            </a:r>
            <a:r>
              <a:rPr lang="en-US" b="1">
                <a:solidFill>
                  <a:srgbClr val="C00000"/>
                </a:solidFill>
                <a:latin typeface="Times New Roman" panose="02020603050405020304" charset="0"/>
                <a:ea typeface="方正仿宋简体" panose="03000509000000000000" charset="-122"/>
                <a:cs typeface="Times New Roman" panose="02020603050405020304" charset="0"/>
              </a:rPr>
              <a:t>单位在政务公开工作中进行了一些积极的探索，各阶段工作抓严抓实，取得一定的成效。但还存在一些问题和不足：一是各科室工作人员对政府信息公开意识强弱不一，认识有待进一步加强；二是信息公开内容广度和深度还不够。       针对以上问题，下一步我们要着重抓好以下工作：一是加强信息联络人员与业务科室、有关单位的衔接与沟通，努力将信息收集与公开同步进行，确保信息的及时、准确、全面；二是加强对信息联络人员的培训，着力提高机关工作人员信息公开意识，开展多种形式的交流，开阔工作人员视野，加强信息内容提炼和升华。</a:t>
            </a:r>
            <a:endParaRPr lang="en-US" b="1">
              <a:solidFill>
                <a:srgbClr val="C00000"/>
              </a:solidFill>
              <a:latin typeface="Times New Roman" panose="02020603050405020304" charset="0"/>
              <a:ea typeface="方正仿宋简体" panose="03000509000000000000" charset="-122"/>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687692" y="797736"/>
            <a:ext cx="3392308" cy="558080"/>
          </a:xfrm>
          <a:prstGeom prst="rect">
            <a:avLst/>
          </a:prstGeom>
        </p:spPr>
      </p:pic>
      <p:cxnSp>
        <p:nvCxnSpPr>
          <p:cNvPr id="27" name="直接连接符 26"/>
          <p:cNvCxnSpPr/>
          <p:nvPr/>
        </p:nvCxnSpPr>
        <p:spPr>
          <a:xfrm>
            <a:off x="0" y="1355816"/>
            <a:ext cx="1008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9" name="Freeform 29"/>
          <p:cNvSpPr/>
          <p:nvPr/>
        </p:nvSpPr>
        <p:spPr bwMode="auto">
          <a:xfrm>
            <a:off x="238497" y="697400"/>
            <a:ext cx="638118" cy="570220"/>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chemeClr val="accent1"/>
          </a:solidFill>
          <a:ln>
            <a:noFill/>
          </a:ln>
        </p:spPr>
        <p:txBody>
          <a:bodyPr vert="horz" wrap="square" lIns="75600" tIns="37800" rIns="75600" bIns="37800" numCol="1" anchor="t" anchorCtr="0" compatLnSpc="1"/>
          <a:lstStyle/>
          <a:p>
            <a:endParaRPr lang="zh-CN" altLang="en-US" sz="1490"/>
          </a:p>
        </p:txBody>
      </p:sp>
      <p:sp>
        <p:nvSpPr>
          <p:cNvPr id="2" name="文本框 1"/>
          <p:cNvSpPr txBox="1"/>
          <p:nvPr/>
        </p:nvSpPr>
        <p:spPr>
          <a:xfrm>
            <a:off x="1887375" y="2132775"/>
            <a:ext cx="7002975" cy="499110"/>
          </a:xfrm>
          <a:prstGeom prst="rect">
            <a:avLst/>
          </a:prstGeom>
          <a:noFill/>
          <a:ln w="9525">
            <a:noFill/>
          </a:ln>
        </p:spPr>
        <p:txBody>
          <a:bodyPr wrap="square">
            <a:spAutoFit/>
          </a:bodyPr>
          <a:p>
            <a:pPr indent="406400"/>
            <a:r>
              <a:rPr lang="en-US" altLang="zh-CN" sz="2645" b="0">
                <a:solidFill>
                  <a:srgbClr val="FF0000"/>
                </a:solidFill>
                <a:ea typeface="宋体" panose="02010600030101010101" pitchFamily="2" charset="-122"/>
              </a:rPr>
              <a:t>   </a:t>
            </a:r>
            <a:endParaRPr lang="zh-CN" sz="2645" b="0">
              <a:solidFill>
                <a:srgbClr val="FF0000"/>
              </a:solidFill>
              <a:ea typeface="宋体" panose="02010600030101010101" pitchFamily="2" charset="-122"/>
            </a:endParaRPr>
          </a:p>
        </p:txBody>
      </p:sp>
      <p:sp>
        <p:nvSpPr>
          <p:cNvPr id="8" name="文本框 7"/>
          <p:cNvSpPr txBox="1"/>
          <p:nvPr/>
        </p:nvSpPr>
        <p:spPr>
          <a:xfrm>
            <a:off x="407670" y="4331970"/>
            <a:ext cx="9277985" cy="460375"/>
          </a:xfrm>
          <a:prstGeom prst="rect">
            <a:avLst/>
          </a:prstGeom>
          <a:noFill/>
        </p:spPr>
        <p:txBody>
          <a:bodyPr wrap="square" rtlCol="0">
            <a:spAutoFit/>
          </a:bodyPr>
          <a:p>
            <a:pPr algn="just"/>
            <a:r>
              <a:rPr lang="en-US" altLang="zh-CN" sz="2400">
                <a:solidFill>
                  <a:schemeClr val="accent1"/>
                </a:solidFill>
                <a:effectLst>
                  <a:outerShdw blurRad="38100" dist="25400" dir="5400000" algn="ctr" rotWithShape="0">
                    <a:srgbClr val="6E747A">
                      <a:alpha val="43000"/>
                    </a:srgbClr>
                  </a:outerShdw>
                </a:effectLst>
                <a:ea typeface="宋体" panose="02010600030101010101" pitchFamily="2" charset="-122"/>
                <a:sym typeface="+mn-ea"/>
              </a:rPr>
              <a:t>       </a:t>
            </a:r>
            <a:r>
              <a:rPr lang="en-US" altLang="zh-CN" sz="2000">
                <a:solidFill>
                  <a:schemeClr val="accent1"/>
                </a:solidFill>
                <a:effectLst>
                  <a:outerShdw blurRad="38100" dist="25400" dir="5400000" algn="ctr" rotWithShape="0">
                    <a:srgbClr val="6E747A">
                      <a:alpha val="43000"/>
                    </a:srgbClr>
                  </a:outerShdw>
                </a:effectLst>
                <a:ea typeface="宋体" panose="02010600030101010101" pitchFamily="2" charset="-122"/>
                <a:sym typeface="+mn-ea"/>
              </a:rPr>
              <a:t> </a:t>
            </a:r>
            <a:endParaRPr lang="zh-CN" sz="2000">
              <a:solidFill>
                <a:schemeClr val="accent1"/>
              </a:solidFill>
              <a:effectLst>
                <a:outerShdw blurRad="38100" dist="25400" dir="5400000" algn="ctr" rotWithShape="0">
                  <a:srgbClr val="6E747A">
                    <a:alpha val="43000"/>
                  </a:srgbClr>
                </a:outerShdw>
              </a:effectLst>
              <a:ea typeface="宋体" panose="02010600030101010101" pitchFamily="2" charset="-122"/>
            </a:endParaRPr>
          </a:p>
        </p:txBody>
      </p:sp>
      <p:sp>
        <p:nvSpPr>
          <p:cNvPr id="9" name="文本框 8"/>
          <p:cNvSpPr txBox="1"/>
          <p:nvPr/>
        </p:nvSpPr>
        <p:spPr>
          <a:xfrm>
            <a:off x="957580" y="870585"/>
            <a:ext cx="2457450" cy="396875"/>
          </a:xfrm>
          <a:prstGeom prst="rect">
            <a:avLst/>
          </a:prstGeom>
          <a:noFill/>
        </p:spPr>
        <p:txBody>
          <a:bodyPr wrap="none" rtlCol="0">
            <a:spAutoFit/>
          </a:bodyPr>
          <a:p>
            <a:r>
              <a:rPr lang="zh-CN" altLang="en-US" sz="1985" b="1" dirty="0">
                <a:solidFill>
                  <a:schemeClr val="accent1"/>
                </a:solidFill>
                <a:latin typeface="微软雅黑" panose="020B0503020204020204" pitchFamily="34" charset="-122"/>
                <a:ea typeface="微软雅黑" panose="020B0503020204020204" pitchFamily="34" charset="-122"/>
              </a:rPr>
              <a:t>其他需要报告的事项</a:t>
            </a:r>
            <a:endParaRPr lang="zh-CN" altLang="en-US" sz="1985" b="1" dirty="0">
              <a:solidFill>
                <a:schemeClr val="accent1"/>
              </a:solidFill>
              <a:latin typeface="微软雅黑" panose="020B0503020204020204" pitchFamily="34" charset="-122"/>
              <a:ea typeface="微软雅黑" panose="020B0503020204020204" pitchFamily="34" charset="-122"/>
            </a:endParaRPr>
          </a:p>
        </p:txBody>
      </p:sp>
      <p:sp>
        <p:nvSpPr>
          <p:cNvPr id="100" name="文本框 99"/>
          <p:cNvSpPr txBox="1"/>
          <p:nvPr/>
        </p:nvSpPr>
        <p:spPr>
          <a:xfrm>
            <a:off x="957580" y="1883410"/>
            <a:ext cx="7334250" cy="3759200"/>
          </a:xfrm>
          <a:prstGeom prst="rect">
            <a:avLst/>
          </a:prstGeom>
          <a:noFill/>
          <a:ln w="9525">
            <a:noFill/>
          </a:ln>
        </p:spPr>
        <p:txBody>
          <a:bodyPr wrap="square">
            <a:spAutoFit/>
          </a:bodyPr>
          <a:p>
            <a:pPr indent="457200" fontAlgn="auto">
              <a:lnSpc>
                <a:spcPts val="2600"/>
              </a:lnSpc>
              <a:extLst>
                <a:ext uri="{35155182-B16C-46BC-9424-99874614C6A1}">
                  <wpsdc:indentchars xmlns:wpsdc="http://www.wps.cn/officeDocument/2017/drawingmlCustomData" val="200" checksum="59296752"/>
                </a:ext>
              </a:extLst>
            </a:pPr>
            <a:r>
              <a:rPr lang="en-US" b="1">
                <a:solidFill>
                  <a:srgbClr val="C00000"/>
                </a:solidFill>
                <a:latin typeface="Times New Roman" panose="02020603050405020304" charset="0"/>
                <a:ea typeface="方正仿宋简体" panose="03000509000000000000" charset="-122"/>
                <a:cs typeface="Times New Roman" panose="02020603050405020304" charset="0"/>
              </a:rPr>
              <a:t>（一）依据《政府信息公开信息处理费管理办法》，</a:t>
            </a:r>
            <a:r>
              <a:rPr lang="zh-CN" altLang="en-US" b="1">
                <a:solidFill>
                  <a:srgbClr val="C00000"/>
                </a:solidFill>
                <a:latin typeface="Times New Roman" panose="02020603050405020304" charset="0"/>
                <a:ea typeface="方正仿宋简体" panose="03000509000000000000" charset="-122"/>
                <a:cs typeface="Times New Roman" panose="02020603050405020304" charset="0"/>
              </a:rPr>
              <a:t>本单位</a:t>
            </a:r>
            <a:r>
              <a:rPr lang="en-US" b="1">
                <a:solidFill>
                  <a:srgbClr val="C00000"/>
                </a:solidFill>
                <a:latin typeface="Times New Roman" panose="02020603050405020304" charset="0"/>
                <a:ea typeface="方正仿宋简体" panose="03000509000000000000" charset="-122"/>
                <a:cs typeface="Times New Roman" panose="02020603050405020304" charset="0"/>
              </a:rPr>
              <a:t>未收取信息处理费；</a:t>
            </a:r>
            <a:endParaRPr lang="en-US" b="1">
              <a:solidFill>
                <a:srgbClr val="C00000"/>
              </a:solidFill>
              <a:latin typeface="Times New Roman" panose="02020603050405020304" charset="0"/>
              <a:ea typeface="方正仿宋简体" panose="03000509000000000000" charset="-122"/>
              <a:cs typeface="Times New Roman" panose="02020603050405020304" charset="0"/>
            </a:endParaRPr>
          </a:p>
          <a:p>
            <a:pPr indent="457200" fontAlgn="auto">
              <a:lnSpc>
                <a:spcPts val="2600"/>
              </a:lnSpc>
              <a:extLst>
                <a:ext uri="{35155182-B16C-46BC-9424-99874614C6A1}">
                  <wpsdc:indentchars xmlns:wpsdc="http://www.wps.cn/officeDocument/2017/drawingmlCustomData" val="200" checksum="59296752"/>
                </a:ext>
              </a:extLst>
            </a:pPr>
            <a:r>
              <a:rPr lang="en-US" b="1">
                <a:solidFill>
                  <a:srgbClr val="C00000"/>
                </a:solidFill>
                <a:latin typeface="Times New Roman" panose="02020603050405020304" charset="0"/>
                <a:ea typeface="方正仿宋简体" panose="03000509000000000000" charset="-122"/>
                <a:cs typeface="Times New Roman" panose="02020603050405020304" charset="0"/>
              </a:rPr>
              <a:t>（二）本</a:t>
            </a:r>
            <a:r>
              <a:rPr lang="zh-CN" altLang="en-US" b="1">
                <a:solidFill>
                  <a:srgbClr val="C00000"/>
                </a:solidFill>
                <a:latin typeface="Times New Roman" panose="02020603050405020304" charset="0"/>
                <a:ea typeface="方正仿宋简体" panose="03000509000000000000" charset="-122"/>
                <a:cs typeface="Times New Roman" panose="02020603050405020304" charset="0"/>
              </a:rPr>
              <a:t>单位</a:t>
            </a:r>
            <a:r>
              <a:rPr lang="en-US" b="1">
                <a:solidFill>
                  <a:srgbClr val="C00000"/>
                </a:solidFill>
                <a:latin typeface="Times New Roman" panose="02020603050405020304" charset="0"/>
                <a:ea typeface="方正仿宋简体" panose="03000509000000000000" charset="-122"/>
                <a:cs typeface="Times New Roman" panose="02020603050405020304" charset="0"/>
              </a:rPr>
              <a:t>全面落实了上年度政务公开工作要点，主要包括规范完善政务公开工作制度、强化政务公开人员业务培训、强化政务公开即时性等内容；</a:t>
            </a:r>
            <a:endParaRPr lang="en-US" b="1">
              <a:solidFill>
                <a:srgbClr val="C00000"/>
              </a:solidFill>
              <a:latin typeface="Times New Roman" panose="02020603050405020304" charset="0"/>
              <a:ea typeface="方正仿宋简体" panose="03000509000000000000" charset="-122"/>
              <a:cs typeface="Times New Roman" panose="02020603050405020304" charset="0"/>
            </a:endParaRPr>
          </a:p>
          <a:p>
            <a:pPr indent="457200" fontAlgn="auto">
              <a:lnSpc>
                <a:spcPts val="2600"/>
              </a:lnSpc>
              <a:extLst>
                <a:ext uri="{35155182-B16C-46BC-9424-99874614C6A1}">
                  <wpsdc:indentchars xmlns:wpsdc="http://www.wps.cn/officeDocument/2017/drawingmlCustomData" val="200" checksum="59296752"/>
                </a:ext>
              </a:extLst>
            </a:pPr>
            <a:r>
              <a:rPr lang="en-US" b="1">
                <a:solidFill>
                  <a:srgbClr val="C00000"/>
                </a:solidFill>
                <a:latin typeface="Times New Roman" panose="02020603050405020304" charset="0"/>
                <a:ea typeface="方正仿宋简体" panose="03000509000000000000" charset="-122"/>
                <a:cs typeface="Times New Roman" panose="02020603050405020304" charset="0"/>
              </a:rPr>
              <a:t>（三）本</a:t>
            </a:r>
            <a:r>
              <a:rPr lang="zh-CN" altLang="en-US" b="1">
                <a:solidFill>
                  <a:srgbClr val="C00000"/>
                </a:solidFill>
                <a:latin typeface="Times New Roman" panose="02020603050405020304" charset="0"/>
                <a:ea typeface="方正仿宋简体" panose="03000509000000000000" charset="-122"/>
                <a:cs typeface="Times New Roman" panose="02020603050405020304" charset="0"/>
              </a:rPr>
              <a:t>单位</a:t>
            </a:r>
            <a:r>
              <a:rPr lang="en-US" b="1">
                <a:solidFill>
                  <a:srgbClr val="C00000"/>
                </a:solidFill>
                <a:latin typeface="Times New Roman" panose="02020603050405020304" charset="0"/>
                <a:ea typeface="方正仿宋简体" panose="03000509000000000000" charset="-122"/>
                <a:cs typeface="Times New Roman" panose="02020603050405020304" charset="0"/>
              </a:rPr>
              <a:t>2023年收到人大代表建议1件，政协提案1件</a:t>
            </a:r>
            <a:r>
              <a:rPr lang="zh-CN" altLang="en-US" b="1">
                <a:solidFill>
                  <a:srgbClr val="C00000"/>
                </a:solidFill>
                <a:latin typeface="Times New Roman" panose="02020603050405020304" charset="0"/>
                <a:ea typeface="方正仿宋简体" panose="03000509000000000000" charset="-122"/>
                <a:cs typeface="Times New Roman" panose="02020603050405020304" charset="0"/>
              </a:rPr>
              <a:t>；</a:t>
            </a:r>
            <a:endParaRPr lang="zh-CN" altLang="en-US" b="1">
              <a:solidFill>
                <a:srgbClr val="C00000"/>
              </a:solidFill>
              <a:latin typeface="Times New Roman" panose="02020603050405020304" charset="0"/>
              <a:ea typeface="方正仿宋简体" panose="03000509000000000000" charset="-122"/>
              <a:cs typeface="Times New Roman" panose="02020603050405020304" charset="0"/>
            </a:endParaRPr>
          </a:p>
          <a:p>
            <a:pPr indent="457200" fontAlgn="auto">
              <a:lnSpc>
                <a:spcPts val="2600"/>
              </a:lnSpc>
              <a:extLst>
                <a:ext uri="{35155182-B16C-46BC-9424-99874614C6A1}">
                  <wpsdc:indentchars xmlns:wpsdc="http://www.wps.cn/officeDocument/2017/drawingmlCustomData" val="200" checksum="59296752"/>
                </a:ext>
              </a:extLst>
            </a:pPr>
            <a:r>
              <a:rPr lang="en-US" b="1">
                <a:solidFill>
                  <a:srgbClr val="C00000"/>
                </a:solidFill>
                <a:latin typeface="Times New Roman" panose="02020603050405020304" charset="0"/>
                <a:ea typeface="方正仿宋简体" panose="03000509000000000000" charset="-122"/>
                <a:cs typeface="Times New Roman" panose="02020603050405020304" charset="0"/>
              </a:rPr>
              <a:t>（四）本</a:t>
            </a:r>
            <a:r>
              <a:rPr lang="zh-CN" altLang="en-US" b="1">
                <a:solidFill>
                  <a:srgbClr val="C00000"/>
                </a:solidFill>
                <a:latin typeface="Times New Roman" panose="02020603050405020304" charset="0"/>
                <a:ea typeface="方正仿宋简体" panose="03000509000000000000" charset="-122"/>
                <a:cs typeface="Times New Roman" panose="02020603050405020304" charset="0"/>
              </a:rPr>
              <a:t>单位</a:t>
            </a:r>
            <a:r>
              <a:rPr lang="en-US" b="1">
                <a:solidFill>
                  <a:srgbClr val="C00000"/>
                </a:solidFill>
                <a:latin typeface="Times New Roman" panose="02020603050405020304" charset="0"/>
                <a:ea typeface="方正仿宋简体" panose="03000509000000000000" charset="-122"/>
                <a:cs typeface="Times New Roman" panose="02020603050405020304" charset="0"/>
              </a:rPr>
              <a:t>政府信息公开工作年度报告数据统计无其他需要说明的事项；</a:t>
            </a:r>
            <a:endParaRPr lang="en-US" b="1">
              <a:solidFill>
                <a:srgbClr val="C00000"/>
              </a:solidFill>
              <a:latin typeface="Times New Roman" panose="02020603050405020304" charset="0"/>
              <a:ea typeface="方正仿宋简体" panose="03000509000000000000" charset="-122"/>
              <a:cs typeface="Times New Roman" panose="02020603050405020304" charset="0"/>
            </a:endParaRPr>
          </a:p>
          <a:p>
            <a:pPr indent="457200" fontAlgn="auto">
              <a:lnSpc>
                <a:spcPts val="2600"/>
              </a:lnSpc>
              <a:extLst>
                <a:ext uri="{35155182-B16C-46BC-9424-99874614C6A1}">
                  <wpsdc:indentchars xmlns:wpsdc="http://www.wps.cn/officeDocument/2017/drawingmlCustomData" val="200" checksum="59296752"/>
                </a:ext>
              </a:extLst>
            </a:pPr>
            <a:r>
              <a:rPr lang="en-US" b="1">
                <a:solidFill>
                  <a:srgbClr val="C00000"/>
                </a:solidFill>
                <a:latin typeface="Times New Roman" panose="02020603050405020304" charset="0"/>
                <a:ea typeface="方正仿宋简体" panose="03000509000000000000" charset="-122"/>
                <a:cs typeface="Times New Roman" panose="02020603050405020304" charset="0"/>
              </a:rPr>
              <a:t>（五）本</a:t>
            </a:r>
            <a:r>
              <a:rPr lang="zh-CN" altLang="en-US" b="1">
                <a:solidFill>
                  <a:srgbClr val="C00000"/>
                </a:solidFill>
                <a:latin typeface="Times New Roman" panose="02020603050405020304" charset="0"/>
                <a:ea typeface="方正仿宋简体" panose="03000509000000000000" charset="-122"/>
                <a:cs typeface="Times New Roman" panose="02020603050405020304" charset="0"/>
              </a:rPr>
              <a:t>单位</a:t>
            </a:r>
            <a:r>
              <a:rPr lang="en-US" b="1">
                <a:solidFill>
                  <a:srgbClr val="C00000"/>
                </a:solidFill>
                <a:latin typeface="Times New Roman" panose="02020603050405020304" charset="0"/>
                <a:ea typeface="方正仿宋简体" panose="03000509000000000000" charset="-122"/>
                <a:cs typeface="Times New Roman" panose="02020603050405020304" charset="0"/>
              </a:rPr>
              <a:t>无需要报告的其他事项；</a:t>
            </a:r>
            <a:endParaRPr lang="en-US" b="1">
              <a:solidFill>
                <a:srgbClr val="C00000"/>
              </a:solidFill>
              <a:latin typeface="Times New Roman" panose="02020603050405020304" charset="0"/>
              <a:ea typeface="方正仿宋简体" panose="03000509000000000000" charset="-122"/>
              <a:cs typeface="Times New Roman" panose="02020603050405020304" charset="0"/>
            </a:endParaRPr>
          </a:p>
          <a:p>
            <a:pPr indent="457200" fontAlgn="auto">
              <a:lnSpc>
                <a:spcPts val="2600"/>
              </a:lnSpc>
              <a:extLst>
                <a:ext uri="{35155182-B16C-46BC-9424-99874614C6A1}">
                  <wpsdc:indentchars xmlns:wpsdc="http://www.wps.cn/officeDocument/2017/drawingmlCustomData" val="200" checksum="59296752"/>
                </a:ext>
              </a:extLst>
            </a:pPr>
            <a:r>
              <a:rPr lang="en-US" b="1">
                <a:solidFill>
                  <a:srgbClr val="C00000"/>
                </a:solidFill>
                <a:latin typeface="Times New Roman" panose="02020603050405020304" charset="0"/>
                <a:ea typeface="方正仿宋简体" panose="03000509000000000000" charset="-122"/>
                <a:cs typeface="Times New Roman" panose="02020603050405020304" charset="0"/>
              </a:rPr>
              <a:t>（六）本</a:t>
            </a:r>
            <a:r>
              <a:rPr lang="zh-CN" altLang="en-US" b="1">
                <a:solidFill>
                  <a:srgbClr val="C00000"/>
                </a:solidFill>
                <a:latin typeface="Times New Roman" panose="02020603050405020304" charset="0"/>
                <a:ea typeface="方正仿宋简体" panose="03000509000000000000" charset="-122"/>
                <a:cs typeface="Times New Roman" panose="02020603050405020304" charset="0"/>
              </a:rPr>
              <a:t>单位</a:t>
            </a:r>
            <a:r>
              <a:rPr lang="en-US" b="1">
                <a:solidFill>
                  <a:srgbClr val="C00000"/>
                </a:solidFill>
                <a:latin typeface="Times New Roman" panose="02020603050405020304" charset="0"/>
                <a:ea typeface="方正仿宋简体" panose="03000509000000000000" charset="-122"/>
                <a:cs typeface="Times New Roman" panose="02020603050405020304" charset="0"/>
              </a:rPr>
              <a:t>无其他有关文件专门要求通过政府信息公开工作年度报告予以报告的事项。</a:t>
            </a:r>
            <a:endParaRPr lang="en-US" b="1">
              <a:solidFill>
                <a:srgbClr val="C00000"/>
              </a:solidFill>
              <a:latin typeface="Times New Roman" panose="02020603050405020304" charset="0"/>
              <a:ea typeface="方正仿宋简体" panose="03000509000000000000" charset="-122"/>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5"/>
          <p:cNvSpPr/>
          <p:nvPr/>
        </p:nvSpPr>
        <p:spPr bwMode="auto">
          <a:xfrm>
            <a:off x="1" y="4084623"/>
            <a:ext cx="10080000" cy="2454283"/>
          </a:xfrm>
          <a:custGeom>
            <a:avLst/>
            <a:gdLst>
              <a:gd name="T0" fmla="*/ 45156 w 45156"/>
              <a:gd name="T1" fmla="*/ 0 h 10971"/>
              <a:gd name="T2" fmla="*/ 0 w 45156"/>
              <a:gd name="T3" fmla="*/ 4724 h 10971"/>
              <a:gd name="T4" fmla="*/ 0 w 45156"/>
              <a:gd name="T5" fmla="*/ 9828 h 10971"/>
              <a:gd name="T6" fmla="*/ 45156 w 45156"/>
              <a:gd name="T7" fmla="*/ 9828 h 10971"/>
              <a:gd name="T8" fmla="*/ 45156 w 45156"/>
              <a:gd name="T9" fmla="*/ 0 h 10971"/>
            </a:gdLst>
            <a:ahLst/>
            <a:cxnLst>
              <a:cxn ang="0">
                <a:pos x="T0" y="T1"/>
              </a:cxn>
              <a:cxn ang="0">
                <a:pos x="T2" y="T3"/>
              </a:cxn>
              <a:cxn ang="0">
                <a:pos x="T4" y="T5"/>
              </a:cxn>
              <a:cxn ang="0">
                <a:pos x="T6" y="T7"/>
              </a:cxn>
              <a:cxn ang="0">
                <a:pos x="T8" y="T9"/>
              </a:cxn>
            </a:cxnLst>
            <a:rect l="0" t="0" r="r" b="b"/>
            <a:pathLst>
              <a:path w="45156" h="10971">
                <a:moveTo>
                  <a:pt x="45156" y="0"/>
                </a:moveTo>
                <a:cubicBezTo>
                  <a:pt x="30041" y="6208"/>
                  <a:pt x="10958" y="10971"/>
                  <a:pt x="0" y="4724"/>
                </a:cubicBezTo>
                <a:lnTo>
                  <a:pt x="0" y="9828"/>
                </a:lnTo>
                <a:lnTo>
                  <a:pt x="45156" y="9828"/>
                </a:lnTo>
                <a:lnTo>
                  <a:pt x="45156" y="0"/>
                </a:lnTo>
                <a:close/>
              </a:path>
            </a:pathLst>
          </a:custGeom>
          <a:solidFill>
            <a:srgbClr val="FFC000"/>
          </a:solidFill>
          <a:ln>
            <a:noFill/>
          </a:ln>
        </p:spPr>
        <p:txBody>
          <a:bodyPr vert="horz" wrap="square" lIns="75600" tIns="37800" rIns="75600" bIns="37800" numCol="1" anchor="t" anchorCtr="0" compatLnSpc="1"/>
          <a:lstStyle/>
          <a:p>
            <a:endParaRPr lang="zh-CN" altLang="en-US" sz="1490"/>
          </a:p>
        </p:txBody>
      </p:sp>
      <p:sp>
        <p:nvSpPr>
          <p:cNvPr id="6" name="Freeform 6"/>
          <p:cNvSpPr/>
          <p:nvPr/>
        </p:nvSpPr>
        <p:spPr bwMode="auto">
          <a:xfrm>
            <a:off x="1" y="4491936"/>
            <a:ext cx="10080000" cy="1922045"/>
          </a:xfrm>
          <a:custGeom>
            <a:avLst/>
            <a:gdLst>
              <a:gd name="T0" fmla="*/ 45156 w 45156"/>
              <a:gd name="T1" fmla="*/ 0 h 8591"/>
              <a:gd name="T2" fmla="*/ 0 w 45156"/>
              <a:gd name="T3" fmla="*/ 3779 h 8591"/>
              <a:gd name="T4" fmla="*/ 0 w 45156"/>
              <a:gd name="T5" fmla="*/ 8007 h 8591"/>
              <a:gd name="T6" fmla="*/ 45156 w 45156"/>
              <a:gd name="T7" fmla="*/ 8007 h 8591"/>
              <a:gd name="T8" fmla="*/ 45156 w 45156"/>
              <a:gd name="T9" fmla="*/ 0 h 8591"/>
            </a:gdLst>
            <a:ahLst/>
            <a:cxnLst>
              <a:cxn ang="0">
                <a:pos x="T0" y="T1"/>
              </a:cxn>
              <a:cxn ang="0">
                <a:pos x="T2" y="T3"/>
              </a:cxn>
              <a:cxn ang="0">
                <a:pos x="T4" y="T5"/>
              </a:cxn>
              <a:cxn ang="0">
                <a:pos x="T6" y="T7"/>
              </a:cxn>
              <a:cxn ang="0">
                <a:pos x="T8" y="T9"/>
              </a:cxn>
            </a:cxnLst>
            <a:rect l="0" t="0" r="r" b="b"/>
            <a:pathLst>
              <a:path w="45156" h="8591">
                <a:moveTo>
                  <a:pt x="45156" y="0"/>
                </a:moveTo>
                <a:cubicBezTo>
                  <a:pt x="30331" y="4764"/>
                  <a:pt x="11046" y="8591"/>
                  <a:pt x="0" y="3779"/>
                </a:cubicBezTo>
                <a:lnTo>
                  <a:pt x="0" y="8007"/>
                </a:lnTo>
                <a:lnTo>
                  <a:pt x="45156" y="8007"/>
                </a:lnTo>
                <a:lnTo>
                  <a:pt x="45156" y="0"/>
                </a:lnTo>
                <a:close/>
              </a:path>
            </a:pathLst>
          </a:custGeom>
          <a:solidFill>
            <a:srgbClr val="FFFF00"/>
          </a:solidFill>
          <a:ln>
            <a:noFill/>
          </a:ln>
        </p:spPr>
        <p:txBody>
          <a:bodyPr vert="horz" wrap="square" lIns="75600" tIns="37800" rIns="75600" bIns="37800" numCol="1" anchor="t" anchorCtr="0" compatLnSpc="1"/>
          <a:lstStyle/>
          <a:p>
            <a:endParaRPr lang="zh-CN" altLang="en-US" sz="1490"/>
          </a:p>
        </p:txBody>
      </p:sp>
      <p:sp>
        <p:nvSpPr>
          <p:cNvPr id="7" name="Freeform 7"/>
          <p:cNvSpPr/>
          <p:nvPr/>
        </p:nvSpPr>
        <p:spPr bwMode="auto">
          <a:xfrm>
            <a:off x="1" y="4685832"/>
            <a:ext cx="10080000" cy="1631851"/>
          </a:xfrm>
          <a:custGeom>
            <a:avLst/>
            <a:gdLst>
              <a:gd name="T0" fmla="*/ 45156 w 45156"/>
              <a:gd name="T1" fmla="*/ 0 h 7296"/>
              <a:gd name="T2" fmla="*/ 0 w 45156"/>
              <a:gd name="T3" fmla="*/ 3288 h 7296"/>
              <a:gd name="T4" fmla="*/ 0 w 45156"/>
              <a:gd name="T5" fmla="*/ 7141 h 7296"/>
              <a:gd name="T6" fmla="*/ 45156 w 45156"/>
              <a:gd name="T7" fmla="*/ 7141 h 7296"/>
              <a:gd name="T8" fmla="*/ 45156 w 45156"/>
              <a:gd name="T9" fmla="*/ 0 h 7296"/>
            </a:gdLst>
            <a:ahLst/>
            <a:cxnLst>
              <a:cxn ang="0">
                <a:pos x="T0" y="T1"/>
              </a:cxn>
              <a:cxn ang="0">
                <a:pos x="T2" y="T3"/>
              </a:cxn>
              <a:cxn ang="0">
                <a:pos x="T4" y="T5"/>
              </a:cxn>
              <a:cxn ang="0">
                <a:pos x="T6" y="T7"/>
              </a:cxn>
              <a:cxn ang="0">
                <a:pos x="T8" y="T9"/>
              </a:cxn>
            </a:cxnLst>
            <a:rect l="0" t="0" r="r" b="b"/>
            <a:pathLst>
              <a:path w="45156" h="7296">
                <a:moveTo>
                  <a:pt x="45156" y="0"/>
                </a:moveTo>
                <a:cubicBezTo>
                  <a:pt x="30342" y="3773"/>
                  <a:pt x="11160" y="7296"/>
                  <a:pt x="0" y="3288"/>
                </a:cubicBezTo>
                <a:lnTo>
                  <a:pt x="0" y="7141"/>
                </a:lnTo>
                <a:lnTo>
                  <a:pt x="45156" y="7141"/>
                </a:lnTo>
                <a:lnTo>
                  <a:pt x="45156" y="0"/>
                </a:lnTo>
                <a:close/>
              </a:path>
            </a:pathLst>
          </a:custGeom>
          <a:solidFill>
            <a:srgbClr val="D20000"/>
          </a:solidFill>
          <a:ln>
            <a:noFill/>
          </a:ln>
        </p:spPr>
        <p:txBody>
          <a:bodyPr vert="horz" wrap="square" lIns="75600" tIns="37800" rIns="75600" bIns="37800" numCol="1" anchor="t" anchorCtr="0" compatLnSpc="1"/>
          <a:lstStyle/>
          <a:p>
            <a:endParaRPr lang="zh-CN" altLang="en-US" sz="1490"/>
          </a:p>
        </p:txBody>
      </p:sp>
      <p:sp>
        <p:nvSpPr>
          <p:cNvPr id="11" name="矩形 10"/>
          <p:cNvSpPr/>
          <p:nvPr/>
        </p:nvSpPr>
        <p:spPr>
          <a:xfrm>
            <a:off x="1325245" y="739775"/>
            <a:ext cx="7395210" cy="3429000"/>
          </a:xfrm>
          <a:prstGeom prst="rect">
            <a:avLst/>
          </a:prstGeom>
          <a:ln>
            <a:noFill/>
          </a:ln>
        </p:spPr>
        <p:txBody>
          <a:bodyPr wrap="square">
            <a:noAutofit/>
          </a:bodyPr>
          <a:lstStyle/>
          <a:p>
            <a:pPr indent="457200" algn="just" fontAlgn="auto">
              <a:lnSpc>
                <a:spcPts val="2600"/>
              </a:lnSpc>
              <a:spcAft>
                <a:spcPts val="0"/>
              </a:spcAft>
              <a:extLst>
                <a:ext uri="{35155182-B16C-46BC-9424-99874614C6A1}">
                  <wpsdc:indentchars xmlns:wpsdc="http://www.wps.cn/officeDocument/2017/drawingmlCustomData" val="200" checksum="59296752"/>
                </a:ext>
              </a:extLst>
            </a:pPr>
            <a:r>
              <a:rPr lang="en-US" sz="1800" b="1">
                <a:solidFill>
                  <a:srgbClr val="C00000"/>
                </a:solidFill>
                <a:latin typeface="Times New Roman" panose="02020603050405020304" charset="0"/>
                <a:ea typeface="方正仿宋简体" panose="03000509000000000000" charset="-122"/>
                <a:cs typeface="Times New Roman" panose="02020603050405020304" charset="0"/>
              </a:rPr>
              <a:t>本报告由微山县南阳古镇旅游管理服务中心按照《中华人民共和国政府信息公开条例》（以下简称《条例》）和《中华人民共和国政府信息公开工作年度报告格式》（国办公开办函〔2021〕30号）要求编制.</a:t>
            </a:r>
            <a:endParaRPr lang="en-US" sz="1800" b="1">
              <a:solidFill>
                <a:srgbClr val="C00000"/>
              </a:solidFill>
              <a:latin typeface="Times New Roman" panose="02020603050405020304" charset="0"/>
              <a:ea typeface="方正仿宋简体" panose="03000509000000000000" charset="-122"/>
              <a:cs typeface="Times New Roman" panose="02020603050405020304" charset="0"/>
            </a:endParaRPr>
          </a:p>
          <a:p>
            <a:pPr indent="457200" algn="just" fontAlgn="auto">
              <a:lnSpc>
                <a:spcPts val="2600"/>
              </a:lnSpc>
              <a:spcAft>
                <a:spcPts val="0"/>
              </a:spcAft>
              <a:extLst>
                <a:ext uri="{35155182-B16C-46BC-9424-99874614C6A1}">
                  <wpsdc:indentchars xmlns:wpsdc="http://www.wps.cn/officeDocument/2017/drawingmlCustomData" val="200" checksum="59296752"/>
                </a:ext>
              </a:extLst>
            </a:pPr>
            <a:r>
              <a:rPr lang="en-US" sz="1800" b="1">
                <a:solidFill>
                  <a:srgbClr val="C00000"/>
                </a:solidFill>
                <a:latin typeface="Times New Roman" panose="02020603050405020304" charset="0"/>
                <a:ea typeface="方正仿宋简体" panose="03000509000000000000" charset="-122"/>
                <a:cs typeface="Times New Roman" panose="02020603050405020304" charset="0"/>
              </a:rPr>
              <a:t>本报告内容包括总体情况、主动公开政府信息情况、收到和处理政府信息公开申请情况、政府信息公开行政复议和行政诉讼情况、存在的主要问题及改进情况、其他需要报告的事项等六部分内容。</a:t>
            </a:r>
            <a:endParaRPr lang="en-US" sz="1800" b="1">
              <a:solidFill>
                <a:srgbClr val="C00000"/>
              </a:solidFill>
              <a:latin typeface="Times New Roman" panose="02020603050405020304" charset="0"/>
              <a:ea typeface="方正仿宋简体" panose="03000509000000000000" charset="-122"/>
              <a:cs typeface="Times New Roman" panose="02020603050405020304" charset="0"/>
            </a:endParaRPr>
          </a:p>
          <a:p>
            <a:pPr indent="457200" algn="just" fontAlgn="auto">
              <a:lnSpc>
                <a:spcPts val="2600"/>
              </a:lnSpc>
              <a:spcAft>
                <a:spcPts val="0"/>
              </a:spcAft>
              <a:extLst>
                <a:ext uri="{35155182-B16C-46BC-9424-99874614C6A1}">
                  <wpsdc:indentchars xmlns:wpsdc="http://www.wps.cn/officeDocument/2017/drawingmlCustomData" val="200" checksum="59296752"/>
                </a:ext>
              </a:extLst>
            </a:pPr>
            <a:r>
              <a:rPr lang="en-US" sz="1800" b="1">
                <a:solidFill>
                  <a:srgbClr val="C00000"/>
                </a:solidFill>
                <a:latin typeface="Times New Roman" panose="02020603050405020304" charset="0"/>
                <a:ea typeface="方正仿宋简体" panose="03000509000000000000" charset="-122"/>
                <a:cs typeface="Times New Roman" panose="02020603050405020304" charset="0"/>
              </a:rPr>
              <a:t>本报告所列数据的统计期限自2023年1月1日起至2023年12月31日止。本报告电子版可在“中国·微山”政府门户网站查阅或下载。如对本报告有疑问，请与微山县南阳古镇旅游管理服务中心联系（地址：微山县南阳镇政府院内，联系电话：0537-8122866）。</a:t>
            </a:r>
            <a:endParaRPr lang="en-US" sz="1800" b="1">
              <a:solidFill>
                <a:srgbClr val="C00000"/>
              </a:solidFill>
              <a:latin typeface="Times New Roman" panose="02020603050405020304" charset="0"/>
              <a:ea typeface="方正仿宋简体" panose="03000509000000000000" charset="-122"/>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timing>
    <p:tnLst>
      <p:par>
        <p:cTn id="1" dur="indefinite" restart="never" nodeType="tmRoot"/>
      </p:par>
    </p:tnLst>
    <p:bldLst>
      <p:bldP spid="5" grpId="0" bldLvl="0" animBg="1"/>
      <p:bldP spid="6" grpId="0" bldLvl="0" animBg="1"/>
      <p:bldP spid="7" grpId="0" bldLvl="0" animBg="1"/>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669915" y="2093680"/>
            <a:ext cx="1490475" cy="1423800"/>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1">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noFill/>
          <a:ln w="12700">
            <a:solidFill>
              <a:schemeClr val="accent1"/>
            </a:solidFill>
          </a:ln>
        </p:spPr>
        <p:txBody>
          <a:bodyPr vert="horz" wrap="square" lIns="75600" tIns="37800" rIns="75600" bIns="37800" numCol="1" anchor="t" anchorCtr="0" compatLnSpc="1"/>
          <a:lstStyle/>
          <a:p>
            <a:endParaRPr lang="zh-CN" altLang="en-US" sz="1490"/>
          </a:p>
        </p:txBody>
      </p:sp>
      <p:sp>
        <p:nvSpPr>
          <p:cNvPr id="3" name="Freeform 5"/>
          <p:cNvSpPr/>
          <p:nvPr/>
        </p:nvSpPr>
        <p:spPr bwMode="auto">
          <a:xfrm>
            <a:off x="814075" y="2321340"/>
            <a:ext cx="1120875" cy="1005900"/>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1">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solidFill>
            <a:schemeClr val="accent3"/>
          </a:solidFill>
          <a:ln w="28575">
            <a:gradFill>
              <a:gsLst>
                <a:gs pos="50000">
                  <a:srgbClr val="FFFF00"/>
                </a:gs>
                <a:gs pos="0">
                  <a:srgbClr val="FFA000"/>
                </a:gs>
                <a:gs pos="100000">
                  <a:srgbClr val="FFA000"/>
                </a:gs>
              </a:gsLst>
              <a:lin ang="1800000" scaled="0"/>
            </a:gradFill>
          </a:ln>
          <a:effectLst>
            <a:outerShdw blurRad="203200" dist="1016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90">
              <a:solidFill>
                <a:prstClr val="white"/>
              </a:solidFill>
            </a:endParaRPr>
          </a:p>
        </p:txBody>
      </p:sp>
      <p:grpSp>
        <p:nvGrpSpPr>
          <p:cNvPr id="30" name="组合 29"/>
          <p:cNvGrpSpPr/>
          <p:nvPr>
            <p:custDataLst>
              <p:tags r:id="rId1"/>
            </p:custDataLst>
          </p:nvPr>
        </p:nvGrpSpPr>
        <p:grpSpPr>
          <a:xfrm>
            <a:off x="3505810" y="606425"/>
            <a:ext cx="4500880" cy="585470"/>
            <a:chOff x="5720446" y="45104"/>
            <a:chExt cx="5767986" cy="523802"/>
          </a:xfrm>
        </p:grpSpPr>
        <p:sp>
          <p:nvSpPr>
            <p:cNvPr id="13" name="圆角矩形 12"/>
            <p:cNvSpPr/>
            <p:nvPr>
              <p:custDataLst>
                <p:tags r:id="rId2"/>
              </p:custDataLst>
            </p:nvPr>
          </p:nvSpPr>
          <p:spPr>
            <a:xfrm>
              <a:off x="6204638" y="45672"/>
              <a:ext cx="5283794" cy="523234"/>
            </a:xfrm>
            <a:prstGeom prst="roundRect">
              <a:avLst/>
            </a:prstGeom>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985" b="1" dirty="0">
                  <a:solidFill>
                    <a:schemeClr val="bg1"/>
                  </a:solidFill>
                  <a:latin typeface="微软雅黑" panose="020B0503020204020204" pitchFamily="34" charset="-122"/>
                  <a:ea typeface="微软雅黑" panose="020B0503020204020204" pitchFamily="34" charset="-122"/>
                  <a:sym typeface="+mn-ea"/>
                </a:rPr>
                <a:t>总体情况</a:t>
              </a:r>
              <a:endParaRPr lang="zh-CN" altLang="en-US" sz="1985" b="1" dirty="0">
                <a:solidFill>
                  <a:schemeClr val="bg1"/>
                </a:solidFill>
                <a:latin typeface="微软雅黑" panose="020B0503020204020204" pitchFamily="34" charset="-122"/>
                <a:ea typeface="微软雅黑" panose="020B0503020204020204" pitchFamily="34" charset="-122"/>
              </a:endParaRPr>
            </a:p>
          </p:txBody>
        </p:sp>
        <p:sp>
          <p:nvSpPr>
            <p:cNvPr id="19" name="圆角矩形 18"/>
            <p:cNvSpPr>
              <a:spLocks noChangeAspect="1"/>
            </p:cNvSpPr>
            <p:nvPr>
              <p:custDataLst>
                <p:tags r:id="rId3"/>
              </p:custDataLst>
            </p:nvPr>
          </p:nvSpPr>
          <p:spPr>
            <a:xfrm>
              <a:off x="5720446" y="45104"/>
              <a:ext cx="430993" cy="43200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315" b="1" dirty="0">
                  <a:solidFill>
                    <a:schemeClr val="accent1"/>
                  </a:solidFill>
                  <a:latin typeface="微软雅黑" panose="020B0503020204020204" pitchFamily="34" charset="-122"/>
                  <a:ea typeface="微软雅黑" panose="020B0503020204020204" pitchFamily="34" charset="-122"/>
                </a:rPr>
                <a:t>1</a:t>
              </a:r>
              <a:endParaRPr lang="zh-CN" altLang="en-US" sz="2315" b="1" dirty="0">
                <a:solidFill>
                  <a:schemeClr val="accent1"/>
                </a:solidFill>
                <a:latin typeface="微软雅黑" panose="020B0503020204020204" pitchFamily="34" charset="-122"/>
                <a:ea typeface="微软雅黑" panose="020B0503020204020204" pitchFamily="34" charset="-122"/>
              </a:endParaRPr>
            </a:p>
          </p:txBody>
        </p:sp>
      </p:grpSp>
      <p:grpSp>
        <p:nvGrpSpPr>
          <p:cNvPr id="31" name="组合 30"/>
          <p:cNvGrpSpPr/>
          <p:nvPr>
            <p:custDataLst>
              <p:tags r:id="rId4"/>
            </p:custDataLst>
          </p:nvPr>
        </p:nvGrpSpPr>
        <p:grpSpPr>
          <a:xfrm>
            <a:off x="3508367" y="1352747"/>
            <a:ext cx="4497071" cy="558165"/>
            <a:chOff x="5629361" y="2034230"/>
            <a:chExt cx="5035512" cy="395107"/>
          </a:xfrm>
        </p:grpSpPr>
        <p:sp>
          <p:nvSpPr>
            <p:cNvPr id="14" name="圆角矩形 13"/>
            <p:cNvSpPr/>
            <p:nvPr>
              <p:custDataLst>
                <p:tags r:id="rId5"/>
              </p:custDataLst>
            </p:nvPr>
          </p:nvSpPr>
          <p:spPr>
            <a:xfrm>
              <a:off x="6049580" y="2034230"/>
              <a:ext cx="4615293" cy="395107"/>
            </a:xfrm>
            <a:prstGeom prst="roundRect">
              <a:avLst/>
            </a:prstGeom>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985" b="1" dirty="0">
                  <a:solidFill>
                    <a:schemeClr val="bg1"/>
                  </a:solidFill>
                  <a:latin typeface="微软雅黑" panose="020B0503020204020204" pitchFamily="34" charset="-122"/>
                  <a:ea typeface="微软雅黑" panose="020B0503020204020204" pitchFamily="34" charset="-122"/>
                </a:rPr>
                <a:t>           </a:t>
              </a:r>
              <a:r>
                <a:rPr lang="zh-CN" altLang="en-US" sz="1985" b="1" dirty="0">
                  <a:solidFill>
                    <a:schemeClr val="bg1"/>
                  </a:solidFill>
                  <a:latin typeface="微软雅黑" panose="020B0503020204020204" pitchFamily="34" charset="-122"/>
                  <a:ea typeface="微软雅黑" panose="020B0503020204020204" pitchFamily="34" charset="-122"/>
                  <a:sym typeface="+mn-ea"/>
                </a:rPr>
                <a:t>主动公开政府信息情况</a:t>
              </a:r>
              <a:r>
                <a:rPr lang="en-US" altLang="zh-CN" sz="1985" b="1" dirty="0">
                  <a:solidFill>
                    <a:schemeClr val="bg1"/>
                  </a:solidFill>
                  <a:latin typeface="微软雅黑" panose="020B0503020204020204" pitchFamily="34" charset="-122"/>
                  <a:ea typeface="微软雅黑" panose="020B0503020204020204" pitchFamily="34" charset="-122"/>
                </a:rPr>
                <a:t> </a:t>
              </a:r>
              <a:endParaRPr lang="zh-CN" altLang="en-US" sz="1985" b="1" dirty="0">
                <a:solidFill>
                  <a:schemeClr val="bg1"/>
                </a:solidFill>
                <a:latin typeface="微软雅黑" panose="020B0503020204020204" pitchFamily="34" charset="-122"/>
                <a:ea typeface="微软雅黑" panose="020B0503020204020204" pitchFamily="34" charset="-122"/>
                <a:sym typeface="+mn-ea"/>
              </a:endParaRPr>
            </a:p>
          </p:txBody>
        </p:sp>
        <p:sp>
          <p:nvSpPr>
            <p:cNvPr id="20" name="圆角矩形 19"/>
            <p:cNvSpPr>
              <a:spLocks noChangeAspect="1"/>
            </p:cNvSpPr>
            <p:nvPr>
              <p:custDataLst>
                <p:tags r:id="rId6"/>
              </p:custDataLst>
            </p:nvPr>
          </p:nvSpPr>
          <p:spPr>
            <a:xfrm>
              <a:off x="5629361" y="2055356"/>
              <a:ext cx="371868" cy="373981"/>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315" b="1" dirty="0">
                  <a:solidFill>
                    <a:schemeClr val="accent1"/>
                  </a:solidFill>
                  <a:latin typeface="微软雅黑" panose="020B0503020204020204" pitchFamily="34" charset="-122"/>
                  <a:ea typeface="微软雅黑" panose="020B0503020204020204" pitchFamily="34" charset="-122"/>
                </a:rPr>
                <a:t>2</a:t>
              </a:r>
              <a:endParaRPr lang="zh-CN" altLang="en-US" sz="2315" b="1" dirty="0">
                <a:solidFill>
                  <a:schemeClr val="accent1"/>
                </a:solidFill>
                <a:latin typeface="微软雅黑" panose="020B0503020204020204" pitchFamily="34" charset="-122"/>
                <a:ea typeface="微软雅黑" panose="020B0503020204020204" pitchFamily="34" charset="-122"/>
              </a:endParaRPr>
            </a:p>
          </p:txBody>
        </p:sp>
      </p:grpSp>
      <p:grpSp>
        <p:nvGrpSpPr>
          <p:cNvPr id="32" name="组合 31"/>
          <p:cNvGrpSpPr/>
          <p:nvPr>
            <p:custDataLst>
              <p:tags r:id="rId7"/>
            </p:custDataLst>
          </p:nvPr>
        </p:nvGrpSpPr>
        <p:grpSpPr>
          <a:xfrm>
            <a:off x="3506470" y="2072005"/>
            <a:ext cx="4498340" cy="691515"/>
            <a:chOff x="5649550" y="3102840"/>
            <a:chExt cx="9719584" cy="1571914"/>
          </a:xfrm>
        </p:grpSpPr>
        <p:sp>
          <p:nvSpPr>
            <p:cNvPr id="15" name="圆角矩形 14"/>
            <p:cNvSpPr/>
            <p:nvPr>
              <p:custDataLst>
                <p:tags r:id="rId8"/>
              </p:custDataLst>
            </p:nvPr>
          </p:nvSpPr>
          <p:spPr>
            <a:xfrm>
              <a:off x="6534521" y="3102840"/>
              <a:ext cx="8834613" cy="1571914"/>
            </a:xfrm>
            <a:prstGeom prst="roundRect">
              <a:avLst/>
            </a:prstGeom>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985" b="1" dirty="0">
                  <a:solidFill>
                    <a:schemeClr val="bg1"/>
                  </a:solidFill>
                  <a:latin typeface="微软雅黑" panose="020B0503020204020204" pitchFamily="34" charset="-122"/>
                  <a:ea typeface="微软雅黑" panose="020B0503020204020204" pitchFamily="34" charset="-122"/>
                  <a:sym typeface="+mn-ea"/>
                </a:rPr>
                <a:t> </a:t>
              </a:r>
              <a:r>
                <a:rPr sz="1985" b="1" dirty="0">
                  <a:solidFill>
                    <a:schemeClr val="bg1"/>
                  </a:solidFill>
                  <a:latin typeface="微软雅黑" panose="020B0503020204020204" pitchFamily="34" charset="-122"/>
                  <a:ea typeface="微软雅黑" panose="020B0503020204020204" pitchFamily="34" charset="-122"/>
                  <a:sym typeface="+mn-ea"/>
                </a:rPr>
                <a:t>收到和处理政府信息公开申请情况</a:t>
              </a:r>
              <a:endParaRPr lang="zh-CN" altLang="en-US" sz="1985" b="1" dirty="0">
                <a:solidFill>
                  <a:schemeClr val="bg1"/>
                </a:solidFill>
                <a:latin typeface="微软雅黑" panose="020B0503020204020204" pitchFamily="34" charset="-122"/>
                <a:ea typeface="微软雅黑" panose="020B0503020204020204" pitchFamily="34" charset="-122"/>
                <a:sym typeface="+mn-ea"/>
              </a:endParaRPr>
            </a:p>
          </p:txBody>
        </p:sp>
        <p:sp>
          <p:nvSpPr>
            <p:cNvPr id="21" name="圆角矩形 20"/>
            <p:cNvSpPr>
              <a:spLocks noChangeAspect="1"/>
            </p:cNvSpPr>
            <p:nvPr>
              <p:custDataLst>
                <p:tags r:id="rId9"/>
              </p:custDataLst>
            </p:nvPr>
          </p:nvSpPr>
          <p:spPr>
            <a:xfrm>
              <a:off x="5649550" y="3153361"/>
              <a:ext cx="673140" cy="133085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315" b="1" dirty="0">
                  <a:solidFill>
                    <a:schemeClr val="accent1"/>
                  </a:solidFill>
                  <a:latin typeface="微软雅黑" panose="020B0503020204020204" pitchFamily="34" charset="-122"/>
                  <a:ea typeface="微软雅黑" panose="020B0503020204020204" pitchFamily="34" charset="-122"/>
                </a:rPr>
                <a:t>3</a:t>
              </a:r>
              <a:endParaRPr lang="zh-CN" altLang="en-US" sz="2315" b="1" dirty="0">
                <a:solidFill>
                  <a:schemeClr val="accent1"/>
                </a:solidFill>
                <a:latin typeface="微软雅黑" panose="020B0503020204020204" pitchFamily="34" charset="-122"/>
                <a:ea typeface="微软雅黑" panose="020B0503020204020204" pitchFamily="34" charset="-122"/>
              </a:endParaRPr>
            </a:p>
          </p:txBody>
        </p:sp>
      </p:grpSp>
      <p:pic>
        <p:nvPicPr>
          <p:cNvPr id="29" name="图片 2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flipH="1">
            <a:off x="69319" y="294330"/>
            <a:ext cx="1683588" cy="701495"/>
          </a:xfrm>
          <a:prstGeom prst="rect">
            <a:avLst/>
          </a:prstGeom>
        </p:spPr>
      </p:pic>
      <p:sp>
        <p:nvSpPr>
          <p:cNvPr id="8" name="文本框 7"/>
          <p:cNvSpPr txBox="1"/>
          <p:nvPr/>
        </p:nvSpPr>
        <p:spPr>
          <a:xfrm>
            <a:off x="953135" y="2626360"/>
            <a:ext cx="893445" cy="396875"/>
          </a:xfrm>
          <a:prstGeom prst="rect">
            <a:avLst/>
          </a:prstGeom>
          <a:noFill/>
        </p:spPr>
        <p:txBody>
          <a:bodyPr wrap="square" rtlCol="0">
            <a:spAutoFit/>
          </a:bodyPr>
          <a:p>
            <a:r>
              <a:rPr lang="zh-CN" altLang="zh-CN" sz="1985" b="1" dirty="0">
                <a:solidFill>
                  <a:schemeClr val="bg1"/>
                </a:solidFill>
                <a:latin typeface="微软雅黑" panose="020B0503020204020204" pitchFamily="34" charset="-122"/>
                <a:ea typeface="微软雅黑" panose="020B0503020204020204" pitchFamily="34" charset="-122"/>
              </a:rPr>
              <a:t>目录</a:t>
            </a:r>
            <a:endParaRPr lang="zh-CN" altLang="zh-CN" sz="1985" b="1" dirty="0">
              <a:solidFill>
                <a:schemeClr val="bg1"/>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1120775" y="5586095"/>
            <a:ext cx="7803515" cy="368300"/>
          </a:xfrm>
          <a:prstGeom prst="rect">
            <a:avLst/>
          </a:prstGeom>
          <a:noFill/>
        </p:spPr>
        <p:txBody>
          <a:bodyPr wrap="square" rtlCol="0">
            <a:spAutoFit/>
          </a:bodyPr>
          <a:p>
            <a:pPr algn="just" fontAlgn="auto"/>
            <a:r>
              <a:rPr lang="en-US" altLang="zh-CN"/>
              <a:t>      </a:t>
            </a:r>
            <a:endParaRPr lang="zh-CN" altLang="en-US" sz="2000"/>
          </a:p>
        </p:txBody>
      </p:sp>
      <p:sp>
        <p:nvSpPr>
          <p:cNvPr id="5" name="圆角矩形 4"/>
          <p:cNvSpPr/>
          <p:nvPr>
            <p:custDataLst>
              <p:tags r:id="rId11"/>
            </p:custDataLst>
          </p:nvPr>
        </p:nvSpPr>
        <p:spPr>
          <a:xfrm>
            <a:off x="3945255" y="2838450"/>
            <a:ext cx="4060825" cy="709295"/>
          </a:xfrm>
          <a:prstGeom prst="roundRect">
            <a:avLst/>
          </a:prstGeom>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sz="1985" b="1" dirty="0">
                <a:solidFill>
                  <a:schemeClr val="bg1"/>
                </a:solidFill>
                <a:latin typeface="微软雅黑" panose="020B0503020204020204" pitchFamily="34" charset="-122"/>
                <a:ea typeface="微软雅黑" panose="020B0503020204020204" pitchFamily="34" charset="-122"/>
                <a:sym typeface="+mn-ea"/>
              </a:rPr>
              <a:t>因政府信息公开工作被申请行政复议、提起行政诉讼情况</a:t>
            </a:r>
            <a:endParaRPr lang="zh-CN" altLang="en-US" b="1" dirty="0">
              <a:solidFill>
                <a:schemeClr val="bg1"/>
              </a:solidFill>
              <a:latin typeface="微软雅黑" panose="020B0503020204020204" pitchFamily="34" charset="-122"/>
              <a:ea typeface="微软雅黑" panose="020B0503020204020204" pitchFamily="34" charset="-122"/>
              <a:sym typeface="+mn-ea"/>
            </a:endParaRPr>
          </a:p>
        </p:txBody>
      </p:sp>
      <p:sp>
        <p:nvSpPr>
          <p:cNvPr id="6" name="圆角矩形 5"/>
          <p:cNvSpPr/>
          <p:nvPr>
            <p:custDataLst>
              <p:tags r:id="rId12"/>
            </p:custDataLst>
          </p:nvPr>
        </p:nvSpPr>
        <p:spPr>
          <a:xfrm>
            <a:off x="4010660" y="3643630"/>
            <a:ext cx="3994150" cy="614045"/>
          </a:xfrm>
          <a:prstGeom prst="roundRect">
            <a:avLst/>
          </a:prstGeom>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985" b="1" dirty="0">
                <a:solidFill>
                  <a:schemeClr val="bg1"/>
                </a:solidFill>
                <a:latin typeface="微软雅黑" panose="020B0503020204020204" pitchFamily="34" charset="-122"/>
                <a:ea typeface="微软雅黑" panose="020B0503020204020204" pitchFamily="34" charset="-122"/>
                <a:sym typeface="+mn-ea"/>
              </a:rPr>
              <a:t>      </a:t>
            </a:r>
            <a:r>
              <a:rPr lang="zh-CN" altLang="en-US" sz="1985" b="1" dirty="0">
                <a:solidFill>
                  <a:schemeClr val="bg1"/>
                </a:solidFill>
                <a:latin typeface="微软雅黑" panose="020B0503020204020204" pitchFamily="34" charset="-122"/>
                <a:ea typeface="微软雅黑" panose="020B0503020204020204" pitchFamily="34" charset="-122"/>
                <a:sym typeface="+mn-ea"/>
              </a:rPr>
              <a:t>存在的主要问题及改进情况</a:t>
            </a:r>
            <a:endParaRPr lang="zh-CN" altLang="en-US" sz="1985" b="1" dirty="0">
              <a:solidFill>
                <a:schemeClr val="bg1"/>
              </a:solidFill>
              <a:latin typeface="微软雅黑" panose="020B0503020204020204" pitchFamily="34" charset="-122"/>
              <a:ea typeface="微软雅黑" panose="020B0503020204020204" pitchFamily="34" charset="-122"/>
              <a:sym typeface="+mn-ea"/>
            </a:endParaRPr>
          </a:p>
        </p:txBody>
      </p:sp>
      <p:sp>
        <p:nvSpPr>
          <p:cNvPr id="9" name="圆角矩形 8"/>
          <p:cNvSpPr/>
          <p:nvPr>
            <p:custDataLst>
              <p:tags r:id="rId13"/>
            </p:custDataLst>
          </p:nvPr>
        </p:nvSpPr>
        <p:spPr>
          <a:xfrm>
            <a:off x="4011295" y="4371340"/>
            <a:ext cx="3995420" cy="605155"/>
          </a:xfrm>
          <a:prstGeom prst="roundRect">
            <a:avLst/>
          </a:prstGeom>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985" b="1" dirty="0">
                <a:solidFill>
                  <a:schemeClr val="bg1"/>
                </a:solidFill>
                <a:latin typeface="微软雅黑" panose="020B0503020204020204" pitchFamily="34" charset="-122"/>
                <a:ea typeface="微软雅黑" panose="020B0503020204020204" pitchFamily="34" charset="-122"/>
                <a:sym typeface="+mn-ea"/>
              </a:rPr>
              <a:t>            </a:t>
            </a:r>
            <a:r>
              <a:rPr lang="zh-CN" altLang="en-US" sz="1985" b="1" dirty="0">
                <a:solidFill>
                  <a:schemeClr val="bg1"/>
                </a:solidFill>
                <a:latin typeface="微软雅黑" panose="020B0503020204020204" pitchFamily="34" charset="-122"/>
                <a:ea typeface="微软雅黑" panose="020B0503020204020204" pitchFamily="34" charset="-122"/>
                <a:sym typeface="+mn-ea"/>
              </a:rPr>
              <a:t>其他需要报告的事项</a:t>
            </a:r>
            <a:endParaRPr lang="zh-CN" altLang="en-US" sz="1985" b="1" dirty="0">
              <a:solidFill>
                <a:schemeClr val="bg1"/>
              </a:solidFill>
              <a:latin typeface="微软雅黑" panose="020B0503020204020204" pitchFamily="34" charset="-122"/>
              <a:ea typeface="微软雅黑" panose="020B0503020204020204" pitchFamily="34" charset="-122"/>
              <a:sym typeface="+mn-ea"/>
            </a:endParaRPr>
          </a:p>
        </p:txBody>
      </p:sp>
      <p:sp>
        <p:nvSpPr>
          <p:cNvPr id="11" name="圆角矩形 10"/>
          <p:cNvSpPr>
            <a:spLocks noChangeAspect="1"/>
          </p:cNvSpPr>
          <p:nvPr>
            <p:custDataLst>
              <p:tags r:id="rId14"/>
            </p:custDataLst>
          </p:nvPr>
        </p:nvSpPr>
        <p:spPr>
          <a:xfrm>
            <a:off x="3505835" y="2840990"/>
            <a:ext cx="334645" cy="54165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315" b="1" dirty="0">
                <a:solidFill>
                  <a:schemeClr val="accent1"/>
                </a:solidFill>
                <a:latin typeface="微软雅黑" panose="020B0503020204020204" pitchFamily="34" charset="-122"/>
                <a:ea typeface="微软雅黑" panose="020B0503020204020204" pitchFamily="34" charset="-122"/>
              </a:rPr>
              <a:t>4</a:t>
            </a:r>
            <a:endParaRPr lang="zh-CN" altLang="en-US" sz="2315" b="1" dirty="0">
              <a:solidFill>
                <a:schemeClr val="accent1"/>
              </a:solidFill>
              <a:latin typeface="微软雅黑" panose="020B0503020204020204" pitchFamily="34" charset="-122"/>
              <a:ea typeface="微软雅黑" panose="020B0503020204020204" pitchFamily="34" charset="-122"/>
            </a:endParaRPr>
          </a:p>
        </p:txBody>
      </p:sp>
      <p:sp>
        <p:nvSpPr>
          <p:cNvPr id="12" name="圆角矩形 11"/>
          <p:cNvSpPr>
            <a:spLocks noChangeAspect="1"/>
          </p:cNvSpPr>
          <p:nvPr>
            <p:custDataLst>
              <p:tags r:id="rId15"/>
            </p:custDataLst>
          </p:nvPr>
        </p:nvSpPr>
        <p:spPr>
          <a:xfrm>
            <a:off x="3505835" y="3633470"/>
            <a:ext cx="334645" cy="53276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315" b="1" dirty="0">
                <a:solidFill>
                  <a:schemeClr val="accent1"/>
                </a:solidFill>
                <a:latin typeface="微软雅黑" panose="020B0503020204020204" pitchFamily="34" charset="-122"/>
                <a:ea typeface="微软雅黑" panose="020B0503020204020204" pitchFamily="34" charset="-122"/>
              </a:rPr>
              <a:t>5</a:t>
            </a:r>
            <a:endParaRPr lang="zh-CN" altLang="en-US" sz="2315" b="1" dirty="0">
              <a:solidFill>
                <a:schemeClr val="accent1"/>
              </a:solidFill>
              <a:latin typeface="微软雅黑" panose="020B0503020204020204" pitchFamily="34" charset="-122"/>
              <a:ea typeface="微软雅黑" panose="020B0503020204020204" pitchFamily="34" charset="-122"/>
            </a:endParaRPr>
          </a:p>
        </p:txBody>
      </p:sp>
      <p:sp>
        <p:nvSpPr>
          <p:cNvPr id="16" name="圆角矩形 15"/>
          <p:cNvSpPr>
            <a:spLocks noChangeAspect="1"/>
          </p:cNvSpPr>
          <p:nvPr>
            <p:custDataLst>
              <p:tags r:id="rId16"/>
            </p:custDataLst>
          </p:nvPr>
        </p:nvSpPr>
        <p:spPr>
          <a:xfrm>
            <a:off x="3507740" y="4370705"/>
            <a:ext cx="334645" cy="53276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315" b="1" dirty="0">
                <a:solidFill>
                  <a:schemeClr val="accent1"/>
                </a:solidFill>
                <a:latin typeface="微软雅黑" panose="020B0503020204020204" pitchFamily="34" charset="-122"/>
                <a:ea typeface="微软雅黑" panose="020B0503020204020204" pitchFamily="34" charset="-122"/>
              </a:rPr>
              <a:t>6</a:t>
            </a:r>
            <a:endParaRPr lang="zh-CN" altLang="en-US" sz="2315"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ver dir="d"/>
      </p:transition>
    </mc:Choice>
    <mc:Fallback>
      <p:transition spd="slow">
        <p:cover dir="d"/>
      </p:transition>
    </mc:Fallback>
  </mc:AlternateContent>
  <p:timing>
    <p:tnLst>
      <p:par>
        <p:cTn id="1" dur="indefinite" restart="never" nodeType="tmRoot"/>
      </p:par>
    </p:tnLst>
    <p:bldLst>
      <p:bldP spid="2" grpId="0" bldLvl="0" animBg="1"/>
      <p:bldP spid="2" grpId="1" bldLvl="0" animBg="1"/>
      <p:bldP spid="2" grpId="2" bldLvl="0" animBg="1"/>
      <p:bldP spid="3" grpId="0" bldLvl="0" animBg="1"/>
      <p:bldP spid="3" grpId="1" bldLvl="0" animBg="1"/>
      <p:bldP spid="3" grpId="2"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687692" y="797736"/>
            <a:ext cx="3392308" cy="558080"/>
          </a:xfrm>
          <a:prstGeom prst="rect">
            <a:avLst/>
          </a:prstGeom>
        </p:spPr>
      </p:pic>
      <p:cxnSp>
        <p:nvCxnSpPr>
          <p:cNvPr id="3" name="直接连接符 2"/>
          <p:cNvCxnSpPr/>
          <p:nvPr/>
        </p:nvCxnSpPr>
        <p:spPr>
          <a:xfrm>
            <a:off x="0" y="1355816"/>
            <a:ext cx="1008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 name="Freeform 29"/>
          <p:cNvSpPr/>
          <p:nvPr/>
        </p:nvSpPr>
        <p:spPr bwMode="auto">
          <a:xfrm>
            <a:off x="238497" y="697400"/>
            <a:ext cx="638118" cy="570220"/>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chemeClr val="accent1"/>
          </a:solidFill>
          <a:ln>
            <a:noFill/>
          </a:ln>
        </p:spPr>
        <p:txBody>
          <a:bodyPr vert="horz" wrap="square" lIns="75600" tIns="37800" rIns="75600" bIns="37800" numCol="1" anchor="t" anchorCtr="0" compatLnSpc="1"/>
          <a:lstStyle/>
          <a:p>
            <a:endParaRPr lang="zh-CN" altLang="en-US" sz="1490"/>
          </a:p>
        </p:txBody>
      </p:sp>
      <p:sp>
        <p:nvSpPr>
          <p:cNvPr id="6" name="矩形 5"/>
          <p:cNvSpPr/>
          <p:nvPr/>
        </p:nvSpPr>
        <p:spPr>
          <a:xfrm>
            <a:off x="4599000" y="2330748"/>
            <a:ext cx="4672500" cy="550545"/>
          </a:xfrm>
          <a:prstGeom prst="rect">
            <a:avLst/>
          </a:prstGeom>
          <a:ln>
            <a:noFill/>
          </a:ln>
        </p:spPr>
        <p:txBody>
          <a:bodyPr wrap="square">
            <a:spAutoFit/>
          </a:bodyPr>
          <a:lstStyle/>
          <a:p>
            <a:pPr algn="just">
              <a:lnSpc>
                <a:spcPct val="150000"/>
              </a:lnSpc>
              <a:spcAft>
                <a:spcPts val="2000"/>
              </a:spcAft>
            </a:pPr>
            <a:r>
              <a:rPr lang="zh-CN" altLang="en-US" sz="1985" b="1" dirty="0">
                <a:solidFill>
                  <a:schemeClr val="accent1"/>
                </a:solidFill>
                <a:latin typeface="微软雅黑" panose="020B0503020204020204" pitchFamily="34" charset="-122"/>
                <a:ea typeface="微软雅黑" panose="020B0503020204020204" pitchFamily="34" charset="-122"/>
              </a:rPr>
              <a:t> </a:t>
            </a:r>
            <a:endParaRPr lang="zh-CN" altLang="en-US" sz="1490" dirty="0">
              <a:latin typeface="微软雅黑" panose="020B0503020204020204" pitchFamily="34" charset="-122"/>
              <a:ea typeface="微软雅黑" panose="020B0503020204020204" pitchFamily="34" charset="-122"/>
            </a:endParaRPr>
          </a:p>
        </p:txBody>
      </p:sp>
      <p:sp>
        <p:nvSpPr>
          <p:cNvPr id="7" name="矩形 6"/>
          <p:cNvSpPr/>
          <p:nvPr/>
        </p:nvSpPr>
        <p:spPr>
          <a:xfrm>
            <a:off x="765450" y="886425"/>
            <a:ext cx="6749925" cy="396875"/>
          </a:xfrm>
          <a:prstGeom prst="rect">
            <a:avLst/>
          </a:prstGeom>
        </p:spPr>
        <p:txBody>
          <a:bodyPr wrap="square">
            <a:spAutoFit/>
          </a:bodyPr>
          <a:p>
            <a:r>
              <a:rPr sz="1985" b="1" dirty="0">
                <a:solidFill>
                  <a:schemeClr val="accent1"/>
                </a:solidFill>
                <a:latin typeface="微软雅黑" panose="020B0503020204020204" pitchFamily="34" charset="-122"/>
                <a:ea typeface="微软雅黑" panose="020B0503020204020204" pitchFamily="34" charset="-122"/>
              </a:rPr>
              <a:t>一、总体情况</a:t>
            </a:r>
            <a:endParaRPr sz="1985" b="1" dirty="0">
              <a:solidFill>
                <a:schemeClr val="accent1"/>
              </a:solidFill>
              <a:latin typeface="微软雅黑" panose="020B0503020204020204" pitchFamily="34" charset="-122"/>
              <a:ea typeface="微软雅黑" panose="020B0503020204020204" pitchFamily="34" charset="-122"/>
            </a:endParaRPr>
          </a:p>
        </p:txBody>
      </p:sp>
      <p:sp>
        <p:nvSpPr>
          <p:cNvPr id="100" name="文本框 99"/>
          <p:cNvSpPr txBox="1"/>
          <p:nvPr/>
        </p:nvSpPr>
        <p:spPr>
          <a:xfrm>
            <a:off x="876300" y="2138045"/>
            <a:ext cx="7868920" cy="2413635"/>
          </a:xfrm>
          <a:prstGeom prst="rect">
            <a:avLst/>
          </a:prstGeom>
          <a:noFill/>
          <a:ln w="9525">
            <a:noFill/>
          </a:ln>
        </p:spPr>
        <p:txBody>
          <a:bodyPr wrap="square">
            <a:noAutofit/>
            <a:scene3d>
              <a:camera prst="orthographicFront"/>
              <a:lightRig rig="threePt" dir="t"/>
            </a:scene3d>
          </a:bodyPr>
          <a:p>
            <a:pPr indent="0" algn="just"/>
            <a:r>
              <a:rPr lang="en-US" altLang="zh-CN" sz="2400" b="0">
                <a:solidFill>
                  <a:schemeClr val="accent1"/>
                </a:solidFill>
                <a:effectLst>
                  <a:outerShdw blurRad="38100" dist="25400" dir="5400000" algn="ctr" rotWithShape="0">
                    <a:srgbClr val="6E747A">
                      <a:alpha val="43000"/>
                    </a:srgbClr>
                  </a:outerShdw>
                </a:effectLst>
                <a:ea typeface="宋体" panose="02010600030101010101" pitchFamily="2" charset="-122"/>
              </a:rPr>
              <a:t>  </a:t>
            </a:r>
            <a:r>
              <a:rPr lang="en-US" sz="1800" b="1">
                <a:solidFill>
                  <a:srgbClr val="C00000"/>
                </a:solidFill>
                <a:latin typeface="Times New Roman" panose="02020603050405020304" charset="0"/>
                <a:ea typeface="方正仿宋简体" panose="03000509000000000000" charset="-122"/>
                <a:cs typeface="Times New Roman" panose="02020603050405020304" charset="0"/>
              </a:rPr>
              <a:t>     2023年，在县委、县政府的统一领导下，本单位严格贯彻落实《中华人民共和国政府信息公开条例》和《山东省政府信息公开办法》，按照政府信息公开工作的有关要求，做到信息公开及时、内容更新及时，不断强化责任担当，提高政府信息公开水平，有力辅助和促进其他工作的开展，政务信息公开工作成效显著。   </a:t>
            </a:r>
            <a:r>
              <a:rPr lang="en-US" b="1">
                <a:solidFill>
                  <a:srgbClr val="C00000"/>
                </a:solidFill>
                <a:latin typeface="Times New Roman" panose="02020603050405020304" charset="0"/>
                <a:ea typeface="方正仿宋简体" panose="03000509000000000000" charset="-122"/>
                <a:cs typeface="Times New Roman" panose="02020603050405020304" charset="0"/>
              </a:rPr>
              <a:t>   </a:t>
            </a:r>
            <a:endParaRPr lang="en-US" b="1">
              <a:solidFill>
                <a:srgbClr val="C00000"/>
              </a:solidFill>
              <a:latin typeface="Times New Roman" panose="02020603050405020304" charset="0"/>
              <a:ea typeface="方正仿宋简体" panose="03000509000000000000" charset="-122"/>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timing>
    <p:tnLst>
      <p:par>
        <p:cTn id="1" dur="indefinite" restart="never" nodeType="tmRoot"/>
      </p:par>
    </p:tnLst>
    <p:bldLst>
      <p:bldP spid="5" grpId="0" bldLvl="0" animBg="1"/>
      <p:bldP spid="5" grpId="1" bldLvl="0" animBg="1"/>
      <p:bldP spid="5" grpId="2" bldLvl="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687692" y="535481"/>
            <a:ext cx="3392308" cy="558080"/>
          </a:xfrm>
          <a:prstGeom prst="rect">
            <a:avLst/>
          </a:prstGeom>
        </p:spPr>
      </p:pic>
      <p:cxnSp>
        <p:nvCxnSpPr>
          <p:cNvPr id="3" name="直接连接符 2"/>
          <p:cNvCxnSpPr/>
          <p:nvPr/>
        </p:nvCxnSpPr>
        <p:spPr>
          <a:xfrm>
            <a:off x="0" y="1158331"/>
            <a:ext cx="1008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 name="Freeform 29"/>
          <p:cNvSpPr/>
          <p:nvPr/>
        </p:nvSpPr>
        <p:spPr bwMode="auto">
          <a:xfrm>
            <a:off x="272787" y="316400"/>
            <a:ext cx="638118" cy="570220"/>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noFill/>
          <a:ln>
            <a:noFill/>
          </a:ln>
          <a:extLst>
            <a:ext uri="{909E8E84-426E-40DD-AFC4-6F175D3DCCD1}">
              <a14:hiddenFill xmlns:a14="http://schemas.microsoft.com/office/drawing/2010/main">
                <a:solidFill>
                  <a:schemeClr val="accent1"/>
                </a:solidFill>
              </a14:hiddenFill>
            </a:ext>
          </a:extLst>
        </p:spPr>
        <p:txBody>
          <a:bodyPr vert="horz" wrap="square" lIns="75600" tIns="37800" rIns="75600" bIns="37800" numCol="1" anchor="t" anchorCtr="0" compatLnSpc="1"/>
          <a:lstStyle/>
          <a:p>
            <a:endParaRPr lang="zh-CN" altLang="en-US" sz="1490"/>
          </a:p>
        </p:txBody>
      </p:sp>
      <p:sp>
        <p:nvSpPr>
          <p:cNvPr id="6" name="矩形 5"/>
          <p:cNvSpPr/>
          <p:nvPr/>
        </p:nvSpPr>
        <p:spPr>
          <a:xfrm>
            <a:off x="4599000" y="2330748"/>
            <a:ext cx="4672500" cy="550545"/>
          </a:xfrm>
          <a:prstGeom prst="rect">
            <a:avLst/>
          </a:prstGeom>
          <a:ln>
            <a:noFill/>
          </a:ln>
        </p:spPr>
        <p:txBody>
          <a:bodyPr wrap="square">
            <a:spAutoFit/>
          </a:bodyPr>
          <a:lstStyle/>
          <a:p>
            <a:pPr algn="just">
              <a:lnSpc>
                <a:spcPct val="150000"/>
              </a:lnSpc>
              <a:spcAft>
                <a:spcPts val="2000"/>
              </a:spcAft>
            </a:pPr>
            <a:r>
              <a:rPr lang="zh-CN" altLang="en-US" sz="1985" b="1" dirty="0">
                <a:solidFill>
                  <a:schemeClr val="accent1"/>
                </a:solidFill>
                <a:latin typeface="微软雅黑" panose="020B0503020204020204" pitchFamily="34" charset="-122"/>
                <a:ea typeface="微软雅黑" panose="020B0503020204020204" pitchFamily="34" charset="-122"/>
              </a:rPr>
              <a:t> </a:t>
            </a:r>
            <a:endParaRPr lang="zh-CN" altLang="en-US" sz="1490" dirty="0">
              <a:latin typeface="微软雅黑" panose="020B0503020204020204" pitchFamily="34" charset="-122"/>
              <a:ea typeface="微软雅黑" panose="020B0503020204020204" pitchFamily="34" charset="-122"/>
            </a:endParaRPr>
          </a:p>
        </p:txBody>
      </p:sp>
      <p:sp>
        <p:nvSpPr>
          <p:cNvPr id="7" name="矩形 6"/>
          <p:cNvSpPr/>
          <p:nvPr/>
        </p:nvSpPr>
        <p:spPr>
          <a:xfrm>
            <a:off x="842645" y="666115"/>
            <a:ext cx="6750050" cy="572135"/>
          </a:xfrm>
          <a:prstGeom prst="rect">
            <a:avLst/>
          </a:prstGeom>
        </p:spPr>
        <p:txBody>
          <a:bodyPr wrap="square">
            <a:noAutofit/>
          </a:bodyPr>
          <a:p>
            <a:r>
              <a:rPr sz="1985" b="1" dirty="0">
                <a:solidFill>
                  <a:schemeClr val="accent1"/>
                </a:solidFill>
                <a:latin typeface="微软雅黑" panose="020B0503020204020204" pitchFamily="34" charset="-122"/>
                <a:ea typeface="微软雅黑" panose="020B0503020204020204" pitchFamily="34" charset="-122"/>
                <a:sym typeface="+mn-ea"/>
              </a:rPr>
              <a:t>总体情况</a:t>
            </a:r>
            <a:endParaRPr sz="1985" b="1" dirty="0">
              <a:solidFill>
                <a:schemeClr val="accent1"/>
              </a:solidFill>
              <a:latin typeface="微软雅黑" panose="020B0503020204020204" pitchFamily="34" charset="-122"/>
              <a:ea typeface="微软雅黑" panose="020B0503020204020204" pitchFamily="34" charset="-122"/>
            </a:endParaRPr>
          </a:p>
          <a:p>
            <a:endParaRPr lang="zh-CN" altLang="en-US" sz="1985" b="1" dirty="0">
              <a:solidFill>
                <a:schemeClr val="accent1"/>
              </a:solidFill>
              <a:latin typeface="微软雅黑" panose="020B0503020204020204" pitchFamily="34" charset="-122"/>
              <a:ea typeface="微软雅黑" panose="020B0503020204020204" pitchFamily="34" charset="-122"/>
            </a:endParaRPr>
          </a:p>
        </p:txBody>
      </p:sp>
      <p:sp>
        <p:nvSpPr>
          <p:cNvPr id="100" name="文本框 99"/>
          <p:cNvSpPr txBox="1"/>
          <p:nvPr/>
        </p:nvSpPr>
        <p:spPr>
          <a:xfrm>
            <a:off x="4137660" y="2384425"/>
            <a:ext cx="5942330" cy="460375"/>
          </a:xfrm>
          <a:prstGeom prst="rect">
            <a:avLst/>
          </a:prstGeom>
          <a:noFill/>
          <a:ln w="9525">
            <a:noFill/>
          </a:ln>
        </p:spPr>
        <p:txBody>
          <a:bodyPr wrap="square">
            <a:spAutoFit/>
            <a:scene3d>
              <a:camera prst="orthographicFront"/>
              <a:lightRig rig="threePt" dir="t"/>
            </a:scene3d>
          </a:bodyPr>
          <a:p>
            <a:pPr indent="0" algn="just"/>
            <a:r>
              <a:rPr lang="en-US" altLang="zh-CN" sz="2400" b="0">
                <a:solidFill>
                  <a:schemeClr val="accent1"/>
                </a:solidFill>
                <a:effectLst>
                  <a:outerShdw blurRad="38100" dist="25400" dir="5400000" algn="ctr" rotWithShape="0">
                    <a:srgbClr val="6E747A">
                      <a:alpha val="43000"/>
                    </a:srgbClr>
                  </a:outerShdw>
                </a:effectLst>
                <a:ea typeface="宋体" panose="02010600030101010101" pitchFamily="2" charset="-122"/>
              </a:rPr>
              <a:t>      </a:t>
            </a:r>
            <a:endParaRPr lang="zh-CN" sz="2400" b="0">
              <a:solidFill>
                <a:schemeClr val="accent1"/>
              </a:solidFill>
              <a:effectLst>
                <a:outerShdw blurRad="38100" dist="25400" dir="5400000" algn="ctr" rotWithShape="0">
                  <a:srgbClr val="6E747A">
                    <a:alpha val="43000"/>
                  </a:srgbClr>
                </a:outerShdw>
              </a:effectLst>
              <a:ea typeface="宋体" panose="02010600030101010101" pitchFamily="2" charset="-122"/>
            </a:endParaRPr>
          </a:p>
        </p:txBody>
      </p:sp>
      <p:sp>
        <p:nvSpPr>
          <p:cNvPr id="9" name="Freeform 29"/>
          <p:cNvSpPr/>
          <p:nvPr/>
        </p:nvSpPr>
        <p:spPr bwMode="auto">
          <a:xfrm>
            <a:off x="272787" y="448480"/>
            <a:ext cx="638118" cy="570220"/>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chemeClr val="accent1"/>
          </a:solidFill>
          <a:ln>
            <a:noFill/>
          </a:ln>
        </p:spPr>
        <p:txBody>
          <a:bodyPr vert="horz" wrap="square" lIns="75600" tIns="37800" rIns="75600" bIns="37800" numCol="1" anchor="t" anchorCtr="0" compatLnSpc="1"/>
          <a:p>
            <a:endParaRPr lang="zh-CN" altLang="en-US" sz="1490"/>
          </a:p>
        </p:txBody>
      </p:sp>
      <p:sp>
        <p:nvSpPr>
          <p:cNvPr id="14" name="文本框 13"/>
          <p:cNvSpPr txBox="1"/>
          <p:nvPr/>
        </p:nvSpPr>
        <p:spPr>
          <a:xfrm>
            <a:off x="273050" y="1442085"/>
            <a:ext cx="3046730" cy="368300"/>
          </a:xfrm>
          <a:prstGeom prst="rect">
            <a:avLst/>
          </a:prstGeom>
          <a:noFill/>
          <a:ln w="9525">
            <a:noFill/>
          </a:ln>
        </p:spPr>
        <p:txBody>
          <a:bodyPr wrap="square">
            <a:spAutoFit/>
          </a:bodyPr>
          <a:p>
            <a:pPr indent="406400"/>
            <a:r>
              <a:rPr lang="zh-CN" b="1">
                <a:solidFill>
                  <a:srgbClr val="C00000"/>
                </a:solidFill>
                <a:latin typeface="方正楷体简体" panose="03000509000000000000" charset="-122"/>
                <a:ea typeface="方正楷体简体" panose="03000509000000000000" charset="-122"/>
                <a:cs typeface="文星楷体" charset="0"/>
              </a:rPr>
              <a:t>（一）主动公开情况</a:t>
            </a:r>
            <a:endParaRPr lang="zh-CN" altLang="en-US" b="1">
              <a:solidFill>
                <a:srgbClr val="C00000"/>
              </a:solidFill>
              <a:latin typeface="方正楷体简体" panose="03000509000000000000" charset="-122"/>
              <a:ea typeface="方正楷体简体" panose="03000509000000000000" charset="-122"/>
              <a:cs typeface="文星楷体" charset="0"/>
            </a:endParaRPr>
          </a:p>
        </p:txBody>
      </p:sp>
      <p:graphicFrame>
        <p:nvGraphicFramePr>
          <p:cNvPr id="15" name="表格 14"/>
          <p:cNvGraphicFramePr/>
          <p:nvPr/>
        </p:nvGraphicFramePr>
        <p:xfrm>
          <a:off x="2499995" y="2093913"/>
          <a:ext cx="0" cy="0"/>
        </p:xfrm>
        <a:graphic>
          <a:graphicData uri="http://schemas.openxmlformats.org/drawingml/2006/table">
            <a:tbl>
              <a:tblPr/>
              <a:tblGrid>
                <a:gridCol w="0"/>
                <a:gridCol w="0"/>
              </a:tblGrid>
              <a:tr h="0">
                <a:tc>
                  <a:txBody>
                    <a:bodyPr/>
                    <a:p>
                      <a:pPr indent="0">
                        <a:buNone/>
                      </a:pPr>
                      <a:endParaRPr lang="zh-CN" altLang="en-US" b="0"/>
                    </a:p>
                  </a:txBody>
                  <a:tcPr>
                    <a:lnL>
                      <a:noFill/>
                    </a:lnL>
                    <a:lnR>
                      <a:noFill/>
                    </a:lnR>
                    <a:lnT cap="flat">
                      <a:noFill/>
                    </a:lnT>
                    <a:lnB cap="flat">
                      <a:noFill/>
                    </a:lnB>
                    <a:lnTlToBr>
                      <a:noFill/>
                    </a:lnTlToBr>
                    <a:lnBlToTr>
                      <a:noFill/>
                    </a:lnBlToTr>
                    <a:noFill/>
                  </a:tcPr>
                </a:tc>
                <a:tc>
                  <a:txBody>
                    <a:bodyPr/>
                    <a:p>
                      <a:pPr>
                        <a:buNone/>
                      </a:pPr>
                      <a:endParaRPr lang="zh-CN" altLang="en-US"/>
                    </a:p>
                  </a:txBody>
                  <a:tcPr>
                    <a:lnL>
                      <a:noFill/>
                    </a:lnL>
                    <a:lnR>
                      <a:noFill/>
                    </a:lnR>
                    <a:lnT>
                      <a:noFill/>
                    </a:lnT>
                    <a:lnB cap="flat">
                      <a:noFill/>
                    </a:lnB>
                    <a:lnTlToBr>
                      <a:noFill/>
                    </a:lnTlToBr>
                    <a:lnBlToTr>
                      <a:noFill/>
                    </a:lnBlToTr>
                    <a:solidFill>
                      <a:srgbClr val="FFFFFF"/>
                    </a:solidFill>
                  </a:tcPr>
                </a:tc>
              </a:tr>
              <a:tr h="0">
                <a:tc>
                  <a:txBody>
                    <a:bodyPr/>
                    <a:p>
                      <a:pPr indent="0">
                        <a:buNone/>
                      </a:pPr>
                      <a:endParaRPr lang="zh-CN" altLang="en-US"/>
                    </a:p>
                  </a:txBody>
                  <a:tcPr>
                    <a:lnL>
                      <a:noFill/>
                    </a:lnL>
                    <a:lnR>
                      <a:noFill/>
                    </a:lnR>
                    <a:lnT cap="flat">
                      <a:noFill/>
                    </a:lnT>
                    <a:lnB cap="flat">
                      <a:noFill/>
                    </a:lnB>
                    <a:lnTlToBr>
                      <a:noFill/>
                    </a:lnTlToBr>
                    <a:lnBlToTr>
                      <a:noFill/>
                    </a:lnBlToTr>
                    <a:noFill/>
                  </a:tcPr>
                </a:tc>
                <a:tc>
                  <a:txBody>
                    <a:bodyPr/>
                    <a:p>
                      <a:pPr indent="0">
                        <a:buNone/>
                      </a:pPr>
                      <a:endParaRPr lang="zh-CN" altLang="en-US"/>
                    </a:p>
                  </a:txBody>
                  <a:tcPr>
                    <a:lnL>
                      <a:noFill/>
                    </a:lnL>
                    <a:lnR cap="flat">
                      <a:noFill/>
                    </a:lnR>
                    <a:lnT cap="flat">
                      <a:noFill/>
                    </a:lnT>
                    <a:lnB cap="flat">
                      <a:noFill/>
                    </a:lnB>
                    <a:lnTlToBr>
                      <a:noFill/>
                    </a:lnTlToBr>
                    <a:lnBlToTr>
                      <a:noFill/>
                    </a:lnBlToTr>
                    <a:noFill/>
                  </a:tcPr>
                </a:tc>
              </a:tr>
            </a:tbl>
          </a:graphicData>
        </a:graphic>
      </p:graphicFrame>
      <p:pic>
        <p:nvPicPr>
          <p:cNvPr id="16" name="图片 15"/>
          <p:cNvPicPr/>
          <p:nvPr/>
        </p:nvPicPr>
        <p:blipFill>
          <a:blip r:embed="rId2"/>
          <a:stretch>
            <a:fillRect/>
          </a:stretch>
        </p:blipFill>
        <p:spPr>
          <a:xfrm>
            <a:off x="4917440" y="2233930"/>
            <a:ext cx="4727575" cy="2607945"/>
          </a:xfrm>
          <a:prstGeom prst="rect">
            <a:avLst/>
          </a:prstGeom>
          <a:noFill/>
          <a:ln w="9525">
            <a:noFill/>
          </a:ln>
        </p:spPr>
      </p:pic>
      <p:sp>
        <p:nvSpPr>
          <p:cNvPr id="17" name="文本框 16"/>
          <p:cNvSpPr txBox="1"/>
          <p:nvPr/>
        </p:nvSpPr>
        <p:spPr>
          <a:xfrm>
            <a:off x="404495" y="2014220"/>
            <a:ext cx="4331970" cy="3377565"/>
          </a:xfrm>
          <a:prstGeom prst="rect">
            <a:avLst/>
          </a:prstGeom>
          <a:noFill/>
          <a:ln w="9525">
            <a:noFill/>
          </a:ln>
        </p:spPr>
        <p:txBody>
          <a:bodyPr wrap="square">
            <a:noAutofit/>
          </a:bodyPr>
          <a:p>
            <a:pPr indent="457200" algn="just" fontAlgn="auto">
              <a:lnSpc>
                <a:spcPts val="2600"/>
              </a:lnSpc>
              <a:extLst>
                <a:ext uri="{35155182-B16C-46BC-9424-99874614C6A1}">
                  <wpsdc:indentchars xmlns:wpsdc="http://www.wps.cn/officeDocument/2017/drawingmlCustomData" val="200" checksum="59296752"/>
                </a:ext>
              </a:extLst>
            </a:pPr>
            <a:r>
              <a:rPr lang="en-US" b="1">
                <a:solidFill>
                  <a:srgbClr val="C00000"/>
                </a:solidFill>
                <a:latin typeface="Times New Roman" panose="02020603050405020304" charset="0"/>
                <a:ea typeface="方正仿宋简体" panose="03000509000000000000" charset="-122"/>
                <a:cs typeface="Times New Roman" panose="02020603050405020304" charset="0"/>
              </a:rPr>
              <a:t>2023</a:t>
            </a:r>
            <a:r>
              <a:rPr lang="zh-CN" b="1">
                <a:solidFill>
                  <a:srgbClr val="C00000"/>
                </a:solidFill>
                <a:latin typeface="方正仿宋简体" panose="03000509000000000000" charset="-122"/>
                <a:ea typeface="方正仿宋简体" panose="03000509000000000000" charset="-122"/>
                <a:cs typeface="方正仿宋简体" panose="03000509000000000000" charset="-122"/>
              </a:rPr>
              <a:t>年，我单位共主动公开政府信息</a:t>
            </a:r>
            <a:r>
              <a:rPr lang="en-US" b="1">
                <a:solidFill>
                  <a:srgbClr val="C00000"/>
                </a:solidFill>
                <a:latin typeface="Times New Roman" panose="02020603050405020304" charset="0"/>
                <a:ea typeface="方正仿宋简体" panose="03000509000000000000" charset="-122"/>
                <a:cs typeface="Times New Roman" panose="02020603050405020304" charset="0"/>
              </a:rPr>
              <a:t>22条，其中组织召开专题会议3次、部门会议5次，政务公开培训部署会议3次，其他主动公开政府信息11条。共收到并办理人大代表建议1件，政协提案1件，收到政府信息公开申请0件，</a:t>
            </a:r>
            <a:r>
              <a:rPr lang="zh-CN" b="1">
                <a:solidFill>
                  <a:srgbClr val="C00000"/>
                </a:solidFill>
                <a:latin typeface="方正仿宋简体" panose="03000509000000000000" charset="-122"/>
                <a:ea typeface="方正仿宋简体" panose="03000509000000000000" charset="-122"/>
                <a:cs typeface="方正仿宋简体" panose="03000509000000000000" charset="-122"/>
              </a:rPr>
              <a:t>无因政府信息公开申请行政复议、提起行政诉讼的情况。严格落实了</a:t>
            </a:r>
            <a:r>
              <a:rPr lang="en-US" b="1">
                <a:solidFill>
                  <a:srgbClr val="C00000"/>
                </a:solidFill>
                <a:latin typeface="方正仿宋简体" panose="03000509000000000000" charset="-122"/>
                <a:ea typeface="方正仿宋简体" panose="03000509000000000000" charset="-122"/>
                <a:cs typeface="方正仿宋简体" panose="03000509000000000000" charset="-122"/>
              </a:rPr>
              <a:t>“</a:t>
            </a:r>
            <a:r>
              <a:rPr lang="zh-CN" b="1">
                <a:solidFill>
                  <a:srgbClr val="C00000"/>
                </a:solidFill>
                <a:latin typeface="方正仿宋简体" panose="03000509000000000000" charset="-122"/>
                <a:ea typeface="方正仿宋简体" panose="03000509000000000000" charset="-122"/>
                <a:cs typeface="方正仿宋简体" panose="03000509000000000000" charset="-122"/>
              </a:rPr>
              <a:t>公开是原则，不公开是例外</a:t>
            </a:r>
            <a:r>
              <a:rPr lang="en-US" b="1">
                <a:solidFill>
                  <a:srgbClr val="C00000"/>
                </a:solidFill>
                <a:latin typeface="方正仿宋简体" panose="03000509000000000000" charset="-122"/>
                <a:ea typeface="方正仿宋简体" panose="03000509000000000000" charset="-122"/>
                <a:cs typeface="方正仿宋简体" panose="03000509000000000000" charset="-122"/>
              </a:rPr>
              <a:t>”</a:t>
            </a:r>
            <a:r>
              <a:rPr lang="zh-CN" b="1">
                <a:solidFill>
                  <a:srgbClr val="C00000"/>
                </a:solidFill>
                <a:latin typeface="方正仿宋简体" panose="03000509000000000000" charset="-122"/>
                <a:ea typeface="方正仿宋简体" panose="03000509000000000000" charset="-122"/>
                <a:cs typeface="方正仿宋简体" panose="03000509000000000000" charset="-122"/>
              </a:rPr>
              <a:t>的要求，确保了信息发布的准确、及时、规范、完整。</a:t>
            </a:r>
            <a:endParaRPr lang="zh-CN" altLang="en-US" b="1">
              <a:solidFill>
                <a:srgbClr val="C00000"/>
              </a:solidFill>
              <a:latin typeface="方正仿宋简体" panose="03000509000000000000" charset="-122"/>
              <a:ea typeface="方正仿宋简体" panose="03000509000000000000" charset="-122"/>
              <a:cs typeface="方正仿宋简体" panose="03000509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timing>
    <p:tnLst>
      <p:par>
        <p:cTn id="1" dur="indefinite" restart="never" nodeType="tmRoot"/>
      </p:par>
    </p:tnLst>
    <p:bldLst>
      <p:bldP spid="5" grpId="0" bldLvl="0" animBg="1"/>
      <p:bldP spid="5" grpId="1" bldLvl="0" animBg="1"/>
      <p:bldP spid="5" grpId="2" bldLvl="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687692" y="797736"/>
            <a:ext cx="3392308" cy="558080"/>
          </a:xfrm>
          <a:prstGeom prst="rect">
            <a:avLst/>
          </a:prstGeom>
        </p:spPr>
      </p:pic>
      <p:cxnSp>
        <p:nvCxnSpPr>
          <p:cNvPr id="27" name="直接连接符 26"/>
          <p:cNvCxnSpPr/>
          <p:nvPr/>
        </p:nvCxnSpPr>
        <p:spPr>
          <a:xfrm>
            <a:off x="0" y="1355816"/>
            <a:ext cx="1008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9" name="Freeform 29"/>
          <p:cNvSpPr/>
          <p:nvPr/>
        </p:nvSpPr>
        <p:spPr bwMode="auto">
          <a:xfrm>
            <a:off x="238497" y="697400"/>
            <a:ext cx="638118" cy="570220"/>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chemeClr val="accent1"/>
          </a:solidFill>
          <a:ln>
            <a:noFill/>
          </a:ln>
        </p:spPr>
        <p:txBody>
          <a:bodyPr vert="horz" wrap="square" lIns="75600" tIns="37800" rIns="75600" bIns="37800" numCol="1" anchor="t" anchorCtr="0" compatLnSpc="1"/>
          <a:lstStyle/>
          <a:p>
            <a:endParaRPr lang="zh-CN" altLang="en-US" sz="1490"/>
          </a:p>
        </p:txBody>
      </p:sp>
      <p:sp>
        <p:nvSpPr>
          <p:cNvPr id="2" name="文本框 1"/>
          <p:cNvSpPr txBox="1"/>
          <p:nvPr/>
        </p:nvSpPr>
        <p:spPr>
          <a:xfrm>
            <a:off x="1887375" y="2132775"/>
            <a:ext cx="7002975" cy="499110"/>
          </a:xfrm>
          <a:prstGeom prst="rect">
            <a:avLst/>
          </a:prstGeom>
          <a:noFill/>
          <a:ln w="9525">
            <a:noFill/>
          </a:ln>
        </p:spPr>
        <p:txBody>
          <a:bodyPr wrap="square">
            <a:spAutoFit/>
          </a:bodyPr>
          <a:p>
            <a:pPr indent="406400"/>
            <a:r>
              <a:rPr lang="en-US" altLang="zh-CN" sz="2645" b="0">
                <a:solidFill>
                  <a:srgbClr val="FF0000"/>
                </a:solidFill>
                <a:ea typeface="宋体" panose="02010600030101010101" pitchFamily="2" charset="-122"/>
              </a:rPr>
              <a:t>   </a:t>
            </a:r>
            <a:endParaRPr lang="zh-CN" sz="2645" b="0">
              <a:solidFill>
                <a:srgbClr val="FF0000"/>
              </a:solidFill>
              <a:ea typeface="宋体" panose="02010600030101010101" pitchFamily="2" charset="-122"/>
            </a:endParaRPr>
          </a:p>
        </p:txBody>
      </p:sp>
      <p:sp>
        <p:nvSpPr>
          <p:cNvPr id="6" name="文本框 5"/>
          <p:cNvSpPr txBox="1"/>
          <p:nvPr/>
        </p:nvSpPr>
        <p:spPr>
          <a:xfrm>
            <a:off x="317500" y="1443990"/>
            <a:ext cx="9331960" cy="4865370"/>
          </a:xfrm>
          <a:prstGeom prst="rect">
            <a:avLst/>
          </a:prstGeom>
          <a:noFill/>
        </p:spPr>
        <p:txBody>
          <a:bodyPr wrap="square" rtlCol="0" anchor="t">
            <a:noAutofit/>
          </a:bodyPr>
          <a:p>
            <a:pPr indent="406400" fontAlgn="auto">
              <a:lnSpc>
                <a:spcPts val="2200"/>
              </a:lnSpc>
              <a:extLst>
                <a:ext uri="{35155182-B16C-46BC-9424-99874614C6A1}">
                  <wpsdc:indentchars xmlns:wpsdc="http://www.wps.cn/officeDocument/2017/drawingmlCustomData" val="200" checksum="1740828767"/>
                </a:ext>
              </a:extLst>
            </a:pPr>
            <a:endParaRPr lang="en-US" sz="1600" b="1">
              <a:solidFill>
                <a:srgbClr val="C00000"/>
              </a:solidFill>
              <a:latin typeface="Times New Roman" panose="02020603050405020304" charset="0"/>
              <a:ea typeface="方正仿宋简体" panose="03000509000000000000" charset="-122"/>
              <a:cs typeface="Times New Roman" panose="02020603050405020304" charset="0"/>
            </a:endParaRPr>
          </a:p>
          <a:p>
            <a:pPr indent="406400" fontAlgn="auto">
              <a:lnSpc>
                <a:spcPts val="2200"/>
              </a:lnSpc>
              <a:extLst>
                <a:ext uri="{35155182-B16C-46BC-9424-99874614C6A1}">
                  <wpsdc:indentchars xmlns:wpsdc="http://www.wps.cn/officeDocument/2017/drawingmlCustomData" val="200" checksum="1740828767"/>
                </a:ext>
              </a:extLst>
            </a:pPr>
            <a:endParaRPr lang="en-US" sz="1600" b="1">
              <a:solidFill>
                <a:srgbClr val="C00000"/>
              </a:solidFill>
              <a:latin typeface="Times New Roman" panose="02020603050405020304" charset="0"/>
              <a:ea typeface="方正仿宋简体" panose="03000509000000000000" charset="-122"/>
              <a:cs typeface="Times New Roman" panose="02020603050405020304" charset="0"/>
            </a:endParaRPr>
          </a:p>
          <a:p>
            <a:pPr indent="406400" fontAlgn="auto">
              <a:lnSpc>
                <a:spcPts val="2200"/>
              </a:lnSpc>
              <a:extLst>
                <a:ext uri="{35155182-B16C-46BC-9424-99874614C6A1}">
                  <wpsdc:indentchars xmlns:wpsdc="http://www.wps.cn/officeDocument/2017/drawingmlCustomData" val="200" checksum="1740828767"/>
                </a:ext>
              </a:extLst>
            </a:pPr>
            <a:r>
              <a:rPr lang="en-US" sz="1600" b="1">
                <a:solidFill>
                  <a:srgbClr val="C00000"/>
                </a:solidFill>
                <a:latin typeface="Times New Roman" panose="02020603050405020304" charset="0"/>
                <a:ea typeface="方正仿宋简体" panose="03000509000000000000" charset="-122"/>
                <a:cs typeface="Times New Roman" panose="02020603050405020304" charset="0"/>
              </a:rPr>
              <a:t>（二）依申请公开情况</a:t>
            </a:r>
            <a:endParaRPr lang="en-US" sz="1600" b="1">
              <a:solidFill>
                <a:srgbClr val="C00000"/>
              </a:solidFill>
              <a:latin typeface="Times New Roman" panose="02020603050405020304" charset="0"/>
              <a:ea typeface="方正仿宋简体" panose="03000509000000000000" charset="-122"/>
              <a:cs typeface="Times New Roman" panose="02020603050405020304" charset="0"/>
            </a:endParaRPr>
          </a:p>
          <a:p>
            <a:pPr indent="406400" fontAlgn="auto">
              <a:lnSpc>
                <a:spcPts val="2200"/>
              </a:lnSpc>
              <a:extLst>
                <a:ext uri="{35155182-B16C-46BC-9424-99874614C6A1}">
                  <wpsdc:indentchars xmlns:wpsdc="http://www.wps.cn/officeDocument/2017/drawingmlCustomData" val="200" checksum="1740828767"/>
                </a:ext>
              </a:extLst>
            </a:pPr>
            <a:r>
              <a:rPr lang="en-US" sz="1600" b="1">
                <a:solidFill>
                  <a:srgbClr val="C00000"/>
                </a:solidFill>
                <a:latin typeface="Times New Roman" panose="02020603050405020304" charset="0"/>
                <a:ea typeface="方正仿宋简体" panose="03000509000000000000" charset="-122"/>
                <a:cs typeface="Times New Roman" panose="02020603050405020304" charset="0"/>
              </a:rPr>
              <a:t>2023年，</a:t>
            </a:r>
            <a:r>
              <a:rPr lang="zh-CN" altLang="en-US" sz="1600" b="1">
                <a:solidFill>
                  <a:srgbClr val="C00000"/>
                </a:solidFill>
                <a:latin typeface="Times New Roman" panose="02020603050405020304" charset="0"/>
                <a:ea typeface="方正仿宋简体" panose="03000509000000000000" charset="-122"/>
                <a:cs typeface="Times New Roman" panose="02020603050405020304" charset="0"/>
              </a:rPr>
              <a:t>本</a:t>
            </a:r>
            <a:r>
              <a:rPr lang="en-US" sz="1600" b="1">
                <a:solidFill>
                  <a:srgbClr val="C00000"/>
                </a:solidFill>
                <a:latin typeface="Times New Roman" panose="02020603050405020304" charset="0"/>
                <a:ea typeface="方正仿宋简体" panose="03000509000000000000" charset="-122"/>
                <a:cs typeface="Times New Roman" panose="02020603050405020304" charset="0"/>
              </a:rPr>
              <a:t>单位未收到依申请公开政府信息。</a:t>
            </a:r>
            <a:endParaRPr lang="en-US" sz="1600" b="1">
              <a:solidFill>
                <a:srgbClr val="C00000"/>
              </a:solidFill>
              <a:latin typeface="Times New Roman" panose="02020603050405020304" charset="0"/>
              <a:ea typeface="方正仿宋简体" panose="03000509000000000000" charset="-122"/>
              <a:cs typeface="Times New Roman" panose="02020603050405020304" charset="0"/>
            </a:endParaRPr>
          </a:p>
          <a:p>
            <a:pPr indent="406400" fontAlgn="auto">
              <a:lnSpc>
                <a:spcPts val="2200"/>
              </a:lnSpc>
              <a:extLst>
                <a:ext uri="{35155182-B16C-46BC-9424-99874614C6A1}">
                  <wpsdc:indentchars xmlns:wpsdc="http://www.wps.cn/officeDocument/2017/drawingmlCustomData" val="200" checksum="1740828767"/>
                </a:ext>
              </a:extLst>
            </a:pPr>
            <a:r>
              <a:rPr lang="en-US" sz="1600" b="1">
                <a:solidFill>
                  <a:srgbClr val="C00000"/>
                </a:solidFill>
                <a:latin typeface="Times New Roman" panose="02020603050405020304" charset="0"/>
                <a:ea typeface="方正仿宋简体" panose="03000509000000000000" charset="-122"/>
                <a:cs typeface="Times New Roman" panose="02020603050405020304" charset="0"/>
              </a:rPr>
              <a:t>（三）政府信息管理情况</a:t>
            </a:r>
            <a:endParaRPr lang="en-US" sz="1600" b="1">
              <a:solidFill>
                <a:srgbClr val="C00000"/>
              </a:solidFill>
              <a:latin typeface="Times New Roman" panose="02020603050405020304" charset="0"/>
              <a:ea typeface="方正仿宋简体" panose="03000509000000000000" charset="-122"/>
              <a:cs typeface="Times New Roman" panose="02020603050405020304" charset="0"/>
            </a:endParaRPr>
          </a:p>
          <a:p>
            <a:pPr indent="406400" fontAlgn="auto">
              <a:lnSpc>
                <a:spcPts val="2200"/>
              </a:lnSpc>
              <a:extLst>
                <a:ext uri="{35155182-B16C-46BC-9424-99874614C6A1}">
                  <wpsdc:indentchars xmlns:wpsdc="http://www.wps.cn/officeDocument/2017/drawingmlCustomData" val="200" checksum="1740828767"/>
                </a:ext>
              </a:extLst>
            </a:pPr>
            <a:r>
              <a:rPr lang="zh-CN" altLang="en-US" sz="1600" b="1">
                <a:solidFill>
                  <a:srgbClr val="C00000"/>
                </a:solidFill>
                <a:latin typeface="Times New Roman" panose="02020603050405020304" charset="0"/>
                <a:ea typeface="方正仿宋简体" panose="03000509000000000000" charset="-122"/>
                <a:cs typeface="Times New Roman" panose="02020603050405020304" charset="0"/>
              </a:rPr>
              <a:t>本</a:t>
            </a:r>
            <a:r>
              <a:rPr lang="en-US" sz="1600" b="1">
                <a:solidFill>
                  <a:srgbClr val="C00000"/>
                </a:solidFill>
                <a:latin typeface="Times New Roman" panose="02020603050405020304" charset="0"/>
                <a:ea typeface="方正仿宋简体" panose="03000509000000000000" charset="-122"/>
                <a:cs typeface="Times New Roman" panose="02020603050405020304" charset="0"/>
              </a:rPr>
              <a:t>单位对政府信息公开工作高度重视，成立了由主要领导任组长、分管领导任副组长，各科室负责人为成员的政务公开工作领导小组，明确了办公室具体负责政府信息公开工作，设定专人负责报送政府信息和工作信息，坚持“先审查后公开”的原则，严格执行主要领导、分管领导、科室负责人审核的信息发布三级审核制度，确保公开工作做得内容准确、及时高效，获得群众满意。</a:t>
            </a:r>
            <a:endParaRPr lang="en-US" sz="1600" b="1">
              <a:solidFill>
                <a:srgbClr val="C00000"/>
              </a:solidFill>
              <a:latin typeface="Times New Roman" panose="02020603050405020304" charset="0"/>
              <a:ea typeface="方正仿宋简体" panose="03000509000000000000" charset="-122"/>
              <a:cs typeface="Times New Roman" panose="02020603050405020304" charset="0"/>
            </a:endParaRPr>
          </a:p>
          <a:p>
            <a:pPr indent="406400" fontAlgn="auto">
              <a:lnSpc>
                <a:spcPts val="2200"/>
              </a:lnSpc>
              <a:extLst>
                <a:ext uri="{35155182-B16C-46BC-9424-99874614C6A1}">
                  <wpsdc:indentchars xmlns:wpsdc="http://www.wps.cn/officeDocument/2017/drawingmlCustomData" val="200" checksum="1740828767"/>
                </a:ext>
              </a:extLst>
            </a:pPr>
            <a:r>
              <a:rPr lang="en-US" sz="1600" b="1">
                <a:solidFill>
                  <a:srgbClr val="C00000"/>
                </a:solidFill>
                <a:latin typeface="Times New Roman" panose="02020603050405020304" charset="0"/>
                <a:ea typeface="方正仿宋简体" panose="03000509000000000000" charset="-122"/>
                <a:cs typeface="Times New Roman" panose="02020603050405020304" charset="0"/>
              </a:rPr>
              <a:t>（四）政府信息公开平台建设情况</a:t>
            </a:r>
            <a:endParaRPr lang="en-US" sz="1600" b="1">
              <a:solidFill>
                <a:srgbClr val="C00000"/>
              </a:solidFill>
              <a:latin typeface="Times New Roman" panose="02020603050405020304" charset="0"/>
              <a:ea typeface="方正仿宋简体" panose="03000509000000000000" charset="-122"/>
              <a:cs typeface="Times New Roman" panose="02020603050405020304" charset="0"/>
            </a:endParaRPr>
          </a:p>
          <a:p>
            <a:pPr indent="406400" fontAlgn="auto">
              <a:lnSpc>
                <a:spcPts val="2200"/>
              </a:lnSpc>
              <a:extLst>
                <a:ext uri="{35155182-B16C-46BC-9424-99874614C6A1}">
                  <wpsdc:indentchars xmlns:wpsdc="http://www.wps.cn/officeDocument/2017/drawingmlCustomData" val="200" checksum="1740828767"/>
                </a:ext>
              </a:extLst>
            </a:pPr>
            <a:r>
              <a:rPr lang="zh-CN" altLang="en-US" sz="1600" b="1">
                <a:solidFill>
                  <a:srgbClr val="C00000"/>
                </a:solidFill>
                <a:latin typeface="Times New Roman" panose="02020603050405020304" charset="0"/>
                <a:ea typeface="方正仿宋简体" panose="03000509000000000000" charset="-122"/>
                <a:cs typeface="Times New Roman" panose="02020603050405020304" charset="0"/>
              </a:rPr>
              <a:t>本</a:t>
            </a:r>
            <a:r>
              <a:rPr lang="en-US" sz="1600" b="1">
                <a:solidFill>
                  <a:srgbClr val="C00000"/>
                </a:solidFill>
                <a:latin typeface="Times New Roman" panose="02020603050405020304" charset="0"/>
                <a:ea typeface="方正仿宋简体" panose="03000509000000000000" charset="-122"/>
                <a:cs typeface="Times New Roman" panose="02020603050405020304" charset="0"/>
              </a:rPr>
              <a:t>单位积极发挥各类政府信息公开平台的作用，以县政府门户网站为载体，建立信息发布和审核机制，紧紧围绕我中心重点工作任务，切实做好信息的采集和公开工作，做好政府信息公开各栏目内容保障工作。同时利用景区电子显示屏、微信公众号等多种平台，积极推送景区相关政务信息，及时发布景区资讯、相关文件和活动，不断提升景区旅游服务品质，扩大信息受众，提高便民效果。</a:t>
            </a:r>
            <a:endParaRPr lang="en-US" sz="1600" b="1">
              <a:solidFill>
                <a:srgbClr val="C00000"/>
              </a:solidFill>
              <a:latin typeface="Times New Roman" panose="02020603050405020304" charset="0"/>
              <a:ea typeface="方正仿宋简体" panose="03000509000000000000" charset="-122"/>
              <a:cs typeface="Times New Roman" panose="02020603050405020304" charset="0"/>
            </a:endParaRPr>
          </a:p>
          <a:p>
            <a:pPr indent="406400" fontAlgn="auto">
              <a:lnSpc>
                <a:spcPts val="2200"/>
              </a:lnSpc>
              <a:extLst>
                <a:ext uri="{35155182-B16C-46BC-9424-99874614C6A1}">
                  <wpsdc:indentchars xmlns:wpsdc="http://www.wps.cn/officeDocument/2017/drawingmlCustomData" val="200" checksum="1740828767"/>
                </a:ext>
              </a:extLst>
            </a:pPr>
            <a:endParaRPr lang="en-US" sz="1600" b="1">
              <a:solidFill>
                <a:srgbClr val="C00000"/>
              </a:solidFill>
              <a:latin typeface="Times New Roman" panose="02020603050405020304" charset="0"/>
              <a:ea typeface="方正仿宋简体" panose="03000509000000000000" charset="-122"/>
              <a:cs typeface="Times New Roman" panose="02020603050405020304" charset="0"/>
            </a:endParaRPr>
          </a:p>
        </p:txBody>
      </p:sp>
      <p:sp>
        <p:nvSpPr>
          <p:cNvPr id="7" name="文本框 6"/>
          <p:cNvSpPr txBox="1"/>
          <p:nvPr/>
        </p:nvSpPr>
        <p:spPr>
          <a:xfrm>
            <a:off x="1012190" y="797560"/>
            <a:ext cx="3359785" cy="368300"/>
          </a:xfrm>
          <a:prstGeom prst="rect">
            <a:avLst/>
          </a:prstGeom>
          <a:noFill/>
        </p:spPr>
        <p:txBody>
          <a:bodyPr wrap="square" rtlCol="0">
            <a:spAutoFit/>
          </a:bodyPr>
          <a:p>
            <a:r>
              <a:rPr b="1" dirty="0">
                <a:solidFill>
                  <a:schemeClr val="accent1"/>
                </a:solidFill>
                <a:latin typeface="微软雅黑" panose="020B0503020204020204" pitchFamily="34" charset="-122"/>
                <a:ea typeface="微软雅黑" panose="020B0503020204020204" pitchFamily="34" charset="-122"/>
                <a:sym typeface="+mn-ea"/>
              </a:rPr>
              <a:t>总体情况</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687692" y="797736"/>
            <a:ext cx="3392308" cy="558080"/>
          </a:xfrm>
          <a:prstGeom prst="rect">
            <a:avLst/>
          </a:prstGeom>
        </p:spPr>
      </p:pic>
      <p:cxnSp>
        <p:nvCxnSpPr>
          <p:cNvPr id="3" name="直接连接符 2"/>
          <p:cNvCxnSpPr/>
          <p:nvPr/>
        </p:nvCxnSpPr>
        <p:spPr>
          <a:xfrm>
            <a:off x="0" y="1355816"/>
            <a:ext cx="1008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 name="Freeform 29"/>
          <p:cNvSpPr/>
          <p:nvPr/>
        </p:nvSpPr>
        <p:spPr bwMode="auto">
          <a:xfrm>
            <a:off x="238497" y="697400"/>
            <a:ext cx="638118" cy="570220"/>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chemeClr val="accent1"/>
          </a:solidFill>
          <a:ln>
            <a:noFill/>
          </a:ln>
        </p:spPr>
        <p:txBody>
          <a:bodyPr vert="horz" wrap="square" lIns="75600" tIns="37800" rIns="75600" bIns="37800" numCol="1" anchor="t" anchorCtr="0" compatLnSpc="1"/>
          <a:lstStyle/>
          <a:p>
            <a:endParaRPr lang="zh-CN" altLang="en-US" sz="1490"/>
          </a:p>
        </p:txBody>
      </p:sp>
      <p:sp>
        <p:nvSpPr>
          <p:cNvPr id="6" name="矩形 5"/>
          <p:cNvSpPr/>
          <p:nvPr/>
        </p:nvSpPr>
        <p:spPr>
          <a:xfrm>
            <a:off x="4599000" y="2330748"/>
            <a:ext cx="4672500" cy="550545"/>
          </a:xfrm>
          <a:prstGeom prst="rect">
            <a:avLst/>
          </a:prstGeom>
          <a:ln>
            <a:noFill/>
          </a:ln>
        </p:spPr>
        <p:txBody>
          <a:bodyPr wrap="square">
            <a:spAutoFit/>
          </a:bodyPr>
          <a:lstStyle/>
          <a:p>
            <a:pPr algn="just">
              <a:lnSpc>
                <a:spcPct val="150000"/>
              </a:lnSpc>
              <a:spcAft>
                <a:spcPts val="2000"/>
              </a:spcAft>
            </a:pPr>
            <a:r>
              <a:rPr lang="zh-CN" altLang="en-US" sz="1985" b="1" dirty="0">
                <a:solidFill>
                  <a:schemeClr val="accent1"/>
                </a:solidFill>
                <a:latin typeface="微软雅黑" panose="020B0503020204020204" pitchFamily="34" charset="-122"/>
                <a:ea typeface="微软雅黑" panose="020B0503020204020204" pitchFamily="34" charset="-122"/>
              </a:rPr>
              <a:t> </a:t>
            </a:r>
            <a:endParaRPr lang="zh-CN" altLang="en-US" sz="1490" dirty="0">
              <a:latin typeface="微软雅黑" panose="020B0503020204020204" pitchFamily="34" charset="-122"/>
              <a:ea typeface="微软雅黑" panose="020B0503020204020204" pitchFamily="34" charset="-122"/>
            </a:endParaRPr>
          </a:p>
        </p:txBody>
      </p:sp>
      <p:sp>
        <p:nvSpPr>
          <p:cNvPr id="7" name="矩形 6"/>
          <p:cNvSpPr/>
          <p:nvPr/>
        </p:nvSpPr>
        <p:spPr>
          <a:xfrm>
            <a:off x="754380" y="886460"/>
            <a:ext cx="2277745" cy="396875"/>
          </a:xfrm>
          <a:prstGeom prst="rect">
            <a:avLst/>
          </a:prstGeom>
        </p:spPr>
        <p:txBody>
          <a:bodyPr wrap="square">
            <a:spAutoFit/>
          </a:bodyPr>
          <a:p>
            <a:r>
              <a:rPr lang="en-US" altLang="zh-CN" sz="1985" b="1" dirty="0">
                <a:solidFill>
                  <a:schemeClr val="accent1"/>
                </a:solidFill>
                <a:latin typeface="微软雅黑" panose="020B0503020204020204" pitchFamily="34" charset="-122"/>
                <a:ea typeface="微软雅黑" panose="020B0503020204020204" pitchFamily="34" charset="-122"/>
              </a:rPr>
              <a:t>  </a:t>
            </a:r>
            <a:r>
              <a:rPr sz="1985" b="1" dirty="0">
                <a:solidFill>
                  <a:schemeClr val="accent1"/>
                </a:solidFill>
                <a:latin typeface="微软雅黑" panose="020B0503020204020204" pitchFamily="34" charset="-122"/>
                <a:ea typeface="微软雅黑" panose="020B0503020204020204" pitchFamily="34" charset="-122"/>
                <a:sym typeface="+mn-ea"/>
              </a:rPr>
              <a:t>总体情况</a:t>
            </a:r>
            <a:endParaRPr lang="zh-CN" altLang="en-US" sz="1985" b="1" dirty="0">
              <a:solidFill>
                <a:schemeClr val="accent1"/>
              </a:solidFill>
              <a:latin typeface="微软雅黑" panose="020B0503020204020204" pitchFamily="34" charset="-122"/>
              <a:ea typeface="微软雅黑" panose="020B0503020204020204" pitchFamily="34" charset="-122"/>
            </a:endParaRPr>
          </a:p>
        </p:txBody>
      </p:sp>
      <p:sp>
        <p:nvSpPr>
          <p:cNvPr id="100" name="文本框 99"/>
          <p:cNvSpPr txBox="1"/>
          <p:nvPr/>
        </p:nvSpPr>
        <p:spPr>
          <a:xfrm>
            <a:off x="351790" y="2260600"/>
            <a:ext cx="9068435" cy="2348230"/>
          </a:xfrm>
          <a:prstGeom prst="rect">
            <a:avLst/>
          </a:prstGeom>
          <a:noFill/>
          <a:ln w="9525">
            <a:noFill/>
          </a:ln>
        </p:spPr>
        <p:txBody>
          <a:bodyPr wrap="square">
            <a:spAutoFit/>
            <a:scene3d>
              <a:camera prst="orthographicFront"/>
              <a:lightRig rig="threePt" dir="t"/>
            </a:scene3d>
          </a:bodyPr>
          <a:p>
            <a:pPr indent="406400" fontAlgn="auto">
              <a:lnSpc>
                <a:spcPts val="2200"/>
              </a:lnSpc>
              <a:extLst>
                <a:ext uri="{35155182-B16C-46BC-9424-99874614C6A1}">
                  <wpsdc:indentchars xmlns:wpsdc="http://www.wps.cn/officeDocument/2017/drawingmlCustomData" val="200" checksum="1740828767"/>
                </a:ext>
              </a:extLst>
            </a:pPr>
            <a:r>
              <a:rPr lang="en-US" sz="1600" b="1">
                <a:solidFill>
                  <a:srgbClr val="C00000"/>
                </a:solidFill>
                <a:latin typeface="Times New Roman" panose="02020603050405020304" charset="0"/>
                <a:ea typeface="方正仿宋简体" panose="03000509000000000000" charset="-122"/>
                <a:cs typeface="Times New Roman" panose="02020603050405020304" charset="0"/>
                <a:sym typeface="+mn-ea"/>
              </a:rPr>
              <a:t>（五）监督保障情况</a:t>
            </a:r>
            <a:endParaRPr lang="en-US" sz="1600" b="1">
              <a:solidFill>
                <a:srgbClr val="C00000"/>
              </a:solidFill>
              <a:latin typeface="Times New Roman" panose="02020603050405020304" charset="0"/>
              <a:ea typeface="方正仿宋简体" panose="03000509000000000000" charset="-122"/>
              <a:cs typeface="Times New Roman" panose="02020603050405020304" charset="0"/>
            </a:endParaRPr>
          </a:p>
          <a:p>
            <a:pPr indent="406400" fontAlgn="auto">
              <a:lnSpc>
                <a:spcPts val="2200"/>
              </a:lnSpc>
              <a:extLst>
                <a:ext uri="{35155182-B16C-46BC-9424-99874614C6A1}">
                  <wpsdc:indentchars xmlns:wpsdc="http://www.wps.cn/officeDocument/2017/drawingmlCustomData" val="200" checksum="1740828767"/>
                </a:ext>
              </a:extLst>
            </a:pPr>
            <a:r>
              <a:rPr lang="en-US" sz="1600" b="1">
                <a:solidFill>
                  <a:srgbClr val="C00000"/>
                </a:solidFill>
                <a:latin typeface="Times New Roman" panose="02020603050405020304" charset="0"/>
                <a:ea typeface="方正仿宋简体" panose="03000509000000000000" charset="-122"/>
                <a:cs typeface="Times New Roman" panose="02020603050405020304" charset="0"/>
                <a:sym typeface="+mn-ea"/>
              </a:rPr>
              <a:t>认真贯彻落实习近平新时代中国特色社会主义思想、党的二十大精神，严格落实《南阳古镇旅游管理服务中心政府信息公开保密审查制度》，为信息公开工作提供有力的制度保障。定期组织召开政务公开工作部署会议，研究推进政务公开工作；组织干部职工集中学习《中华人民共和国政府信息公开条例》，全面提升政务公开工作水平，进一步提高工作成效；明确专人接收、整理群众通过各种渠道反映的意见和要求，及时反馈给相关科室和部门，并将处理和落实情况予以公开，接受群众监督，严格遵循政府信息公开基本原则，确保政府信息公开工作落到实处，保障信息的合法性、保密性、完整度。</a:t>
            </a:r>
            <a:endParaRPr lang="zh-CN" sz="1600" b="0">
              <a:solidFill>
                <a:schemeClr val="accent1"/>
              </a:solidFill>
              <a:effectLst>
                <a:outerShdw blurRad="38100" dist="25400" dir="5400000" algn="ctr" rotWithShape="0">
                  <a:srgbClr val="6E747A">
                    <a:alpha val="43000"/>
                  </a:srgbClr>
                </a:outerShdw>
              </a:effectLst>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timing>
    <p:tnLst>
      <p:par>
        <p:cTn id="1" dur="indefinite" restart="never" nodeType="tmRoot"/>
      </p:par>
    </p:tnLst>
    <p:bldLst>
      <p:bldP spid="5" grpId="0" bldLvl="0" animBg="1"/>
      <p:bldP spid="5" grpId="1" bldLvl="0" animBg="1"/>
      <p:bldP spid="5" grpId="2" bldLvl="0" animBg="1"/>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687692" y="797736"/>
            <a:ext cx="3392308" cy="558080"/>
          </a:xfrm>
          <a:prstGeom prst="rect">
            <a:avLst/>
          </a:prstGeom>
        </p:spPr>
      </p:pic>
      <p:cxnSp>
        <p:nvCxnSpPr>
          <p:cNvPr id="27" name="直接连接符 26"/>
          <p:cNvCxnSpPr/>
          <p:nvPr/>
        </p:nvCxnSpPr>
        <p:spPr>
          <a:xfrm>
            <a:off x="0" y="1355816"/>
            <a:ext cx="1008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9" name="Freeform 29"/>
          <p:cNvSpPr/>
          <p:nvPr/>
        </p:nvSpPr>
        <p:spPr bwMode="auto">
          <a:xfrm>
            <a:off x="238497" y="697400"/>
            <a:ext cx="638118" cy="570220"/>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chemeClr val="accent1"/>
          </a:solidFill>
          <a:ln>
            <a:noFill/>
          </a:ln>
        </p:spPr>
        <p:txBody>
          <a:bodyPr vert="horz" wrap="square" lIns="75600" tIns="37800" rIns="75600" bIns="37800" numCol="1" anchor="t" anchorCtr="0" compatLnSpc="1"/>
          <a:lstStyle/>
          <a:p>
            <a:endParaRPr lang="zh-CN" altLang="en-US" sz="1490"/>
          </a:p>
        </p:txBody>
      </p:sp>
      <p:sp>
        <p:nvSpPr>
          <p:cNvPr id="2" name="文本框 1"/>
          <p:cNvSpPr txBox="1"/>
          <p:nvPr/>
        </p:nvSpPr>
        <p:spPr>
          <a:xfrm>
            <a:off x="1887375" y="2132775"/>
            <a:ext cx="7002975" cy="499110"/>
          </a:xfrm>
          <a:prstGeom prst="rect">
            <a:avLst/>
          </a:prstGeom>
          <a:noFill/>
          <a:ln w="9525">
            <a:noFill/>
          </a:ln>
        </p:spPr>
        <p:txBody>
          <a:bodyPr wrap="square">
            <a:spAutoFit/>
          </a:bodyPr>
          <a:p>
            <a:pPr indent="406400"/>
            <a:r>
              <a:rPr lang="en-US" altLang="zh-CN" sz="2645" b="0">
                <a:solidFill>
                  <a:srgbClr val="FF0000"/>
                </a:solidFill>
                <a:ea typeface="宋体" panose="02010600030101010101" pitchFamily="2" charset="-122"/>
              </a:rPr>
              <a:t>   </a:t>
            </a:r>
            <a:endParaRPr lang="zh-CN" sz="2645" b="0">
              <a:solidFill>
                <a:srgbClr val="FF0000"/>
              </a:solidFill>
              <a:ea typeface="宋体" panose="02010600030101010101" pitchFamily="2" charset="-122"/>
            </a:endParaRPr>
          </a:p>
        </p:txBody>
      </p:sp>
      <p:sp>
        <p:nvSpPr>
          <p:cNvPr id="8" name="文本框 7"/>
          <p:cNvSpPr txBox="1"/>
          <p:nvPr/>
        </p:nvSpPr>
        <p:spPr>
          <a:xfrm>
            <a:off x="407670" y="4331970"/>
            <a:ext cx="9277985" cy="460375"/>
          </a:xfrm>
          <a:prstGeom prst="rect">
            <a:avLst/>
          </a:prstGeom>
          <a:noFill/>
        </p:spPr>
        <p:txBody>
          <a:bodyPr wrap="square" rtlCol="0">
            <a:spAutoFit/>
          </a:bodyPr>
          <a:p>
            <a:pPr algn="just"/>
            <a:r>
              <a:rPr lang="en-US" altLang="zh-CN" sz="2400">
                <a:solidFill>
                  <a:schemeClr val="accent1"/>
                </a:solidFill>
                <a:effectLst>
                  <a:outerShdw blurRad="38100" dist="25400" dir="5400000" algn="ctr" rotWithShape="0">
                    <a:srgbClr val="6E747A">
                      <a:alpha val="43000"/>
                    </a:srgbClr>
                  </a:outerShdw>
                </a:effectLst>
                <a:ea typeface="宋体" panose="02010600030101010101" pitchFamily="2" charset="-122"/>
                <a:sym typeface="+mn-ea"/>
              </a:rPr>
              <a:t>       </a:t>
            </a:r>
            <a:r>
              <a:rPr lang="en-US" altLang="zh-CN" sz="2000">
                <a:solidFill>
                  <a:schemeClr val="accent1"/>
                </a:solidFill>
                <a:effectLst>
                  <a:outerShdw blurRad="38100" dist="25400" dir="5400000" algn="ctr" rotWithShape="0">
                    <a:srgbClr val="6E747A">
                      <a:alpha val="43000"/>
                    </a:srgbClr>
                  </a:outerShdw>
                </a:effectLst>
                <a:ea typeface="宋体" panose="02010600030101010101" pitchFamily="2" charset="-122"/>
                <a:sym typeface="+mn-ea"/>
              </a:rPr>
              <a:t> </a:t>
            </a:r>
            <a:endParaRPr lang="zh-CN" sz="2000">
              <a:solidFill>
                <a:schemeClr val="accent1"/>
              </a:solidFill>
              <a:effectLst>
                <a:outerShdw blurRad="38100" dist="25400" dir="5400000" algn="ctr" rotWithShape="0">
                  <a:srgbClr val="6E747A">
                    <a:alpha val="43000"/>
                  </a:srgbClr>
                </a:outerShdw>
              </a:effectLst>
              <a:ea typeface="宋体" panose="02010600030101010101" pitchFamily="2" charset="-122"/>
            </a:endParaRPr>
          </a:p>
        </p:txBody>
      </p:sp>
      <p:sp>
        <p:nvSpPr>
          <p:cNvPr id="9" name="文本框 8"/>
          <p:cNvSpPr txBox="1"/>
          <p:nvPr/>
        </p:nvSpPr>
        <p:spPr>
          <a:xfrm>
            <a:off x="957580" y="870585"/>
            <a:ext cx="2710180" cy="396875"/>
          </a:xfrm>
          <a:prstGeom prst="rect">
            <a:avLst/>
          </a:prstGeom>
          <a:noFill/>
        </p:spPr>
        <p:txBody>
          <a:bodyPr wrap="none" rtlCol="0">
            <a:spAutoFit/>
          </a:bodyPr>
          <a:p>
            <a:r>
              <a:rPr lang="zh-CN" altLang="en-US" sz="1985" b="1" dirty="0">
                <a:solidFill>
                  <a:schemeClr val="accent1"/>
                </a:solidFill>
                <a:latin typeface="微软雅黑" panose="020B0503020204020204" pitchFamily="34" charset="-122"/>
                <a:ea typeface="微软雅黑" panose="020B0503020204020204" pitchFamily="34" charset="-122"/>
              </a:rPr>
              <a:t>主动公开政府信息情况</a:t>
            </a:r>
            <a:endParaRPr lang="zh-CN" altLang="en-US" sz="1985" b="1" dirty="0">
              <a:solidFill>
                <a:schemeClr val="accent1"/>
              </a:solidFill>
              <a:latin typeface="微软雅黑" panose="020B0503020204020204" pitchFamily="34" charset="-122"/>
              <a:ea typeface="微软雅黑" panose="020B0503020204020204" pitchFamily="34" charset="-122"/>
            </a:endParaRPr>
          </a:p>
        </p:txBody>
      </p:sp>
      <p:graphicFrame>
        <p:nvGraphicFramePr>
          <p:cNvPr id="3" name="表格 2"/>
          <p:cNvGraphicFramePr/>
          <p:nvPr>
            <p:custDataLst>
              <p:tags r:id="rId2"/>
            </p:custDataLst>
          </p:nvPr>
        </p:nvGraphicFramePr>
        <p:xfrm>
          <a:off x="1487805" y="1739900"/>
          <a:ext cx="6581140" cy="4089400"/>
        </p:xfrm>
        <a:graphic>
          <a:graphicData uri="http://schemas.openxmlformats.org/drawingml/2006/table">
            <a:tbl>
              <a:tblPr/>
              <a:tblGrid>
                <a:gridCol w="1644650"/>
                <a:gridCol w="1647190"/>
                <a:gridCol w="1644650"/>
                <a:gridCol w="1644650"/>
              </a:tblGrid>
              <a:tr h="292735">
                <a:tc gridSpan="4">
                  <a:txBody>
                    <a:bodyPr/>
                    <a:p>
                      <a:pPr indent="0" algn="ctr">
                        <a:buNone/>
                      </a:pPr>
                      <a:r>
                        <a:rPr lang="en-US" sz="1400" b="0">
                          <a:solidFill>
                            <a:srgbClr val="000000"/>
                          </a:solidFill>
                          <a:latin typeface="Times New Roman" panose="02020603050405020304" charset="0"/>
                          <a:cs typeface="Times New Roman" panose="02020603050405020304" charset="0"/>
                        </a:rPr>
                        <a:t>第二十条第（一）项</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92735">
                <a:tc>
                  <a:txBody>
                    <a:bodyPr/>
                    <a:p>
                      <a:pPr indent="0" algn="ctr">
                        <a:buNone/>
                      </a:pPr>
                      <a:r>
                        <a:rPr lang="en-US" sz="1400" b="0">
                          <a:solidFill>
                            <a:srgbClr val="000000"/>
                          </a:solidFill>
                          <a:latin typeface="Times New Roman" panose="02020603050405020304" charset="0"/>
                          <a:cs typeface="Times New Roman" panose="02020603050405020304" charset="0"/>
                        </a:rPr>
                        <a:t>信息内容</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a:txBody>
                    <a:bodyPr/>
                    <a:p>
                      <a:pPr indent="0" algn="ctr">
                        <a:buNone/>
                      </a:pPr>
                      <a:r>
                        <a:rPr lang="en-US" sz="1400" b="0">
                          <a:solidFill>
                            <a:srgbClr val="000000"/>
                          </a:solidFill>
                          <a:latin typeface="Times New Roman" panose="02020603050405020304" charset="0"/>
                          <a:cs typeface="Times New Roman" panose="02020603050405020304" charset="0"/>
                        </a:rPr>
                        <a:t>本年制发件数</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a:txBody>
                    <a:bodyPr/>
                    <a:p>
                      <a:pPr indent="0" algn="ctr">
                        <a:buNone/>
                      </a:pPr>
                      <a:r>
                        <a:rPr lang="en-US" sz="1400" b="0">
                          <a:solidFill>
                            <a:srgbClr val="000000"/>
                          </a:solidFill>
                          <a:latin typeface="Times New Roman" panose="02020603050405020304" charset="0"/>
                          <a:cs typeface="Times New Roman" panose="02020603050405020304" charset="0"/>
                        </a:rPr>
                        <a:t>本年废止件数</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a:txBody>
                    <a:bodyPr/>
                    <a:p>
                      <a:pPr indent="0" algn="ctr">
                        <a:buNone/>
                      </a:pPr>
                      <a:r>
                        <a:rPr lang="en-US" sz="1400" b="0">
                          <a:solidFill>
                            <a:srgbClr val="000000"/>
                          </a:solidFill>
                          <a:latin typeface="Times New Roman" panose="02020603050405020304" charset="0"/>
                          <a:cs typeface="Times New Roman" panose="02020603050405020304" charset="0"/>
                        </a:rPr>
                        <a:t>现行有效件数</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r>
              <a:tr h="292735">
                <a:tc>
                  <a:txBody>
                    <a:bodyPr/>
                    <a:p>
                      <a:pPr indent="0">
                        <a:buNone/>
                      </a:pPr>
                      <a:r>
                        <a:rPr lang="en-US" sz="1400" b="0">
                          <a:solidFill>
                            <a:srgbClr val="000000"/>
                          </a:solidFill>
                          <a:latin typeface="Times New Roman" panose="02020603050405020304" charset="0"/>
                          <a:cs typeface="Times New Roman" panose="02020603050405020304" charset="0"/>
                        </a:rPr>
                        <a:t>规章</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a:txBody>
                    <a:bodyPr/>
                    <a:p>
                      <a:pPr indent="0">
                        <a:buNone/>
                      </a:pPr>
                      <a:r>
                        <a:rPr lang="en-US" sz="1400" b="0">
                          <a:solidFill>
                            <a:srgbClr val="000000"/>
                          </a:solidFill>
                          <a:latin typeface="Times New Roman" panose="02020603050405020304" charset="0"/>
                          <a:cs typeface="Times New Roman" panose="02020603050405020304" charset="0"/>
                        </a:rPr>
                        <a:t>　　</a:t>
                      </a:r>
                      <a:r>
                        <a:rPr lang="en-US" sz="1400" b="0">
                          <a:solidFill>
                            <a:srgbClr val="000000"/>
                          </a:solidFill>
                          <a:latin typeface="文星仿宋" charset="0"/>
                          <a:cs typeface="文星仿宋" charset="0"/>
                        </a:rPr>
                        <a:t>0</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a:txBody>
                    <a:bodyPr/>
                    <a:p>
                      <a:pPr indent="0">
                        <a:buNone/>
                      </a:pPr>
                      <a:r>
                        <a:rPr lang="en-US" sz="1400" b="0">
                          <a:solidFill>
                            <a:srgbClr val="000000"/>
                          </a:solidFill>
                          <a:latin typeface="Times New Roman" panose="02020603050405020304" charset="0"/>
                          <a:cs typeface="Times New Roman" panose="02020603050405020304" charset="0"/>
                        </a:rPr>
                        <a:t> 　</a:t>
                      </a:r>
                      <a:r>
                        <a:rPr lang="en-US" sz="1400" b="0">
                          <a:solidFill>
                            <a:srgbClr val="000000"/>
                          </a:solidFill>
                          <a:latin typeface="文星仿宋" charset="0"/>
                          <a:cs typeface="文星仿宋" charset="0"/>
                        </a:rPr>
                        <a:t>0</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a:txBody>
                    <a:bodyPr/>
                    <a:p>
                      <a:pPr indent="0">
                        <a:buNone/>
                      </a:pPr>
                      <a:r>
                        <a:rPr lang="en-US" sz="1400" b="0">
                          <a:solidFill>
                            <a:srgbClr val="000000"/>
                          </a:solidFill>
                          <a:latin typeface="Times New Roman" panose="02020603050405020304" charset="0"/>
                          <a:cs typeface="Times New Roman" panose="02020603050405020304" charset="0"/>
                        </a:rPr>
                        <a:t>　</a:t>
                      </a:r>
                      <a:r>
                        <a:rPr lang="en-US" sz="1400" b="0">
                          <a:solidFill>
                            <a:srgbClr val="000000"/>
                          </a:solidFill>
                          <a:latin typeface="文星仿宋" charset="0"/>
                          <a:cs typeface="文星仿宋" charset="0"/>
                        </a:rPr>
                        <a:t>0</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r>
              <a:tr h="292735">
                <a:tc>
                  <a:txBody>
                    <a:bodyPr/>
                    <a:p>
                      <a:pPr indent="0">
                        <a:buNone/>
                      </a:pPr>
                      <a:r>
                        <a:rPr lang="en-US" sz="1400" b="0">
                          <a:solidFill>
                            <a:srgbClr val="000000"/>
                          </a:solidFill>
                          <a:latin typeface="Times New Roman" panose="02020603050405020304" charset="0"/>
                          <a:cs typeface="Times New Roman" panose="02020603050405020304" charset="0"/>
                        </a:rPr>
                        <a:t>行政规范性文件</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a:txBody>
                    <a:bodyPr/>
                    <a:p>
                      <a:pPr indent="0">
                        <a:buNone/>
                      </a:pPr>
                      <a:r>
                        <a:rPr lang="en-US" sz="1400" b="0">
                          <a:solidFill>
                            <a:srgbClr val="000000"/>
                          </a:solidFill>
                          <a:latin typeface="Times New Roman" panose="02020603050405020304" charset="0"/>
                          <a:cs typeface="Times New Roman" panose="02020603050405020304" charset="0"/>
                        </a:rPr>
                        <a:t>　　</a:t>
                      </a:r>
                      <a:r>
                        <a:rPr lang="en-US" sz="1400" b="0">
                          <a:solidFill>
                            <a:srgbClr val="000000"/>
                          </a:solidFill>
                          <a:latin typeface="文星仿宋" charset="0"/>
                          <a:cs typeface="文星仿宋" charset="0"/>
                        </a:rPr>
                        <a:t>0</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a:txBody>
                    <a:bodyPr/>
                    <a:p>
                      <a:pPr indent="0">
                        <a:buNone/>
                      </a:pPr>
                      <a:r>
                        <a:rPr lang="en-US" sz="1400" b="0">
                          <a:solidFill>
                            <a:srgbClr val="000000"/>
                          </a:solidFill>
                          <a:latin typeface="Times New Roman" panose="02020603050405020304" charset="0"/>
                          <a:cs typeface="Times New Roman" panose="02020603050405020304" charset="0"/>
                        </a:rPr>
                        <a:t> 　</a:t>
                      </a:r>
                      <a:r>
                        <a:rPr lang="en-US" sz="1400" b="0">
                          <a:solidFill>
                            <a:srgbClr val="000000"/>
                          </a:solidFill>
                          <a:latin typeface="文星仿宋" charset="0"/>
                          <a:cs typeface="文星仿宋" charset="0"/>
                        </a:rPr>
                        <a:t>0</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a:txBody>
                    <a:bodyPr/>
                    <a:p>
                      <a:pPr indent="0">
                        <a:buNone/>
                      </a:pPr>
                      <a:r>
                        <a:rPr lang="en-US" sz="1400" b="0">
                          <a:solidFill>
                            <a:srgbClr val="000000"/>
                          </a:solidFill>
                          <a:latin typeface="Times New Roman" panose="02020603050405020304" charset="0"/>
                          <a:cs typeface="Times New Roman" panose="02020603050405020304" charset="0"/>
                        </a:rPr>
                        <a:t>　</a:t>
                      </a:r>
                      <a:r>
                        <a:rPr lang="en-US" sz="1400" b="0">
                          <a:solidFill>
                            <a:srgbClr val="000000"/>
                          </a:solidFill>
                          <a:latin typeface="文星仿宋" charset="0"/>
                          <a:cs typeface="文星仿宋" charset="0"/>
                        </a:rPr>
                        <a:t>0</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r>
              <a:tr h="292735">
                <a:tc gridSpan="4">
                  <a:txBody>
                    <a:bodyPr/>
                    <a:p>
                      <a:pPr indent="0" algn="ctr">
                        <a:buNone/>
                      </a:pPr>
                      <a:r>
                        <a:rPr lang="en-US" sz="1400" b="0">
                          <a:solidFill>
                            <a:srgbClr val="000000"/>
                          </a:solidFill>
                          <a:latin typeface="Times New Roman" panose="02020603050405020304" charset="0"/>
                          <a:cs typeface="Times New Roman" panose="02020603050405020304" charset="0"/>
                        </a:rPr>
                        <a:t>第二十条第（五）项</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92735">
                <a:tc>
                  <a:txBody>
                    <a:bodyPr/>
                    <a:p>
                      <a:pPr indent="0" algn="ctr">
                        <a:buNone/>
                      </a:pPr>
                      <a:r>
                        <a:rPr lang="en-US" sz="1400" b="0">
                          <a:solidFill>
                            <a:srgbClr val="000000"/>
                          </a:solidFill>
                          <a:latin typeface="Times New Roman" panose="02020603050405020304" charset="0"/>
                          <a:cs typeface="Times New Roman" panose="02020603050405020304" charset="0"/>
                        </a:rPr>
                        <a:t>信息内容</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gridSpan="3">
                  <a:txBody>
                    <a:bodyPr/>
                    <a:p>
                      <a:pPr indent="0" algn="ctr">
                        <a:buNone/>
                      </a:pPr>
                      <a:r>
                        <a:rPr lang="en-US" sz="1400" b="0">
                          <a:solidFill>
                            <a:srgbClr val="000000"/>
                          </a:solidFill>
                          <a:latin typeface="Times New Roman" panose="02020603050405020304" charset="0"/>
                          <a:cs typeface="Times New Roman" panose="02020603050405020304" charset="0"/>
                        </a:rPr>
                        <a:t>本年处理决定数量</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92735">
                <a:tc>
                  <a:txBody>
                    <a:bodyPr/>
                    <a:p>
                      <a:pPr indent="0">
                        <a:buNone/>
                      </a:pPr>
                      <a:r>
                        <a:rPr lang="en-US" sz="1400" b="0">
                          <a:solidFill>
                            <a:srgbClr val="000000"/>
                          </a:solidFill>
                          <a:latin typeface="Times New Roman" panose="02020603050405020304" charset="0"/>
                          <a:cs typeface="Times New Roman" panose="02020603050405020304" charset="0"/>
                        </a:rPr>
                        <a:t>行政许可</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gridSpan="3">
                  <a:txBody>
                    <a:bodyPr/>
                    <a:p>
                      <a:pPr indent="0">
                        <a:buNone/>
                      </a:pPr>
                      <a:r>
                        <a:rPr lang="en-US" sz="1400" b="0">
                          <a:solidFill>
                            <a:srgbClr val="000000"/>
                          </a:solidFill>
                          <a:latin typeface="Times New Roman" panose="02020603050405020304" charset="0"/>
                          <a:cs typeface="Times New Roman" panose="02020603050405020304" charset="0"/>
                        </a:rPr>
                        <a:t>　</a:t>
                      </a:r>
                      <a:r>
                        <a:rPr lang="en-US" sz="1400" b="0">
                          <a:solidFill>
                            <a:srgbClr val="000000"/>
                          </a:solidFill>
                          <a:latin typeface="文星仿宋" charset="0"/>
                          <a:cs typeface="文星仿宋" charset="0"/>
                        </a:rPr>
                        <a:t>0</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83845">
                <a:tc gridSpan="4">
                  <a:txBody>
                    <a:bodyPr/>
                    <a:p>
                      <a:pPr indent="0" algn="ctr">
                        <a:buNone/>
                      </a:pPr>
                      <a:r>
                        <a:rPr lang="en-US" sz="1400" b="0">
                          <a:solidFill>
                            <a:srgbClr val="000000"/>
                          </a:solidFill>
                          <a:latin typeface="Times New Roman" panose="02020603050405020304" charset="0"/>
                          <a:cs typeface="Times New Roman" panose="02020603050405020304" charset="0"/>
                        </a:rPr>
                        <a:t>第二十条第（六）项</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92735">
                <a:tc>
                  <a:txBody>
                    <a:bodyPr/>
                    <a:p>
                      <a:pPr indent="0" algn="ctr">
                        <a:buNone/>
                      </a:pPr>
                      <a:r>
                        <a:rPr lang="en-US" sz="1400" b="0">
                          <a:solidFill>
                            <a:srgbClr val="000000"/>
                          </a:solidFill>
                          <a:latin typeface="Times New Roman" panose="02020603050405020304" charset="0"/>
                          <a:cs typeface="Times New Roman" panose="02020603050405020304" charset="0"/>
                        </a:rPr>
                        <a:t>信息内容</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gridSpan="3">
                  <a:txBody>
                    <a:bodyPr/>
                    <a:p>
                      <a:pPr indent="0" algn="ctr">
                        <a:buNone/>
                      </a:pPr>
                      <a:r>
                        <a:rPr lang="en-US" sz="1400" b="0">
                          <a:solidFill>
                            <a:srgbClr val="000000"/>
                          </a:solidFill>
                          <a:latin typeface="Times New Roman" panose="02020603050405020304" charset="0"/>
                          <a:cs typeface="Times New Roman" panose="02020603050405020304" charset="0"/>
                        </a:rPr>
                        <a:t>本年处理决定数量</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92735">
                <a:tc>
                  <a:txBody>
                    <a:bodyPr/>
                    <a:p>
                      <a:pPr indent="0">
                        <a:buNone/>
                      </a:pPr>
                      <a:r>
                        <a:rPr lang="en-US" sz="1400" b="0">
                          <a:solidFill>
                            <a:srgbClr val="000000"/>
                          </a:solidFill>
                          <a:latin typeface="Times New Roman" panose="02020603050405020304" charset="0"/>
                          <a:cs typeface="Times New Roman" panose="02020603050405020304" charset="0"/>
                        </a:rPr>
                        <a:t>行政处罚</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gridSpan="3">
                  <a:txBody>
                    <a:bodyPr/>
                    <a:p>
                      <a:pPr indent="0">
                        <a:buNone/>
                      </a:pPr>
                      <a:r>
                        <a:rPr lang="en-US" sz="1400" b="0">
                          <a:solidFill>
                            <a:srgbClr val="000000"/>
                          </a:solidFill>
                          <a:latin typeface="Times New Roman" panose="02020603050405020304" charset="0"/>
                          <a:cs typeface="Times New Roman" panose="02020603050405020304" charset="0"/>
                        </a:rPr>
                        <a:t>　</a:t>
                      </a:r>
                      <a:r>
                        <a:rPr lang="en-US" sz="1400" b="0">
                          <a:solidFill>
                            <a:srgbClr val="000000"/>
                          </a:solidFill>
                          <a:latin typeface="文星仿宋" charset="0"/>
                          <a:cs typeface="文星仿宋" charset="0"/>
                        </a:rPr>
                        <a:t>0</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92735">
                <a:tc>
                  <a:txBody>
                    <a:bodyPr/>
                    <a:p>
                      <a:pPr indent="0">
                        <a:buNone/>
                      </a:pPr>
                      <a:r>
                        <a:rPr lang="en-US" sz="1400" b="0">
                          <a:solidFill>
                            <a:srgbClr val="000000"/>
                          </a:solidFill>
                          <a:latin typeface="Times New Roman" panose="02020603050405020304" charset="0"/>
                          <a:cs typeface="Times New Roman" panose="02020603050405020304" charset="0"/>
                        </a:rPr>
                        <a:t>行政强制</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gridSpan="3">
                  <a:txBody>
                    <a:bodyPr/>
                    <a:p>
                      <a:pPr indent="0">
                        <a:buNone/>
                      </a:pPr>
                      <a:r>
                        <a:rPr lang="en-US" sz="1400" b="0">
                          <a:solidFill>
                            <a:srgbClr val="000000"/>
                          </a:solidFill>
                          <a:latin typeface="Times New Roman" panose="02020603050405020304" charset="0"/>
                          <a:cs typeface="Times New Roman" panose="02020603050405020304" charset="0"/>
                        </a:rPr>
                        <a:t>　</a:t>
                      </a:r>
                      <a:r>
                        <a:rPr lang="en-US" sz="1400" b="0">
                          <a:solidFill>
                            <a:srgbClr val="000000"/>
                          </a:solidFill>
                          <a:latin typeface="文星仿宋" charset="0"/>
                          <a:cs typeface="文星仿宋" charset="0"/>
                        </a:rPr>
                        <a:t>0</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92735">
                <a:tc gridSpan="4">
                  <a:txBody>
                    <a:bodyPr/>
                    <a:p>
                      <a:pPr indent="0" algn="ctr">
                        <a:buNone/>
                      </a:pPr>
                      <a:r>
                        <a:rPr lang="en-US" sz="1400" b="0">
                          <a:solidFill>
                            <a:srgbClr val="000000"/>
                          </a:solidFill>
                          <a:latin typeface="Times New Roman" panose="02020603050405020304" charset="0"/>
                          <a:cs typeface="Times New Roman" panose="02020603050405020304" charset="0"/>
                        </a:rPr>
                        <a:t>第二十条第（八）项</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92735">
                <a:tc>
                  <a:txBody>
                    <a:bodyPr/>
                    <a:p>
                      <a:pPr indent="0" algn="ctr">
                        <a:buNone/>
                      </a:pPr>
                      <a:r>
                        <a:rPr lang="en-US" sz="1400" b="0">
                          <a:solidFill>
                            <a:srgbClr val="000000"/>
                          </a:solidFill>
                          <a:latin typeface="Times New Roman" panose="02020603050405020304" charset="0"/>
                          <a:cs typeface="Times New Roman" panose="02020603050405020304" charset="0"/>
                        </a:rPr>
                        <a:t>信息内容</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gridSpan="3">
                  <a:txBody>
                    <a:bodyPr/>
                    <a:p>
                      <a:pPr indent="0" algn="ctr">
                        <a:buNone/>
                      </a:pPr>
                      <a:r>
                        <a:rPr lang="en-US" sz="1400" b="0">
                          <a:solidFill>
                            <a:srgbClr val="000000"/>
                          </a:solidFill>
                          <a:latin typeface="Times New Roman" panose="02020603050405020304" charset="0"/>
                          <a:cs typeface="Times New Roman" panose="02020603050405020304" charset="0"/>
                        </a:rPr>
                        <a:t>本年收费金额（单位：万元）</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92735">
                <a:tc>
                  <a:txBody>
                    <a:bodyPr/>
                    <a:p>
                      <a:pPr indent="0">
                        <a:buNone/>
                      </a:pPr>
                      <a:r>
                        <a:rPr lang="en-US" sz="1400" b="0">
                          <a:solidFill>
                            <a:srgbClr val="000000"/>
                          </a:solidFill>
                          <a:latin typeface="Times New Roman" panose="02020603050405020304" charset="0"/>
                          <a:cs typeface="Times New Roman" panose="02020603050405020304" charset="0"/>
                        </a:rPr>
                        <a:t>行政事业性收费</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gridSpan="3">
                  <a:txBody>
                    <a:bodyPr/>
                    <a:p>
                      <a:pPr indent="0">
                        <a:buNone/>
                      </a:pPr>
                      <a:r>
                        <a:rPr lang="en-US" sz="1400" b="0">
                          <a:solidFill>
                            <a:srgbClr val="000000"/>
                          </a:solidFill>
                          <a:latin typeface="Times New Roman" panose="02020603050405020304" charset="0"/>
                          <a:cs typeface="Times New Roman" panose="02020603050405020304" charset="0"/>
                        </a:rPr>
                        <a:t>　</a:t>
                      </a:r>
                      <a:r>
                        <a:rPr lang="en-US" sz="1400" b="0">
                          <a:solidFill>
                            <a:srgbClr val="000000"/>
                          </a:solidFill>
                          <a:latin typeface="文星仿宋" charset="0"/>
                          <a:cs typeface="文星仿宋" charset="0"/>
                        </a:rPr>
                        <a:t>0</a:t>
                      </a:r>
                      <a:endParaRPr lang="en-US" altLang="en-US" sz="14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20000"/>
                        <a:lumOff val="80000"/>
                      </a:schemeClr>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687692" y="797736"/>
            <a:ext cx="3392308" cy="558080"/>
          </a:xfrm>
          <a:prstGeom prst="rect">
            <a:avLst/>
          </a:prstGeom>
        </p:spPr>
      </p:pic>
      <p:cxnSp>
        <p:nvCxnSpPr>
          <p:cNvPr id="3" name="直接连接符 2"/>
          <p:cNvCxnSpPr/>
          <p:nvPr/>
        </p:nvCxnSpPr>
        <p:spPr>
          <a:xfrm>
            <a:off x="0" y="1355816"/>
            <a:ext cx="1008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 name="Freeform 29"/>
          <p:cNvSpPr/>
          <p:nvPr/>
        </p:nvSpPr>
        <p:spPr bwMode="auto">
          <a:xfrm>
            <a:off x="238497" y="697400"/>
            <a:ext cx="638118" cy="570220"/>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chemeClr val="accent1"/>
          </a:solidFill>
          <a:ln>
            <a:noFill/>
          </a:ln>
        </p:spPr>
        <p:txBody>
          <a:bodyPr vert="horz" wrap="square" lIns="75600" tIns="37800" rIns="75600" bIns="37800" numCol="1" anchor="t" anchorCtr="0" compatLnSpc="1"/>
          <a:lstStyle/>
          <a:p>
            <a:endParaRPr lang="zh-CN" altLang="en-US" sz="1490"/>
          </a:p>
        </p:txBody>
      </p:sp>
      <p:sp>
        <p:nvSpPr>
          <p:cNvPr id="11" name="矩形 10"/>
          <p:cNvSpPr/>
          <p:nvPr/>
        </p:nvSpPr>
        <p:spPr>
          <a:xfrm>
            <a:off x="5288915" y="2337435"/>
            <a:ext cx="4672330" cy="506730"/>
          </a:xfrm>
          <a:prstGeom prst="rect">
            <a:avLst/>
          </a:prstGeom>
          <a:noFill/>
        </p:spPr>
        <p:txBody>
          <a:bodyPr wrap="square">
            <a:spAutoFit/>
          </a:bodyPr>
          <a:lstStyle/>
          <a:p>
            <a:pPr algn="just">
              <a:lnSpc>
                <a:spcPct val="150000"/>
              </a:lnSpc>
            </a:pPr>
            <a:r>
              <a:rPr lang="en-US" altLang="zh-CN" b="1" dirty="0">
                <a:solidFill>
                  <a:schemeClr val="accent1"/>
                </a:solidFill>
                <a:latin typeface="微软雅黑" panose="020B0503020204020204" pitchFamily="34" charset="-122"/>
                <a:ea typeface="微软雅黑" panose="020B0503020204020204" pitchFamily="34" charset="-122"/>
              </a:rPr>
              <a:t>      </a:t>
            </a:r>
            <a:endParaRPr b="1" dirty="0">
              <a:solidFill>
                <a:schemeClr val="accent1"/>
              </a:solidFill>
              <a:latin typeface="微软雅黑" panose="020B0503020204020204" pitchFamily="34" charset="-122"/>
              <a:ea typeface="微软雅黑" panose="020B0503020204020204" pitchFamily="34" charset="-122"/>
            </a:endParaRPr>
          </a:p>
        </p:txBody>
      </p:sp>
      <p:sp>
        <p:nvSpPr>
          <p:cNvPr id="100" name="文本框 99"/>
          <p:cNvSpPr txBox="1"/>
          <p:nvPr/>
        </p:nvSpPr>
        <p:spPr>
          <a:xfrm>
            <a:off x="614045" y="929640"/>
            <a:ext cx="4425315" cy="426085"/>
          </a:xfrm>
          <a:prstGeom prst="rect">
            <a:avLst/>
          </a:prstGeom>
          <a:noFill/>
          <a:ln w="9525">
            <a:noFill/>
          </a:ln>
        </p:spPr>
        <p:txBody>
          <a:bodyPr wrap="square">
            <a:noAutofit/>
          </a:bodyPr>
          <a:p>
            <a:pPr indent="406400"/>
            <a:r>
              <a:rPr sz="1985" b="1" dirty="0">
                <a:solidFill>
                  <a:schemeClr val="accent1"/>
                </a:solidFill>
                <a:latin typeface="微软雅黑" panose="020B0503020204020204" pitchFamily="34" charset="-122"/>
                <a:ea typeface="微软雅黑" panose="020B0503020204020204" pitchFamily="34" charset="-122"/>
              </a:rPr>
              <a:t>收到和处理政府信息公开申请情况</a:t>
            </a:r>
            <a:endParaRPr sz="1985" b="1" dirty="0">
              <a:solidFill>
                <a:schemeClr val="accent1"/>
              </a:solidFill>
              <a:latin typeface="微软雅黑" panose="020B0503020204020204" pitchFamily="34" charset="-122"/>
              <a:ea typeface="微软雅黑" panose="020B0503020204020204" pitchFamily="34" charset="-122"/>
            </a:endParaRPr>
          </a:p>
        </p:txBody>
      </p:sp>
      <p:graphicFrame>
        <p:nvGraphicFramePr>
          <p:cNvPr id="4" name="表格 3"/>
          <p:cNvGraphicFramePr/>
          <p:nvPr>
            <p:custDataLst>
              <p:tags r:id="rId2"/>
            </p:custDataLst>
          </p:nvPr>
        </p:nvGraphicFramePr>
        <p:xfrm>
          <a:off x="1340485" y="1551305"/>
          <a:ext cx="7275830" cy="5167630"/>
        </p:xfrm>
        <a:graphic>
          <a:graphicData uri="http://schemas.openxmlformats.org/drawingml/2006/table">
            <a:tbl>
              <a:tblPr/>
              <a:tblGrid>
                <a:gridCol w="720725"/>
                <a:gridCol w="728345"/>
                <a:gridCol w="2175510"/>
                <a:gridCol w="548005"/>
                <a:gridCol w="517525"/>
                <a:gridCol w="248920"/>
                <a:gridCol w="785495"/>
                <a:gridCol w="516890"/>
                <a:gridCol w="517525"/>
                <a:gridCol w="516890"/>
              </a:tblGrid>
              <a:tr h="266700">
                <a:tc rowSpan="3" gridSpan="3">
                  <a:txBody>
                    <a:bodyPr/>
                    <a:p>
                      <a:pPr indent="0">
                        <a:buNone/>
                      </a:pPr>
                      <a:r>
                        <a:rPr lang="en-US" sz="900" b="0">
                          <a:latin typeface="Times New Roman" panose="02020603050405020304" charset="0"/>
                          <a:cs typeface="Times New Roman" panose="02020603050405020304" charset="0"/>
                        </a:rPr>
                        <a:t>（本列数据的勾稽关系为：第一项加第二项之和，等于第三项加第四项之和）</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indent="0" algn="ctr">
                        <a:buNone/>
                      </a:pPr>
                      <a:r>
                        <a:rPr lang="en-US" sz="900" b="0">
                          <a:latin typeface="Times New Roman" panose="02020603050405020304" charset="0"/>
                          <a:cs typeface="Times New Roman" panose="02020603050405020304" charset="0"/>
                        </a:rPr>
                        <a:t>申请人情况</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37160">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indent="0" algn="ctr">
                        <a:buNone/>
                      </a:pPr>
                      <a:r>
                        <a:rPr lang="en-US" sz="900" b="0">
                          <a:latin typeface="Times New Roman" panose="02020603050405020304" charset="0"/>
                          <a:cs typeface="Times New Roman" panose="02020603050405020304" charset="0"/>
                        </a:rPr>
                        <a:t>自然人</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900" b="0">
                          <a:latin typeface="Times New Roman" panose="02020603050405020304" charset="0"/>
                          <a:cs typeface="Times New Roman" panose="02020603050405020304" charset="0"/>
                        </a:rPr>
                        <a:t>法人或其他组织</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indent="0" algn="ctr">
                        <a:buNone/>
                      </a:pPr>
                      <a:r>
                        <a:rPr lang="en-US" sz="900" b="0">
                          <a:latin typeface="Times New Roman" panose="02020603050405020304" charset="0"/>
                          <a:cs typeface="Times New Roman" panose="02020603050405020304" charset="0"/>
                        </a:rPr>
                        <a:t>总计</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8640">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900" b="0">
                          <a:latin typeface="Times New Roman" panose="02020603050405020304" charset="0"/>
                          <a:cs typeface="Times New Roman" panose="02020603050405020304" charset="0"/>
                        </a:rPr>
                        <a:t>商业企业</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Times New Roman" panose="02020603050405020304" charset="0"/>
                          <a:cs typeface="Times New Roman" panose="02020603050405020304" charset="0"/>
                        </a:rPr>
                        <a:t>科研机构</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Times New Roman" panose="02020603050405020304" charset="0"/>
                          <a:cs typeface="Times New Roman" panose="02020603050405020304" charset="0"/>
                        </a:rPr>
                        <a:t>社会公益组织</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Times New Roman" panose="02020603050405020304" charset="0"/>
                          <a:cs typeface="Times New Roman" panose="02020603050405020304" charset="0"/>
                        </a:rPr>
                        <a:t>法律服务机构</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Times New Roman" panose="02020603050405020304" charset="0"/>
                          <a:cs typeface="Times New Roman" panose="02020603050405020304" charset="0"/>
                        </a:rPr>
                        <a:t>其他</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137160">
                <a:tc gridSpan="3">
                  <a:txBody>
                    <a:bodyPr/>
                    <a:p>
                      <a:pPr indent="0">
                        <a:buNone/>
                      </a:pPr>
                      <a:r>
                        <a:rPr lang="en-US" sz="900" b="0">
                          <a:latin typeface="Times New Roman" panose="02020603050405020304" charset="0"/>
                          <a:cs typeface="Times New Roman" panose="02020603050405020304" charset="0"/>
                        </a:rPr>
                        <a:t>一、本年新收政府信息公开申请数量</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795">
                <a:tc gridSpan="3">
                  <a:txBody>
                    <a:bodyPr/>
                    <a:p>
                      <a:pPr indent="0">
                        <a:buNone/>
                      </a:pPr>
                      <a:r>
                        <a:rPr lang="en-US" sz="900" b="0">
                          <a:latin typeface="Times New Roman" panose="02020603050405020304" charset="0"/>
                          <a:cs typeface="Times New Roman" panose="02020603050405020304" charset="0"/>
                        </a:rPr>
                        <a:t>二、上年结转政府信息公开申请数量</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160">
                <a:tc rowSpan="22">
                  <a:txBody>
                    <a:bodyPr/>
                    <a:p>
                      <a:pPr indent="0">
                        <a:buNone/>
                      </a:pPr>
                      <a:r>
                        <a:rPr lang="en-US" sz="900" b="0">
                          <a:latin typeface="Times New Roman" panose="02020603050405020304" charset="0"/>
                          <a:cs typeface="Times New Roman" panose="02020603050405020304" charset="0"/>
                        </a:rPr>
                        <a:t>三、本年度办理结果</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900" b="0">
                          <a:latin typeface="Times New Roman" panose="02020603050405020304" charset="0"/>
                          <a:cs typeface="Times New Roman" panose="02020603050405020304" charset="0"/>
                        </a:rPr>
                        <a:t>（一）予以公开</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43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buNone/>
                      </a:pPr>
                      <a:r>
                        <a:rPr lang="en-US" sz="900" b="0">
                          <a:latin typeface="Times New Roman" panose="02020603050405020304" charset="0"/>
                          <a:cs typeface="Times New Roman" panose="02020603050405020304" charset="0"/>
                        </a:rPr>
                        <a:t>（二）部分公开（区分处理的，只计这一情形，不计其他情形）</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843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indent="0">
                        <a:buNone/>
                      </a:pPr>
                      <a:r>
                        <a:rPr lang="en-US" sz="900" b="0">
                          <a:latin typeface="Times New Roman" panose="02020603050405020304" charset="0"/>
                          <a:cs typeface="Times New Roman" panose="02020603050405020304" charset="0"/>
                        </a:rPr>
                        <a:t>（三）不予公开</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900" b="0">
                          <a:latin typeface="Times New Roman" panose="02020603050405020304" charset="0"/>
                          <a:cs typeface="Times New Roman" panose="02020603050405020304" charset="0"/>
                        </a:rPr>
                        <a:t>1.属于国家秘密</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31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900" b="0">
                          <a:latin typeface="Times New Roman" panose="02020603050405020304" charset="0"/>
                          <a:cs typeface="Times New Roman" panose="02020603050405020304" charset="0"/>
                        </a:rPr>
                        <a:t>2.其他法律行政法规禁止公开</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7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900" b="0">
                          <a:latin typeface="Times New Roman" panose="02020603050405020304" charset="0"/>
                          <a:cs typeface="Times New Roman" panose="02020603050405020304" charset="0"/>
                        </a:rPr>
                        <a:t>3.危及“三安全一稳定”</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1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900" b="0">
                          <a:latin typeface="Times New Roman" panose="02020603050405020304" charset="0"/>
                          <a:cs typeface="Times New Roman" panose="02020603050405020304" charset="0"/>
                        </a:rPr>
                        <a:t>4.保护第三方合法权益</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1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900" b="0">
                          <a:latin typeface="Times New Roman" panose="02020603050405020304" charset="0"/>
                          <a:cs typeface="Times New Roman" panose="02020603050405020304" charset="0"/>
                        </a:rPr>
                        <a:t>5.属于三类内部事务信息</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1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900" b="0">
                          <a:latin typeface="Times New Roman" panose="02020603050405020304" charset="0"/>
                          <a:cs typeface="Times New Roman" panose="02020603050405020304" charset="0"/>
                        </a:rPr>
                        <a:t>6.属于四类过程性信息</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1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900" b="0">
                          <a:latin typeface="Times New Roman" panose="02020603050405020304" charset="0"/>
                          <a:cs typeface="Times New Roman" panose="02020603050405020304" charset="0"/>
                        </a:rPr>
                        <a:t>7.属于行政执法案卷</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1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900" b="0">
                          <a:latin typeface="Times New Roman" panose="02020603050405020304" charset="0"/>
                          <a:cs typeface="Times New Roman" panose="02020603050405020304" charset="0"/>
                        </a:rPr>
                        <a:t>8.属于行政查询事项</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954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900" b="0">
                          <a:latin typeface="Times New Roman" panose="02020603050405020304" charset="0"/>
                          <a:cs typeface="Times New Roman" panose="02020603050405020304" charset="0"/>
                        </a:rPr>
                        <a:t>（四）无法提供</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900" b="0">
                          <a:latin typeface="Times New Roman" panose="02020603050405020304" charset="0"/>
                          <a:cs typeface="Times New Roman" panose="02020603050405020304" charset="0"/>
                        </a:rPr>
                        <a:t>1.本机关不掌握相关政府信息</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84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900" b="0">
                          <a:latin typeface="Times New Roman" panose="02020603050405020304" charset="0"/>
                          <a:cs typeface="Times New Roman" panose="02020603050405020304" charset="0"/>
                        </a:rPr>
                        <a:t>2.没有现成信息需要另行制作</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27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900" b="0">
                          <a:latin typeface="Times New Roman" panose="02020603050405020304" charset="0"/>
                          <a:cs typeface="Times New Roman" panose="02020603050405020304" charset="0"/>
                        </a:rPr>
                        <a:t>3.补正后申请内容仍不明确</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1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5">
                  <a:txBody>
                    <a:bodyPr/>
                    <a:p>
                      <a:pPr indent="0">
                        <a:buNone/>
                      </a:pPr>
                      <a:r>
                        <a:rPr lang="en-US" sz="900" b="0">
                          <a:latin typeface="Times New Roman" panose="02020603050405020304" charset="0"/>
                          <a:cs typeface="Times New Roman" panose="02020603050405020304" charset="0"/>
                        </a:rPr>
                        <a:t>（五）不予处理</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900" b="0">
                          <a:latin typeface="Times New Roman" panose="02020603050405020304" charset="0"/>
                          <a:cs typeface="Times New Roman" panose="02020603050405020304" charset="0"/>
                        </a:rPr>
                        <a:t>1.信访举报投诉类申请</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1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900" b="0">
                          <a:latin typeface="Times New Roman" panose="02020603050405020304" charset="0"/>
                          <a:cs typeface="Times New Roman" panose="02020603050405020304" charset="0"/>
                        </a:rPr>
                        <a:t>2.重复申请</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1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900" b="0">
                          <a:latin typeface="Times New Roman" panose="02020603050405020304" charset="0"/>
                          <a:cs typeface="Times New Roman" panose="02020603050405020304" charset="0"/>
                        </a:rPr>
                        <a:t>3.要求提供公开出版物</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1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900" b="0">
                          <a:latin typeface="Times New Roman" panose="02020603050405020304" charset="0"/>
                          <a:cs typeface="Times New Roman" panose="02020603050405020304" charset="0"/>
                        </a:rPr>
                        <a:t>4.无正当理由大量反复申请</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43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900" b="0">
                          <a:latin typeface="Times New Roman" panose="02020603050405020304" charset="0"/>
                          <a:cs typeface="Times New Roman" panose="02020603050405020304" charset="0"/>
                        </a:rPr>
                        <a:t>5.要求行政机关确认或重新出具已获取信息</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11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900" b="0">
                          <a:latin typeface="Times New Roman" panose="02020603050405020304" charset="0"/>
                          <a:cs typeface="Times New Roman" panose="02020603050405020304" charset="0"/>
                        </a:rPr>
                        <a:t>（六）其他处理</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900" b="0">
                          <a:latin typeface="Times New Roman" panose="02020603050405020304" charset="0"/>
                          <a:cs typeface="Times New Roman" panose="02020603050405020304" charset="0"/>
                        </a:rPr>
                        <a:t>1</a:t>
                      </a:r>
                      <a:r>
                        <a:rPr lang="en-US" sz="900" b="0">
                          <a:solidFill>
                            <a:srgbClr val="000000"/>
                          </a:solidFill>
                          <a:latin typeface="Times New Roman" panose="02020603050405020304" charset="0"/>
                          <a:cs typeface="Times New Roman" panose="02020603050405020304" charset="0"/>
                        </a:rPr>
                        <a:t>.申请人无正当理由逾期不补正、行政机关不再处理其政府信息公开申请</a:t>
                      </a:r>
                      <a:endParaRPr lang="en-US" altLang="en-US" sz="900" b="0">
                        <a:latin typeface="Times New Roman" panose="02020603050405020304" charset="0"/>
                        <a:ea typeface="Times New Roman" panose="02020603050405020304" charset="0"/>
                        <a:cs typeface="Times New Roman" panose="02020603050405020304" charset="0"/>
                      </a:endParaRPr>
                    </a:p>
                  </a:txBody>
                  <a:tcPr marL="0" marR="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718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900" b="0">
                          <a:latin typeface="Times New Roman" panose="02020603050405020304" charset="0"/>
                          <a:cs typeface="Times New Roman" panose="02020603050405020304" charset="0"/>
                        </a:rPr>
                        <a:t>2</a:t>
                      </a:r>
                      <a:r>
                        <a:rPr lang="en-US" sz="900" b="0">
                          <a:solidFill>
                            <a:srgbClr val="000000"/>
                          </a:solidFill>
                          <a:latin typeface="Times New Roman" panose="02020603050405020304" charset="0"/>
                          <a:cs typeface="Times New Roman" panose="02020603050405020304" charset="0"/>
                        </a:rPr>
                        <a:t>.申请人逾期未按收费通知要求缴纳费用、行政机关不再处理其政府信息公开申请</a:t>
                      </a:r>
                      <a:endParaRPr lang="en-US" altLang="en-US" sz="900" b="0">
                        <a:latin typeface="Times New Roman" panose="02020603050405020304" charset="0"/>
                        <a:ea typeface="Times New Roman" panose="02020603050405020304" charset="0"/>
                        <a:cs typeface="Times New Roman" panose="02020603050405020304" charset="0"/>
                      </a:endParaRPr>
                    </a:p>
                  </a:txBody>
                  <a:tcPr marL="0" marR="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1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900" b="0">
                          <a:latin typeface="Times New Roman" panose="02020603050405020304" charset="0"/>
                          <a:cs typeface="Times New Roman" panose="02020603050405020304" charset="0"/>
                        </a:rPr>
                        <a:t>3.其他</a:t>
                      </a:r>
                      <a:endParaRPr lang="en-US" altLang="en-US" sz="900" b="0">
                        <a:latin typeface="Times New Roman" panose="02020603050405020304" charset="0"/>
                        <a:ea typeface="Times New Roman" panose="02020603050405020304" charset="0"/>
                        <a:cs typeface="Times New Roman" panose="02020603050405020304" charset="0"/>
                      </a:endParaRPr>
                    </a:p>
                  </a:txBody>
                  <a:tcPr marL="0" marR="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1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buNone/>
                      </a:pPr>
                      <a:r>
                        <a:rPr lang="en-US" sz="900" b="0">
                          <a:latin typeface="Times New Roman" panose="02020603050405020304" charset="0"/>
                          <a:cs typeface="Times New Roman" panose="02020603050405020304" charset="0"/>
                        </a:rPr>
                        <a:t>（七）总计</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7160">
                <a:tc gridSpan="3">
                  <a:txBody>
                    <a:bodyPr/>
                    <a:p>
                      <a:pPr indent="0">
                        <a:buNone/>
                      </a:pPr>
                      <a:r>
                        <a:rPr lang="en-US" sz="900" b="0">
                          <a:latin typeface="Times New Roman" panose="02020603050405020304" charset="0"/>
                          <a:cs typeface="Times New Roman" panose="02020603050405020304" charset="0"/>
                        </a:rPr>
                        <a:t>四、结转下年度继续办理</a:t>
                      </a:r>
                      <a:endParaRPr lang="en-US" altLang="en-US" sz="9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latin typeface="文星仿宋" charset="0"/>
                          <a:cs typeface="文星仿宋" charset="0"/>
                        </a:rPr>
                        <a:t>0</a:t>
                      </a:r>
                      <a:endParaRPr lang="en-US" altLang="en-US" sz="900" b="0">
                        <a:latin typeface="文星仿宋" charset="0"/>
                        <a:ea typeface="文星仿宋" charset="0"/>
                        <a:cs typeface="文星仿宋"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bldLst>
      <p:bldP spid="5" grpId="0" bldLvl="0" animBg="1"/>
      <p:bldP spid="5" grpId="1" bldLvl="0" animBg="1"/>
      <p:bldP spid="5" grpId="2" bldLvl="0" animBg="1"/>
      <p:bldP spid="11" grpId="0"/>
    </p:bldLst>
  </p:timing>
</p:sld>
</file>

<file path=ppt/tags/tag1.xml><?xml version="1.0" encoding="utf-8"?>
<p:tagLst xmlns:p="http://schemas.openxmlformats.org/presentationml/2006/main">
  <p:tag name="KSO_WM_DIAGRAM_VIRTUALLY_FRAME" val="{&quot;height&quot;:189.90000000000018,&quot;left&quot;:208.75,&quot;top&quot;:47.75,&quot;width&quot;:426.48020260547327}"/>
</p:tagLst>
</file>

<file path=ppt/tags/tag10.xml><?xml version="1.0" encoding="utf-8"?>
<p:tagLst xmlns:p="http://schemas.openxmlformats.org/presentationml/2006/main">
  <p:tag name="KSO_WM_DIAGRAM_VIRTUALLY_FRAME" val="{&quot;height&quot;:189.90000000000015,&quot;left&quot;:208.75,&quot;top&quot;:47.75,&quot;width&quot;:424.6}"/>
  <p:tag name="KSO_WM_BEAUTIFY_FLAG" val=""/>
</p:tagLst>
</file>

<file path=ppt/tags/tag11.xml><?xml version="1.0" encoding="utf-8"?>
<p:tagLst xmlns:p="http://schemas.openxmlformats.org/presentationml/2006/main">
  <p:tag name="KSO_WM_DIAGRAM_VIRTUALLY_FRAME" val="{&quot;height&quot;:189.90000000000015,&quot;left&quot;:208.75,&quot;top&quot;:47.75,&quot;width&quot;:424.6}"/>
  <p:tag name="KSO_WM_BEAUTIFY_FLAG" val=""/>
</p:tagLst>
</file>

<file path=ppt/tags/tag12.xml><?xml version="1.0" encoding="utf-8"?>
<p:tagLst xmlns:p="http://schemas.openxmlformats.org/presentationml/2006/main">
  <p:tag name="KSO_WM_DIAGRAM_VIRTUALLY_FRAME" val="{&quot;height&quot;:189.90000000000015,&quot;left&quot;:208.75,&quot;top&quot;:47.75,&quot;width&quot;:424.6}"/>
  <p:tag name="KSO_WM_BEAUTIFY_FLAG" val=""/>
</p:tagLst>
</file>

<file path=ppt/tags/tag13.xml><?xml version="1.0" encoding="utf-8"?>
<p:tagLst xmlns:p="http://schemas.openxmlformats.org/presentationml/2006/main">
  <p:tag name="KSO_WM_DIAGRAM_VIRTUALLY_FRAME" val="{&quot;height&quot;:189.90000000000018,&quot;left&quot;:208.75,&quot;top&quot;:47.75,&quot;width&quot;:426.48020260547327}"/>
  <p:tag name="KSO_WM_BEAUTIFY_FLAG" val=""/>
</p:tagLst>
</file>

<file path=ppt/tags/tag14.xml><?xml version="1.0" encoding="utf-8"?>
<p:tagLst xmlns:p="http://schemas.openxmlformats.org/presentationml/2006/main">
  <p:tag name="KSO_WM_DIAGRAM_VIRTUALLY_FRAME" val="{&quot;height&quot;:189.90000000000018,&quot;left&quot;:208.75,&quot;top&quot;:47.75,&quot;width&quot;:426.48020260547327}"/>
  <p:tag name="KSO_WM_BEAUTIFY_FLAG" val=""/>
</p:tagLst>
</file>

<file path=ppt/tags/tag15.xml><?xml version="1.0" encoding="utf-8"?>
<p:tagLst xmlns:p="http://schemas.openxmlformats.org/presentationml/2006/main">
  <p:tag name="KSO_WM_DIAGRAM_VIRTUALLY_FRAME" val="{&quot;height&quot;:189.90000000000018,&quot;left&quot;:208.75,&quot;top&quot;:47.75,&quot;width&quot;:426.48020260547327}"/>
  <p:tag name="KSO_WM_BEAUTIFY_FLAG" val=""/>
</p:tagLst>
</file>

<file path=ppt/tags/tag16.xml><?xml version="1.0" encoding="utf-8"?>
<p:tagLst xmlns:p="http://schemas.openxmlformats.org/presentationml/2006/main">
  <p:tag name="TABLE_ENDDRAG_ORIGIN_RECT" val="518*322"/>
  <p:tag name="TABLE_ENDDRAG_RECT" val="99*137*518*322"/>
</p:tagLst>
</file>

<file path=ppt/tags/tag17.xml><?xml version="1.0" encoding="utf-8"?>
<p:tagLst xmlns:p="http://schemas.openxmlformats.org/presentationml/2006/main">
  <p:tag name="TABLE_ENDDRAG_ORIGIN_RECT" val="572*403"/>
  <p:tag name="TABLE_ENDDRAG_RECT" val="105*122*572*403"/>
</p:tagLst>
</file>

<file path=ppt/tags/tag18.xml><?xml version="1.0" encoding="utf-8"?>
<p:tagLst xmlns:p="http://schemas.openxmlformats.org/presentationml/2006/main">
  <p:tag name="TABLE_ENDDRAG_ORIGIN_RECT" val="440*189"/>
  <p:tag name="TABLE_ENDDRAG_RECT" val="176*203*440*189"/>
</p:tagLst>
</file>

<file path=ppt/tags/tag19.xml><?xml version="1.0" encoding="utf-8"?>
<p:tagLst xmlns:p="http://schemas.openxmlformats.org/presentationml/2006/main">
  <p:tag name="COMMONDATA" val="eyJoZGlkIjoiN2M5MjQxZTgxZGY0MTNhMjkxZWUwMDU3NGE5ZDYzM2UifQ=="/>
  <p:tag name="resource_record_key" val="{&quot;13&quot;:[4364974]}"/>
  <p:tag name="commondata" val="eyJoZGlkIjoiNTI5ZWEwZTIxZmQ1YzM4NWVhMGE1YzExM2Y3NmQzOTkifQ=="/>
</p:tagLst>
</file>

<file path=ppt/tags/tag2.xml><?xml version="1.0" encoding="utf-8"?>
<p:tagLst xmlns:p="http://schemas.openxmlformats.org/presentationml/2006/main">
  <p:tag name="KSO_WM_DIAGRAM_VIRTUALLY_FRAME" val="{&quot;height&quot;:189.90000000000018,&quot;left&quot;:208.75,&quot;top&quot;:47.75,&quot;width&quot;:426.48020260547327}"/>
</p:tagLst>
</file>

<file path=ppt/tags/tag3.xml><?xml version="1.0" encoding="utf-8"?>
<p:tagLst xmlns:p="http://schemas.openxmlformats.org/presentationml/2006/main">
  <p:tag name="KSO_WM_DIAGRAM_VIRTUALLY_FRAME" val="{&quot;height&quot;:189.90000000000018,&quot;left&quot;:208.75,&quot;top&quot;:47.75,&quot;width&quot;:426.48020260547327}"/>
</p:tagLst>
</file>

<file path=ppt/tags/tag4.xml><?xml version="1.0" encoding="utf-8"?>
<p:tagLst xmlns:p="http://schemas.openxmlformats.org/presentationml/2006/main">
  <p:tag name="KSO_WM_DIAGRAM_VIRTUALLY_FRAME" val="{&quot;height&quot;:189.90000000000018,&quot;left&quot;:208.75,&quot;top&quot;:47.75,&quot;width&quot;:426.48020260547327}"/>
</p:tagLst>
</file>

<file path=ppt/tags/tag5.xml><?xml version="1.0" encoding="utf-8"?>
<p:tagLst xmlns:p="http://schemas.openxmlformats.org/presentationml/2006/main">
  <p:tag name="KSO_WM_DIAGRAM_VIRTUALLY_FRAME" val="{&quot;height&quot;:189.90000000000018,&quot;left&quot;:208.75,&quot;top&quot;:47.75,&quot;width&quot;:426.48020260547327}"/>
</p:tagLst>
</file>

<file path=ppt/tags/tag6.xml><?xml version="1.0" encoding="utf-8"?>
<p:tagLst xmlns:p="http://schemas.openxmlformats.org/presentationml/2006/main">
  <p:tag name="KSO_WM_DIAGRAM_VIRTUALLY_FRAME" val="{&quot;height&quot;:189.90000000000018,&quot;left&quot;:208.75,&quot;top&quot;:47.75,&quot;width&quot;:426.48020260547327}"/>
</p:tagLst>
</file>

<file path=ppt/tags/tag7.xml><?xml version="1.0" encoding="utf-8"?>
<p:tagLst xmlns:p="http://schemas.openxmlformats.org/presentationml/2006/main">
  <p:tag name="KSO_WM_DIAGRAM_VIRTUALLY_FRAME" val="{&quot;height&quot;:189.90000000000018,&quot;left&quot;:208.75,&quot;top&quot;:47.75,&quot;width&quot;:426.48020260547327}"/>
</p:tagLst>
</file>

<file path=ppt/tags/tag8.xml><?xml version="1.0" encoding="utf-8"?>
<p:tagLst xmlns:p="http://schemas.openxmlformats.org/presentationml/2006/main">
  <p:tag name="KSO_WM_DIAGRAM_VIRTUALLY_FRAME" val="{&quot;height&quot;:189.90000000000018,&quot;left&quot;:208.75,&quot;top&quot;:47.75,&quot;width&quot;:426.48020260547327}"/>
</p:tagLst>
</file>

<file path=ppt/tags/tag9.xml><?xml version="1.0" encoding="utf-8"?>
<p:tagLst xmlns:p="http://schemas.openxmlformats.org/presentationml/2006/main">
  <p:tag name="KSO_WM_DIAGRAM_VIRTUALLY_FRAME" val="{&quot;height&quot;:189.90000000000018,&quot;left&quot;:208.75,&quot;top&quot;:47.75,&quot;width&quot;:426.48020260547327}"/>
</p:tagLst>
</file>

<file path=ppt/theme/theme1.xml><?xml version="1.0" encoding="utf-8"?>
<a:theme xmlns:a="http://schemas.openxmlformats.org/drawingml/2006/main" name="Office 主题">
  <a:themeElements>
    <a:clrScheme name="自定义 3">
      <a:dk1>
        <a:sysClr val="windowText" lastClr="000000"/>
      </a:dk1>
      <a:lt1>
        <a:sysClr val="window" lastClr="FFFFFF"/>
      </a:lt1>
      <a:dk2>
        <a:srgbClr val="BE0000"/>
      </a:dk2>
      <a:lt2>
        <a:srgbClr val="E7E6E6"/>
      </a:lt2>
      <a:accent1>
        <a:srgbClr val="BE0000"/>
      </a:accent1>
      <a:accent2>
        <a:srgbClr val="ED7D31"/>
      </a:accent2>
      <a:accent3>
        <a:srgbClr val="D20000"/>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4027</Words>
  <Application>WPS 演示</Application>
  <PresentationFormat>宽屏</PresentationFormat>
  <Paragraphs>903</Paragraphs>
  <Slides>12</Slides>
  <Notes>1</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12</vt:i4>
      </vt:variant>
    </vt:vector>
  </HeadingPairs>
  <TitlesOfParts>
    <vt:vector size="26" baseType="lpstr">
      <vt:lpstr>Arial</vt:lpstr>
      <vt:lpstr>宋体</vt:lpstr>
      <vt:lpstr>Wingdings</vt:lpstr>
      <vt:lpstr>微软雅黑</vt:lpstr>
      <vt:lpstr>Times New Roman</vt:lpstr>
      <vt:lpstr>方正仿宋简体</vt:lpstr>
      <vt:lpstr>方正楷体简体</vt:lpstr>
      <vt:lpstr>文星楷体</vt:lpstr>
      <vt:lpstr>文星仿宋</vt:lpstr>
      <vt:lpstr>仿宋</vt:lpstr>
      <vt:lpstr>Calibri</vt:lpstr>
      <vt:lpstr>Arial Unicode MS</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阳光下的少年</cp:lastModifiedBy>
  <cp:revision>206</cp:revision>
  <dcterms:created xsi:type="dcterms:W3CDTF">2016-07-12T03:45:00Z</dcterms:created>
  <dcterms:modified xsi:type="dcterms:W3CDTF">2024-01-29T03:28:40Z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2052-12.1.0.16250</vt:lpwstr>
  </property>
  <property fmtid="{D5CDD505-2E9C-101B-9397-08002B2CF9AE}" pid="3" name="ICV">
    <vt:lpwstr>3A27138F05104175A46DE143679B457D</vt:lpwstr>
  </property>
</Properties>
</file>