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3" r:id="rId5"/>
    <p:sldId id="270" r:id="rId6"/>
    <p:sldId id="271" r:id="rId7"/>
    <p:sldId id="272" r:id="rId8"/>
    <p:sldId id="273" r:id="rId9"/>
    <p:sldId id="274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F8D56-3CFF-41E3-9F5F-72B4BF69820F}" type="datetimeFigureOut">
              <a:rPr lang="zh-CN" altLang="en-US" smtClean="0"/>
              <a:t>2019/7/18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AEB3-89B4-48E5-AB82-F0D12E34CCC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F8D56-3CFF-41E3-9F5F-72B4BF69820F}" type="datetimeFigureOut">
              <a:rPr lang="zh-CN" altLang="en-US" smtClean="0"/>
              <a:t>2019/7/18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AEB3-89B4-48E5-AB82-F0D12E34CCC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F8D56-3CFF-41E3-9F5F-72B4BF69820F}" type="datetimeFigureOut">
              <a:rPr lang="zh-CN" altLang="en-US" smtClean="0"/>
              <a:t>2019/7/18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AEB3-89B4-48E5-AB82-F0D12E34CCC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F8D56-3CFF-41E3-9F5F-72B4BF69820F}" type="datetimeFigureOut">
              <a:rPr lang="zh-CN" altLang="en-US" smtClean="0"/>
              <a:t>2019/7/18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AEB3-89B4-48E5-AB82-F0D12E34CCC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F8D56-3CFF-41E3-9F5F-72B4BF69820F}" type="datetimeFigureOut">
              <a:rPr lang="zh-CN" altLang="en-US" smtClean="0"/>
              <a:t>2019/7/18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AEB3-89B4-48E5-AB82-F0D12E34CCC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F8D56-3CFF-41E3-9F5F-72B4BF69820F}" type="datetimeFigureOut">
              <a:rPr lang="zh-CN" altLang="en-US" smtClean="0"/>
              <a:t>2019/7/18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AEB3-89B4-48E5-AB82-F0D12E34CCC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F8D56-3CFF-41E3-9F5F-72B4BF69820F}" type="datetimeFigureOut">
              <a:rPr lang="zh-CN" altLang="en-US" smtClean="0"/>
              <a:t>2019/7/18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AEB3-89B4-48E5-AB82-F0D12E34CCC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F8D56-3CFF-41E3-9F5F-72B4BF69820F}" type="datetimeFigureOut">
              <a:rPr lang="zh-CN" altLang="en-US" smtClean="0"/>
              <a:t>2019/7/18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AEB3-89B4-48E5-AB82-F0D12E34CCC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F8D56-3CFF-41E3-9F5F-72B4BF69820F}" type="datetimeFigureOut">
              <a:rPr lang="zh-CN" altLang="en-US" smtClean="0"/>
              <a:t>2019/7/18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AEB3-89B4-48E5-AB82-F0D12E34CCC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F8D56-3CFF-41E3-9F5F-72B4BF69820F}" type="datetimeFigureOut">
              <a:rPr lang="zh-CN" altLang="en-US" smtClean="0"/>
              <a:t>2019/7/18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AEB3-89B4-48E5-AB82-F0D12E34CCC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F8D56-3CFF-41E3-9F5F-72B4BF69820F}" type="datetimeFigureOut">
              <a:rPr lang="zh-CN" altLang="en-US" smtClean="0"/>
              <a:t>2019/7/18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AEB3-89B4-48E5-AB82-F0D12E34CCC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F8D56-3CFF-41E3-9F5F-72B4BF69820F}" type="datetimeFigureOut">
              <a:rPr lang="zh-CN" altLang="en-US" smtClean="0"/>
              <a:t>2019/7/18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CAEB3-89B4-48E5-AB82-F0D12E34CCC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Administrator.PC-20170330CVXP\Desktop\无标题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标题 1"/>
          <p:cNvSpPr txBox="1">
            <a:spLocks/>
          </p:cNvSpPr>
          <p:nvPr/>
        </p:nvSpPr>
        <p:spPr>
          <a:xfrm>
            <a:off x="0" y="2130425"/>
            <a:ext cx="9144000" cy="17306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方正大标宋简体" pitchFamily="2" charset="-122"/>
                <a:ea typeface="方正大标宋简体" pitchFamily="2" charset="-122"/>
                <a:cs typeface="+mj-cs"/>
              </a:rPr>
              <a:t>张楼镇人民政府</a:t>
            </a:r>
            <a:r>
              <a:rPr kumimoji="0" lang="en-US" altLang="zh-CN" sz="4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方正大标宋简体" pitchFamily="2" charset="-122"/>
                <a:ea typeface="方正大标宋简体" pitchFamily="2" charset="-122"/>
                <a:cs typeface="+mj-cs"/>
              </a:rPr>
              <a:t>2018</a:t>
            </a:r>
            <a:r>
              <a:rPr kumimoji="0" lang="zh-CN" altLang="en-US" sz="4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方正大标宋简体" pitchFamily="2" charset="-122"/>
                <a:ea typeface="方正大标宋简体" pitchFamily="2" charset="-122"/>
                <a:cs typeface="+mj-cs"/>
              </a:rPr>
              <a:t>年信息公开</a:t>
            </a:r>
            <a:r>
              <a:rPr kumimoji="0" lang="en-US" altLang="zh-CN" sz="4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方正大标宋简体" pitchFamily="2" charset="-122"/>
                <a:ea typeface="方正大标宋简体" pitchFamily="2" charset="-122"/>
                <a:cs typeface="+mj-cs"/>
              </a:rPr>
              <a:t/>
            </a:r>
            <a:br>
              <a:rPr kumimoji="0" lang="en-US" altLang="zh-CN" sz="4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方正大标宋简体" pitchFamily="2" charset="-122"/>
                <a:ea typeface="方正大标宋简体" pitchFamily="2" charset="-122"/>
                <a:cs typeface="+mj-cs"/>
              </a:rPr>
            </a:br>
            <a:r>
              <a:rPr kumimoji="0" lang="zh-CN" altLang="en-US" sz="4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方正大标宋简体" pitchFamily="2" charset="-122"/>
                <a:ea typeface="方正大标宋简体" pitchFamily="2" charset="-122"/>
                <a:cs typeface="+mj-cs"/>
              </a:rPr>
              <a:t>工作报告</a:t>
            </a:r>
            <a:endParaRPr kumimoji="0" lang="zh-CN" altLang="en-US" sz="4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方正大标宋简体" pitchFamily="2" charset="-122"/>
              <a:ea typeface="方正大标宋简体" pitchFamily="2" charset="-122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Administrator.PC-20170330CVXP\Desktop\无标题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标题 1"/>
          <p:cNvSpPr txBox="1">
            <a:spLocks/>
          </p:cNvSpPr>
          <p:nvPr/>
        </p:nvSpPr>
        <p:spPr>
          <a:xfrm>
            <a:off x="0" y="2130425"/>
            <a:ext cx="9144000" cy="17306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方正大标宋简体" pitchFamily="2" charset="-122"/>
              <a:ea typeface="方正大标宋简体" pitchFamily="2" charset="-122"/>
              <a:cs typeface="+mj-cs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1772816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000" b="1" dirty="0" smtClean="0">
                <a:solidFill>
                  <a:srgbClr val="CC6600"/>
                </a:solidFill>
                <a:latin typeface="楷体" pitchFamily="49" charset="-122"/>
                <a:ea typeface="楷体" pitchFamily="49" charset="-122"/>
              </a:rPr>
              <a:t>   </a:t>
            </a:r>
            <a:r>
              <a:rPr lang="zh-CN" altLang="en-US" sz="3000" b="1" dirty="0">
                <a:solidFill>
                  <a:srgbClr val="009999"/>
                </a:solidFill>
                <a:latin typeface="楷体" pitchFamily="49" charset="-122"/>
                <a:ea typeface="楷体" pitchFamily="49" charset="-122"/>
              </a:rPr>
              <a:t> 本报告根据</a:t>
            </a:r>
            <a:r>
              <a:rPr lang="en-US" altLang="zh-CN" sz="3000" b="1" dirty="0">
                <a:solidFill>
                  <a:srgbClr val="009999"/>
                </a:solidFill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3000" b="1" dirty="0">
                <a:solidFill>
                  <a:srgbClr val="009999"/>
                </a:solidFill>
                <a:latin typeface="楷体" pitchFamily="49" charset="-122"/>
                <a:ea typeface="楷体" pitchFamily="49" charset="-122"/>
              </a:rPr>
              <a:t>中华人民共和国政府信息公开条例</a:t>
            </a:r>
            <a:r>
              <a:rPr lang="en-US" altLang="zh-CN" sz="3000" b="1" dirty="0">
                <a:solidFill>
                  <a:srgbClr val="009999"/>
                </a:solidFill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sz="3000" b="1" dirty="0">
                <a:solidFill>
                  <a:srgbClr val="009999"/>
                </a:solidFill>
                <a:latin typeface="楷体" pitchFamily="49" charset="-122"/>
                <a:ea typeface="楷体" pitchFamily="49" charset="-122"/>
              </a:rPr>
              <a:t>（以下简称</a:t>
            </a:r>
            <a:r>
              <a:rPr lang="en-US" altLang="zh-CN" sz="3000" b="1" dirty="0">
                <a:solidFill>
                  <a:srgbClr val="009999"/>
                </a:solidFill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3000" b="1" dirty="0">
                <a:solidFill>
                  <a:srgbClr val="009999"/>
                </a:solidFill>
                <a:latin typeface="楷体" pitchFamily="49" charset="-122"/>
                <a:ea typeface="楷体" pitchFamily="49" charset="-122"/>
              </a:rPr>
              <a:t>条例</a:t>
            </a:r>
            <a:r>
              <a:rPr lang="en-US" altLang="zh-CN" sz="3000" b="1" dirty="0">
                <a:solidFill>
                  <a:srgbClr val="009999"/>
                </a:solidFill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sz="3000" b="1" dirty="0">
                <a:solidFill>
                  <a:srgbClr val="009999"/>
                </a:solidFill>
                <a:latin typeface="楷体" pitchFamily="49" charset="-122"/>
                <a:ea typeface="楷体" pitchFamily="49" charset="-122"/>
              </a:rPr>
              <a:t>）要求编制。全文包括概述，政府信息主动公开情况，政府信息依申请公开情况，咨询情况，因政府信息公开工作引起举报、投诉和行政复议、行政诉讼情况以及存在问题和整改措施。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Administrator.PC-20170330CVXP\Desktop\无标题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标题 1"/>
          <p:cNvSpPr txBox="1">
            <a:spLocks/>
          </p:cNvSpPr>
          <p:nvPr/>
        </p:nvSpPr>
        <p:spPr>
          <a:xfrm>
            <a:off x="0" y="2130425"/>
            <a:ext cx="9144000" cy="17306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方正大标宋简体" pitchFamily="2" charset="-122"/>
              <a:ea typeface="方正大标宋简体" pitchFamily="2" charset="-122"/>
              <a:cs typeface="+mj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270892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000" b="1" dirty="0" smtClean="0">
                <a:latin typeface="方正仿宋_GBK" pitchFamily="65" charset="-122"/>
                <a:ea typeface="方正仿宋_GBK" pitchFamily="65" charset="-122"/>
              </a:rPr>
              <a:t>     </a:t>
            </a:r>
            <a:r>
              <a:rPr lang="en-US" altLang="zh-CN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2018</a:t>
            </a:r>
            <a:r>
              <a:rPr lang="zh-CN" altLang="en-US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年，在县委、县政府的正确领导下，张楼镇人民政府坚持以党的十九大精神为指导，进一步完善了政务公开各项制度、内容，坚持政策公开透明，加大督导检查力度，带动了全镇的政务公开工作，取得了良好的成效，获得了广大群众的积极拥护支持。</a:t>
            </a:r>
          </a:p>
        </p:txBody>
      </p:sp>
      <p:sp>
        <p:nvSpPr>
          <p:cNvPr id="6" name="矩形 5"/>
          <p:cNvSpPr/>
          <p:nvPr/>
        </p:nvSpPr>
        <p:spPr>
          <a:xfrm>
            <a:off x="0" y="1268760"/>
            <a:ext cx="2843808" cy="707886"/>
          </a:xfrm>
          <a:prstGeom prst="rect">
            <a:avLst/>
          </a:prstGeom>
          <a:gradFill>
            <a:gsLst>
              <a:gs pos="0">
                <a:schemeClr val="bg1">
                  <a:alpha val="9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3500000" scaled="1"/>
          </a:gradFill>
        </p:spPr>
        <p:txBody>
          <a:bodyPr wrap="square">
            <a:spAutoFit/>
          </a:bodyPr>
          <a:lstStyle/>
          <a:p>
            <a:r>
              <a:rPr lang="zh-CN" altLang="en-US" sz="4000" dirty="0">
                <a:solidFill>
                  <a:srgbClr val="FFFF00"/>
                </a:solidFill>
                <a:latin typeface="方正大标宋简体" pitchFamily="2" charset="-122"/>
                <a:ea typeface="方正大标宋简体" pitchFamily="2" charset="-122"/>
              </a:rPr>
              <a:t>一、概</a:t>
            </a:r>
            <a:r>
              <a:rPr lang="zh-CN" altLang="en-US" sz="4000" dirty="0" smtClean="0">
                <a:solidFill>
                  <a:srgbClr val="FFFF00"/>
                </a:solidFill>
                <a:latin typeface="方正大标宋简体" pitchFamily="2" charset="-122"/>
                <a:ea typeface="方正大标宋简体" pitchFamily="2" charset="-122"/>
              </a:rPr>
              <a:t>述</a:t>
            </a:r>
            <a:endParaRPr lang="zh-CN" altLang="en-US" sz="4000" dirty="0">
              <a:solidFill>
                <a:srgbClr val="FFFF00"/>
              </a:solidFill>
              <a:latin typeface="方正大标宋简体" pitchFamily="2" charset="-122"/>
              <a:ea typeface="方正大标宋简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Administrator.PC-20170330CVXP\Desktop\无标题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标题 1"/>
          <p:cNvSpPr txBox="1">
            <a:spLocks/>
          </p:cNvSpPr>
          <p:nvPr/>
        </p:nvSpPr>
        <p:spPr>
          <a:xfrm>
            <a:off x="0" y="2130425"/>
            <a:ext cx="9144000" cy="17306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方正大标宋简体" pitchFamily="2" charset="-122"/>
              <a:ea typeface="方正大标宋简体" pitchFamily="2" charset="-122"/>
              <a:cs typeface="+mj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2690336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000" b="1" dirty="0">
                <a:solidFill>
                  <a:srgbClr val="CC6600"/>
                </a:solidFill>
                <a:latin typeface="方正仿宋_GBK" pitchFamily="65" charset="-122"/>
                <a:ea typeface="方正仿宋_GBK" pitchFamily="65" charset="-122"/>
              </a:rPr>
              <a:t>　</a:t>
            </a:r>
          </a:p>
          <a:p>
            <a:r>
              <a:rPr lang="zh-CN" altLang="en-US" sz="3000" b="1" dirty="0" smtClean="0">
                <a:solidFill>
                  <a:srgbClr val="CC6600"/>
                </a:solidFill>
                <a:latin typeface="方正仿宋_GBK" pitchFamily="65" charset="-122"/>
                <a:ea typeface="方正仿宋_GBK" pitchFamily="65" charset="-122"/>
              </a:rPr>
              <a:t>    </a:t>
            </a:r>
            <a:r>
              <a:rPr lang="zh-CN" altLang="en-US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全年累计主动公开政府信息</a:t>
            </a:r>
            <a:r>
              <a:rPr lang="en-US" altLang="zh-CN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165</a:t>
            </a:r>
            <a:r>
              <a:rPr lang="zh-CN" altLang="en-US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条，其中通过政务微信公开政府信息数</a:t>
            </a:r>
            <a:r>
              <a:rPr lang="en-US" altLang="zh-CN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36</a:t>
            </a:r>
            <a:r>
              <a:rPr lang="zh-CN" altLang="en-US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条，其他方式公开政府信息数</a:t>
            </a:r>
            <a:r>
              <a:rPr lang="en-US" altLang="zh-CN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129</a:t>
            </a:r>
            <a:r>
              <a:rPr lang="zh-CN" altLang="en-US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条；回应公众关注热点或重大舆情数</a:t>
            </a:r>
            <a:r>
              <a:rPr lang="en-US" altLang="zh-CN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34</a:t>
            </a:r>
            <a:r>
              <a:rPr lang="zh-CN" altLang="en-US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次。</a:t>
            </a:r>
          </a:p>
        </p:txBody>
      </p:sp>
      <p:sp>
        <p:nvSpPr>
          <p:cNvPr id="5" name="矩形 4"/>
          <p:cNvSpPr/>
          <p:nvPr/>
        </p:nvSpPr>
        <p:spPr>
          <a:xfrm>
            <a:off x="251520" y="1700808"/>
            <a:ext cx="6340197" cy="707886"/>
          </a:xfrm>
          <a:prstGeom prst="rect">
            <a:avLst/>
          </a:prstGeom>
          <a:gradFill>
            <a:gsLst>
              <a:gs pos="0">
                <a:schemeClr val="bg1">
                  <a:alpha val="9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3500000" scaled="1"/>
          </a:gradFill>
        </p:spPr>
        <p:txBody>
          <a:bodyPr wrap="none">
            <a:spAutoFit/>
          </a:bodyPr>
          <a:lstStyle/>
          <a:p>
            <a:r>
              <a:rPr lang="zh-CN" altLang="en-US" sz="4000" dirty="0">
                <a:solidFill>
                  <a:srgbClr val="FFFF00"/>
                </a:solidFill>
                <a:latin typeface="方正大标宋简体" pitchFamily="2" charset="-122"/>
                <a:ea typeface="方正大标宋简体" pitchFamily="2" charset="-122"/>
              </a:rPr>
              <a:t>二、政府信息主动公开情况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Administrator.PC-20170330CVXP\Desktop\无标题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标题 1"/>
          <p:cNvSpPr txBox="1">
            <a:spLocks/>
          </p:cNvSpPr>
          <p:nvPr/>
        </p:nvSpPr>
        <p:spPr>
          <a:xfrm>
            <a:off x="0" y="2130425"/>
            <a:ext cx="9144000" cy="17306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方正大标宋简体" pitchFamily="2" charset="-122"/>
              <a:ea typeface="方正大标宋简体" pitchFamily="2" charset="-122"/>
              <a:cs typeface="+mj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2348880"/>
            <a:ext cx="9144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000" b="1" dirty="0">
                <a:solidFill>
                  <a:srgbClr val="CC6600"/>
                </a:solidFill>
                <a:latin typeface="方正仿宋_GBK" pitchFamily="65" charset="-122"/>
                <a:ea typeface="方正仿宋_GBK" pitchFamily="65" charset="-122"/>
              </a:rPr>
              <a:t>　</a:t>
            </a:r>
          </a:p>
          <a:p>
            <a:r>
              <a:rPr lang="en-US" altLang="zh-CN" sz="3000" b="1" dirty="0" smtClean="0">
                <a:solidFill>
                  <a:srgbClr val="CC6600"/>
                </a:solidFill>
                <a:latin typeface="方正仿宋_GBK" pitchFamily="65" charset="-122"/>
                <a:ea typeface="方正仿宋_GBK" pitchFamily="65" charset="-122"/>
              </a:rPr>
              <a:t>    </a:t>
            </a:r>
            <a:r>
              <a:rPr lang="en-US" altLang="zh-CN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2018</a:t>
            </a:r>
            <a:r>
              <a:rPr lang="zh-CN" altLang="en-US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年度我镇未接到群众主动要求公开政府信息的申请。目前尚无发现应主动公开政府信息而未予公开的情况。</a:t>
            </a:r>
          </a:p>
          <a:p>
            <a:r>
              <a:rPr lang="zh-CN" altLang="en-US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    全年累计主动公开政府信息</a:t>
            </a:r>
            <a:r>
              <a:rPr lang="en-US" altLang="zh-CN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165</a:t>
            </a:r>
            <a:r>
              <a:rPr lang="zh-CN" altLang="en-US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条，其中通过政务微信公开政府信息数</a:t>
            </a:r>
            <a:r>
              <a:rPr lang="en-US" altLang="zh-CN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36</a:t>
            </a:r>
            <a:r>
              <a:rPr lang="zh-CN" altLang="en-US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条，其他方式公开政府信息数</a:t>
            </a:r>
            <a:r>
              <a:rPr lang="en-US" altLang="zh-CN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129</a:t>
            </a:r>
            <a:r>
              <a:rPr lang="zh-CN" altLang="en-US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条；回应公众关注热点或重大舆情数</a:t>
            </a:r>
            <a:r>
              <a:rPr lang="en-US" altLang="zh-CN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34</a:t>
            </a:r>
            <a:r>
              <a:rPr lang="zh-CN" altLang="en-US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次。</a:t>
            </a:r>
          </a:p>
        </p:txBody>
      </p:sp>
      <p:sp>
        <p:nvSpPr>
          <p:cNvPr id="5" name="矩形 4"/>
          <p:cNvSpPr/>
          <p:nvPr/>
        </p:nvSpPr>
        <p:spPr>
          <a:xfrm>
            <a:off x="0" y="1052736"/>
            <a:ext cx="7879080" cy="707886"/>
          </a:xfrm>
          <a:prstGeom prst="rect">
            <a:avLst/>
          </a:prstGeom>
          <a:gradFill>
            <a:gsLst>
              <a:gs pos="0">
                <a:schemeClr val="bg1">
                  <a:alpha val="9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3500000" scaled="1"/>
          </a:gradFill>
        </p:spPr>
        <p:txBody>
          <a:bodyPr wrap="none">
            <a:spAutoFit/>
          </a:bodyPr>
          <a:lstStyle/>
          <a:p>
            <a:r>
              <a:rPr lang="zh-CN" altLang="en-US" sz="4000" dirty="0">
                <a:solidFill>
                  <a:srgbClr val="FFFF00"/>
                </a:solidFill>
                <a:latin typeface="方正大标宋简体" pitchFamily="2" charset="-122"/>
                <a:ea typeface="方正大标宋简体" pitchFamily="2" charset="-122"/>
              </a:rPr>
              <a:t>三、政府信息依申请公开办理情</a:t>
            </a:r>
            <a:r>
              <a:rPr lang="zh-CN" altLang="en-US" sz="4000" dirty="0" smtClean="0">
                <a:solidFill>
                  <a:srgbClr val="FFFF00"/>
                </a:solidFill>
                <a:latin typeface="方正大标宋简体" pitchFamily="2" charset="-122"/>
                <a:ea typeface="方正大标宋简体" pitchFamily="2" charset="-122"/>
              </a:rPr>
              <a:t>况</a:t>
            </a:r>
            <a:endParaRPr lang="zh-CN" altLang="en-US" sz="4000" dirty="0">
              <a:solidFill>
                <a:srgbClr val="FFFF00"/>
              </a:solidFill>
              <a:latin typeface="方正大标宋简体" pitchFamily="2" charset="-122"/>
              <a:ea typeface="方正大标宋简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Administrator.PC-20170330CVXP\Desktop\无标题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标题 1"/>
          <p:cNvSpPr txBox="1">
            <a:spLocks/>
          </p:cNvSpPr>
          <p:nvPr/>
        </p:nvSpPr>
        <p:spPr>
          <a:xfrm>
            <a:off x="0" y="2130425"/>
            <a:ext cx="9144000" cy="17306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方正大标宋简体" pitchFamily="2" charset="-122"/>
              <a:ea typeface="方正大标宋简体" pitchFamily="2" charset="-122"/>
              <a:cs typeface="+mj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3140968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000" b="1" dirty="0">
                <a:solidFill>
                  <a:srgbClr val="CC6600"/>
                </a:solidFill>
                <a:latin typeface="方正仿宋_GBK" pitchFamily="65" charset="-122"/>
                <a:ea typeface="方正仿宋_GBK" pitchFamily="65" charset="-122"/>
              </a:rPr>
              <a:t>　　</a:t>
            </a:r>
            <a:r>
              <a:rPr lang="zh-CN" altLang="en-US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全年累计接受群众咨询</a:t>
            </a:r>
            <a:r>
              <a:rPr lang="en-US" altLang="zh-CN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0</a:t>
            </a:r>
            <a:r>
              <a:rPr lang="zh-CN" altLang="en-US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次。其中咨询电话接听</a:t>
            </a:r>
            <a:r>
              <a:rPr lang="en-US" altLang="zh-CN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0</a:t>
            </a:r>
            <a:r>
              <a:rPr lang="zh-CN" altLang="en-US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次；当面咨询接待</a:t>
            </a:r>
            <a:r>
              <a:rPr lang="en-US" altLang="zh-CN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0</a:t>
            </a:r>
            <a:r>
              <a:rPr lang="zh-CN" altLang="en-US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次；网上咨询</a:t>
            </a:r>
            <a:r>
              <a:rPr lang="en-US" altLang="zh-CN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0</a:t>
            </a:r>
            <a:r>
              <a:rPr lang="zh-CN" altLang="en-US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次。</a:t>
            </a:r>
          </a:p>
        </p:txBody>
      </p:sp>
      <p:sp>
        <p:nvSpPr>
          <p:cNvPr id="5" name="矩形 4"/>
          <p:cNvSpPr/>
          <p:nvPr/>
        </p:nvSpPr>
        <p:spPr>
          <a:xfrm>
            <a:off x="251520" y="1700808"/>
            <a:ext cx="3432350" cy="707886"/>
          </a:xfrm>
          <a:prstGeom prst="rect">
            <a:avLst/>
          </a:prstGeom>
          <a:gradFill>
            <a:gsLst>
              <a:gs pos="0">
                <a:schemeClr val="bg1">
                  <a:alpha val="9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3500000" scaled="1"/>
          </a:gradFill>
        </p:spPr>
        <p:txBody>
          <a:bodyPr wrap="none">
            <a:spAutoFit/>
          </a:bodyPr>
          <a:lstStyle/>
          <a:p>
            <a:r>
              <a:rPr lang="zh-CN" altLang="en-US" sz="4000" dirty="0">
                <a:solidFill>
                  <a:srgbClr val="FFFF00"/>
                </a:solidFill>
                <a:latin typeface="方正大标宋简体" pitchFamily="2" charset="-122"/>
                <a:ea typeface="方正大标宋简体" pitchFamily="2" charset="-122"/>
              </a:rPr>
              <a:t>四 、咨询情</a:t>
            </a:r>
            <a:r>
              <a:rPr lang="zh-CN" altLang="en-US" sz="4000" dirty="0" smtClean="0">
                <a:solidFill>
                  <a:srgbClr val="FFFF00"/>
                </a:solidFill>
                <a:latin typeface="方正大标宋简体" pitchFamily="2" charset="-122"/>
                <a:ea typeface="方正大标宋简体" pitchFamily="2" charset="-122"/>
              </a:rPr>
              <a:t>况</a:t>
            </a:r>
            <a:endParaRPr lang="zh-CN" altLang="en-US" sz="4000" dirty="0">
              <a:solidFill>
                <a:srgbClr val="FFFF00"/>
              </a:solidFill>
              <a:latin typeface="方正大标宋简体" pitchFamily="2" charset="-122"/>
              <a:ea typeface="方正大标宋简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Administrator.PC-20170330CVXP\Desktop\无标题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标题 1"/>
          <p:cNvSpPr txBox="1">
            <a:spLocks/>
          </p:cNvSpPr>
          <p:nvPr/>
        </p:nvSpPr>
        <p:spPr>
          <a:xfrm>
            <a:off x="0" y="2130425"/>
            <a:ext cx="9144000" cy="17306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方正大标宋简体" pitchFamily="2" charset="-122"/>
              <a:ea typeface="方正大标宋简体" pitchFamily="2" charset="-122"/>
              <a:cs typeface="+mj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2690336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000" b="1" dirty="0">
                <a:solidFill>
                  <a:srgbClr val="CC6600"/>
                </a:solidFill>
                <a:latin typeface="方正仿宋_GBK" pitchFamily="65" charset="-122"/>
                <a:ea typeface="方正仿宋_GBK" pitchFamily="65" charset="-122"/>
              </a:rPr>
              <a:t>　</a:t>
            </a:r>
          </a:p>
          <a:p>
            <a:r>
              <a:rPr lang="zh-CN" altLang="en-US" sz="3000" b="1" dirty="0">
                <a:solidFill>
                  <a:srgbClr val="CC6600"/>
                </a:solidFill>
                <a:latin typeface="方正仿宋_GBK" pitchFamily="65" charset="-122"/>
                <a:ea typeface="方正仿宋_GBK" pitchFamily="65" charset="-122"/>
              </a:rPr>
              <a:t>　　</a:t>
            </a:r>
            <a:r>
              <a:rPr lang="zh-CN" altLang="en-US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全年累计因政府信息公开工作引起举报</a:t>
            </a:r>
            <a:r>
              <a:rPr lang="en-US" altLang="zh-CN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0</a:t>
            </a:r>
            <a:r>
              <a:rPr lang="zh-CN" altLang="en-US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起；投诉</a:t>
            </a:r>
            <a:r>
              <a:rPr lang="en-US" altLang="zh-CN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0</a:t>
            </a:r>
            <a:r>
              <a:rPr lang="zh-CN" altLang="en-US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起；行政复议</a:t>
            </a:r>
            <a:r>
              <a:rPr lang="en-US" altLang="zh-CN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0</a:t>
            </a:r>
            <a:r>
              <a:rPr lang="zh-CN" altLang="en-US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起；行政诉讼</a:t>
            </a:r>
            <a:r>
              <a:rPr lang="en-US" altLang="zh-CN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0</a:t>
            </a:r>
            <a:r>
              <a:rPr lang="zh-CN" altLang="en-US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起。</a:t>
            </a:r>
          </a:p>
        </p:txBody>
      </p:sp>
      <p:sp>
        <p:nvSpPr>
          <p:cNvPr id="5" name="矩形 4"/>
          <p:cNvSpPr/>
          <p:nvPr/>
        </p:nvSpPr>
        <p:spPr>
          <a:xfrm>
            <a:off x="0" y="1196752"/>
            <a:ext cx="9144000" cy="1323439"/>
          </a:xfrm>
          <a:prstGeom prst="rect">
            <a:avLst/>
          </a:prstGeom>
          <a:gradFill>
            <a:gsLst>
              <a:gs pos="0">
                <a:schemeClr val="bg1">
                  <a:alpha val="9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3500000" scaled="1"/>
          </a:gradFill>
        </p:spPr>
        <p:txBody>
          <a:bodyPr wrap="square">
            <a:spAutoFit/>
          </a:bodyPr>
          <a:lstStyle/>
          <a:p>
            <a:r>
              <a:rPr lang="zh-CN" altLang="en-US" sz="4000" dirty="0">
                <a:solidFill>
                  <a:srgbClr val="FFFF00"/>
                </a:solidFill>
                <a:latin typeface="方正大标宋简体" pitchFamily="2" charset="-122"/>
                <a:ea typeface="方正大标宋简体" pitchFamily="2" charset="-122"/>
              </a:rPr>
              <a:t>五、举报、投诉和行政复议</a:t>
            </a:r>
            <a:r>
              <a:rPr lang="zh-CN" altLang="en-US" sz="4000" dirty="0" smtClean="0">
                <a:solidFill>
                  <a:srgbClr val="FFFF00"/>
                </a:solidFill>
                <a:latin typeface="方正大标宋简体" pitchFamily="2" charset="-122"/>
                <a:ea typeface="方正大标宋简体" pitchFamily="2" charset="-122"/>
              </a:rPr>
              <a:t>、</a:t>
            </a:r>
            <a:endParaRPr lang="en-US" altLang="zh-CN" sz="4000" dirty="0" smtClean="0">
              <a:solidFill>
                <a:srgbClr val="FFFF00"/>
              </a:solidFill>
              <a:latin typeface="方正大标宋简体" pitchFamily="2" charset="-122"/>
              <a:ea typeface="方正大标宋简体" pitchFamily="2" charset="-122"/>
            </a:endParaRPr>
          </a:p>
          <a:p>
            <a:r>
              <a:rPr lang="en-US" altLang="zh-CN" sz="4000" dirty="0">
                <a:solidFill>
                  <a:srgbClr val="FFFF00"/>
                </a:solidFill>
                <a:latin typeface="方正大标宋简体" pitchFamily="2" charset="-122"/>
                <a:ea typeface="方正大标宋简体" pitchFamily="2" charset="-122"/>
              </a:rPr>
              <a:t> </a:t>
            </a:r>
            <a:r>
              <a:rPr lang="en-US" altLang="zh-CN" sz="4000" dirty="0" smtClean="0">
                <a:solidFill>
                  <a:srgbClr val="FFFF00"/>
                </a:solidFill>
                <a:latin typeface="方正大标宋简体" pitchFamily="2" charset="-122"/>
                <a:ea typeface="方正大标宋简体" pitchFamily="2" charset="-122"/>
              </a:rPr>
              <a:t>     </a:t>
            </a:r>
            <a:r>
              <a:rPr lang="zh-CN" altLang="en-US" sz="4000" dirty="0" smtClean="0">
                <a:solidFill>
                  <a:srgbClr val="FFFF00"/>
                </a:solidFill>
                <a:latin typeface="方正大标宋简体" pitchFamily="2" charset="-122"/>
                <a:ea typeface="方正大标宋简体" pitchFamily="2" charset="-122"/>
              </a:rPr>
              <a:t>行</a:t>
            </a:r>
            <a:r>
              <a:rPr lang="zh-CN" altLang="en-US" sz="4000" dirty="0">
                <a:solidFill>
                  <a:srgbClr val="FFFF00"/>
                </a:solidFill>
                <a:latin typeface="方正大标宋简体" pitchFamily="2" charset="-122"/>
                <a:ea typeface="方正大标宋简体" pitchFamily="2" charset="-122"/>
              </a:rPr>
              <a:t>政诉讼的处理情</a:t>
            </a:r>
            <a:r>
              <a:rPr lang="zh-CN" altLang="en-US" sz="4000" dirty="0" smtClean="0">
                <a:solidFill>
                  <a:srgbClr val="FFFF00"/>
                </a:solidFill>
                <a:latin typeface="方正大标宋简体" pitchFamily="2" charset="-122"/>
                <a:ea typeface="方正大标宋简体" pitchFamily="2" charset="-122"/>
              </a:rPr>
              <a:t>况</a:t>
            </a:r>
            <a:endParaRPr lang="zh-CN" altLang="en-US" sz="4000" dirty="0">
              <a:solidFill>
                <a:srgbClr val="FFFF00"/>
              </a:solidFill>
              <a:latin typeface="方正大标宋简体" pitchFamily="2" charset="-122"/>
              <a:ea typeface="方正大标宋简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Administrator.PC-20170330CVXP\Desktop\无标题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标题 1"/>
          <p:cNvSpPr txBox="1">
            <a:spLocks/>
          </p:cNvSpPr>
          <p:nvPr/>
        </p:nvSpPr>
        <p:spPr>
          <a:xfrm>
            <a:off x="0" y="2130425"/>
            <a:ext cx="9144000" cy="17306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方正大标宋简体" pitchFamily="2" charset="-122"/>
              <a:ea typeface="方正大标宋简体" pitchFamily="2" charset="-122"/>
              <a:cs typeface="+mj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2690336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000" b="1" dirty="0">
                <a:solidFill>
                  <a:srgbClr val="CC6600"/>
                </a:solidFill>
                <a:latin typeface="方正仿宋_GBK" pitchFamily="65" charset="-122"/>
                <a:ea typeface="方正仿宋_GBK" pitchFamily="65" charset="-122"/>
              </a:rPr>
              <a:t>　</a:t>
            </a:r>
            <a:endParaRPr lang="zh-CN" altLang="en-US" sz="3200" dirty="0">
              <a:latin typeface="方正仿宋_GBK" pitchFamily="65" charset="-122"/>
              <a:ea typeface="方正仿宋_GBK" pitchFamily="65" charset="-122"/>
            </a:endParaRPr>
          </a:p>
          <a:p>
            <a:r>
              <a:rPr lang="en-US" altLang="zh-CN" sz="3000" b="1" dirty="0" smtClean="0">
                <a:solidFill>
                  <a:srgbClr val="CC6600"/>
                </a:solidFill>
                <a:latin typeface="方正仿宋_GBK" pitchFamily="65" charset="-122"/>
                <a:ea typeface="方正仿宋_GBK" pitchFamily="65" charset="-122"/>
              </a:rPr>
              <a:t>    </a:t>
            </a:r>
            <a:r>
              <a:rPr lang="en-US" altLang="zh-CN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1</a:t>
            </a:r>
            <a:r>
              <a:rPr lang="zh-CN" altLang="en-US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、对信息公开工作认识不足，政府信息公开的尺度难以把握等问题；</a:t>
            </a:r>
          </a:p>
          <a:p>
            <a:r>
              <a:rPr lang="en-US" altLang="zh-CN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    2</a:t>
            </a:r>
            <a:r>
              <a:rPr lang="zh-CN" altLang="en-US" sz="30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、政务公开长效机制有待进一步完善，现有制度执行力度还有待加强。</a:t>
            </a:r>
          </a:p>
        </p:txBody>
      </p:sp>
      <p:sp>
        <p:nvSpPr>
          <p:cNvPr id="5" name="矩形 4"/>
          <p:cNvSpPr/>
          <p:nvPr/>
        </p:nvSpPr>
        <p:spPr>
          <a:xfrm>
            <a:off x="1" y="1700808"/>
            <a:ext cx="9144000" cy="707886"/>
          </a:xfrm>
          <a:prstGeom prst="rect">
            <a:avLst/>
          </a:prstGeom>
          <a:gradFill>
            <a:gsLst>
              <a:gs pos="0">
                <a:schemeClr val="bg1">
                  <a:alpha val="9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3500000" scaled="1"/>
          </a:gradFill>
        </p:spPr>
        <p:txBody>
          <a:bodyPr wrap="square">
            <a:spAutoFit/>
          </a:bodyPr>
          <a:lstStyle/>
          <a:p>
            <a:r>
              <a:rPr lang="zh-CN" altLang="en-US" sz="4000" dirty="0">
                <a:solidFill>
                  <a:srgbClr val="FFFF00"/>
                </a:solidFill>
                <a:latin typeface="方正大标宋简体" pitchFamily="2" charset="-122"/>
                <a:ea typeface="方正大标宋简体" pitchFamily="2" charset="-122"/>
              </a:rPr>
              <a:t>六、政府信息公开工作存在的主要问</a:t>
            </a:r>
            <a:r>
              <a:rPr lang="zh-CN" altLang="en-US" sz="4000" dirty="0" smtClean="0">
                <a:solidFill>
                  <a:srgbClr val="FFFF00"/>
                </a:solidFill>
                <a:latin typeface="方正大标宋简体" pitchFamily="2" charset="-122"/>
                <a:ea typeface="方正大标宋简体" pitchFamily="2" charset="-122"/>
              </a:rPr>
              <a:t>题</a:t>
            </a:r>
            <a:endParaRPr lang="zh-CN" altLang="en-US" sz="4000" dirty="0">
              <a:solidFill>
                <a:srgbClr val="FFFF00"/>
              </a:solidFill>
              <a:latin typeface="方正大标宋简体" pitchFamily="2" charset="-122"/>
              <a:ea typeface="方正大标宋简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Administrator.PC-20170330CVXP\Desktop\无标题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标题 1"/>
          <p:cNvSpPr txBox="1">
            <a:spLocks/>
          </p:cNvSpPr>
          <p:nvPr/>
        </p:nvSpPr>
        <p:spPr>
          <a:xfrm>
            <a:off x="0" y="2130425"/>
            <a:ext cx="9144000" cy="17306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方正大标宋简体" pitchFamily="2" charset="-122"/>
              <a:ea typeface="方正大标宋简体" pitchFamily="2" charset="-122"/>
              <a:cs typeface="+mj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1484784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2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　</a:t>
            </a:r>
            <a:r>
              <a:rPr lang="en-US" altLang="zh-CN" sz="2200" b="1" dirty="0">
                <a:solidFill>
                  <a:srgbClr val="009999"/>
                </a:solidFill>
                <a:latin typeface="方正行楷简体" pitchFamily="2" charset="-122"/>
                <a:ea typeface="方正行楷简体" pitchFamily="2" charset="-122"/>
              </a:rPr>
              <a:t>1</a:t>
            </a:r>
            <a:r>
              <a:rPr lang="zh-CN" altLang="en-US" sz="2200" b="1" dirty="0">
                <a:solidFill>
                  <a:srgbClr val="009999"/>
                </a:solidFill>
                <a:latin typeface="方正行楷简体" pitchFamily="2" charset="-122"/>
                <a:ea typeface="方正行楷简体" pitchFamily="2" charset="-122"/>
              </a:rPr>
              <a:t>、加强学习。</a:t>
            </a:r>
            <a:r>
              <a:rPr lang="zh-CN" altLang="en-US" sz="22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进一步组织学习</a:t>
            </a:r>
            <a:r>
              <a:rPr lang="en-US" altLang="zh-CN" sz="22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《</a:t>
            </a:r>
            <a:r>
              <a:rPr lang="zh-CN" altLang="en-US" sz="22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中华人民共和国政府信息公开条例</a:t>
            </a:r>
            <a:r>
              <a:rPr lang="en-US" altLang="zh-CN" sz="22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》</a:t>
            </a:r>
            <a:r>
              <a:rPr lang="zh-CN" altLang="en-US" sz="22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，对照条例，认真清理我镇政务公开事项，查漏补缺，编制更加科学规范的公开目录。</a:t>
            </a:r>
          </a:p>
          <a:p>
            <a:r>
              <a:rPr lang="en-US" altLang="zh-CN" sz="2200" b="1" dirty="0">
                <a:solidFill>
                  <a:srgbClr val="009999"/>
                </a:solidFill>
                <a:latin typeface="方正行楷简体" pitchFamily="2" charset="-122"/>
                <a:ea typeface="方正行楷简体" pitchFamily="2" charset="-122"/>
              </a:rPr>
              <a:t>    2</a:t>
            </a:r>
            <a:r>
              <a:rPr lang="zh-CN" altLang="en-US" sz="2200" b="1" dirty="0">
                <a:solidFill>
                  <a:srgbClr val="009999"/>
                </a:solidFill>
                <a:latin typeface="方正行楷简体" pitchFamily="2" charset="-122"/>
                <a:ea typeface="方正行楷简体" pitchFamily="2" charset="-122"/>
              </a:rPr>
              <a:t>、加强对政务村务公开工作的指导和监督。</a:t>
            </a:r>
            <a:r>
              <a:rPr lang="zh-CN" altLang="en-US" sz="22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进一步健全有关检查制度、责任追究制度，反馈制度，确保把村务公开工作落到实处。</a:t>
            </a:r>
          </a:p>
          <a:p>
            <a:r>
              <a:rPr lang="en-US" altLang="zh-CN" sz="22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    </a:t>
            </a:r>
            <a:r>
              <a:rPr lang="en-US" altLang="zh-CN" sz="2200" b="1" dirty="0">
                <a:solidFill>
                  <a:srgbClr val="009999"/>
                </a:solidFill>
                <a:latin typeface="方正行楷简体" pitchFamily="2" charset="-122"/>
                <a:ea typeface="方正行楷简体" pitchFamily="2" charset="-122"/>
              </a:rPr>
              <a:t>3</a:t>
            </a:r>
            <a:r>
              <a:rPr lang="zh-CN" altLang="en-US" sz="2200" b="1" dirty="0">
                <a:solidFill>
                  <a:srgbClr val="009999"/>
                </a:solidFill>
                <a:latin typeface="方正行楷简体" pitchFamily="2" charset="-122"/>
                <a:ea typeface="方正行楷简体" pitchFamily="2" charset="-122"/>
              </a:rPr>
              <a:t>、进一步健全和完善政务公开制度，规范公开内容，提高公开质量</a:t>
            </a:r>
            <a:r>
              <a:rPr lang="zh-CN" altLang="en-US" sz="22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。一是理顺工作机制，调整政务公开领导小组，做好牵头和协调。二是对涉及人民群众关心的重大问题，重大决策应及时公开，同时有区别地抓好对内与对外公开，提高公开针对性。</a:t>
            </a:r>
          </a:p>
          <a:p>
            <a:r>
              <a:rPr lang="en-US" altLang="zh-CN" sz="22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   </a:t>
            </a:r>
            <a:r>
              <a:rPr lang="en-US" altLang="zh-CN" sz="2200" b="1" dirty="0">
                <a:solidFill>
                  <a:srgbClr val="009999"/>
                </a:solidFill>
                <a:latin typeface="方正行楷简体" pitchFamily="2" charset="-122"/>
                <a:ea typeface="方正行楷简体" pitchFamily="2" charset="-122"/>
              </a:rPr>
              <a:t> 4</a:t>
            </a:r>
            <a:r>
              <a:rPr lang="zh-CN" altLang="en-US" sz="2200" b="1" dirty="0">
                <a:solidFill>
                  <a:srgbClr val="009999"/>
                </a:solidFill>
                <a:latin typeface="方正行楷简体" pitchFamily="2" charset="-122"/>
                <a:ea typeface="方正行楷简体" pitchFamily="2" charset="-122"/>
              </a:rPr>
              <a:t>、抓重点促深化。</a:t>
            </a:r>
            <a:r>
              <a:rPr lang="zh-CN" altLang="en-US" sz="2200" b="1" dirty="0">
                <a:solidFill>
                  <a:srgbClr val="009999"/>
                </a:solidFill>
                <a:latin typeface="方正仿宋_GBK" pitchFamily="65" charset="-122"/>
                <a:ea typeface="方正仿宋_GBK" pitchFamily="65" charset="-122"/>
              </a:rPr>
              <a:t>按照“统筹规划，突出重点，切合实际，稳步实施”的要求，在深化完善和巩固提高上下功夫，加大“真公开”的力度。同时，要按照有关规定，对我镇办理的行政事项进一步公开办事程序、办事标准、办事结果，并在工作质量、态度、时效等方面作出承诺，不断增强工作透明度。继续优化审批办事服务，对各项办事指南的公开进行进一步细化。</a:t>
            </a:r>
          </a:p>
          <a:p>
            <a:endParaRPr lang="zh-CN" altLang="en-US" sz="2200" dirty="0">
              <a:solidFill>
                <a:srgbClr val="009999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0" y="404664"/>
            <a:ext cx="4801314" cy="707886"/>
          </a:xfrm>
          <a:prstGeom prst="rect">
            <a:avLst/>
          </a:prstGeom>
          <a:gradFill>
            <a:gsLst>
              <a:gs pos="0">
                <a:schemeClr val="bg1">
                  <a:alpha val="9000"/>
                </a:scheme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3500000" scaled="1"/>
          </a:gradFill>
        </p:spPr>
        <p:txBody>
          <a:bodyPr wrap="none">
            <a:spAutoFit/>
          </a:bodyPr>
          <a:lstStyle/>
          <a:p>
            <a:r>
              <a:rPr lang="zh-CN" altLang="en-US" sz="4000" dirty="0" smtClean="0">
                <a:solidFill>
                  <a:srgbClr val="FFFF00"/>
                </a:solidFill>
                <a:latin typeface="方正大标宋简体" pitchFamily="2" charset="-122"/>
                <a:ea typeface="方正大标宋简体" pitchFamily="2" charset="-122"/>
              </a:rPr>
              <a:t>七、下</a:t>
            </a:r>
            <a:r>
              <a:rPr lang="zh-CN" altLang="en-US" sz="4000" dirty="0">
                <a:solidFill>
                  <a:srgbClr val="FFFF00"/>
                </a:solidFill>
                <a:latin typeface="方正大标宋简体" pitchFamily="2" charset="-122"/>
                <a:ea typeface="方正大标宋简体" pitchFamily="2" charset="-122"/>
              </a:rPr>
              <a:t>一步工作打</a:t>
            </a:r>
            <a:r>
              <a:rPr lang="zh-CN" altLang="en-US" sz="4000" dirty="0" smtClean="0">
                <a:solidFill>
                  <a:srgbClr val="FFFF00"/>
                </a:solidFill>
                <a:latin typeface="方正大标宋简体" pitchFamily="2" charset="-122"/>
                <a:ea typeface="方正大标宋简体" pitchFamily="2" charset="-122"/>
              </a:rPr>
              <a:t>算</a:t>
            </a:r>
            <a:endParaRPr lang="zh-CN" altLang="en-US" sz="4000" dirty="0">
              <a:solidFill>
                <a:srgbClr val="FFFF00"/>
              </a:solidFill>
              <a:latin typeface="方正大标宋简体" pitchFamily="2" charset="-122"/>
              <a:ea typeface="方正大标宋简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324</Words>
  <Application>Microsoft Office PowerPoint</Application>
  <PresentationFormat>全屏显示(4:3)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5</cp:revision>
  <dcterms:created xsi:type="dcterms:W3CDTF">2019-07-18T01:02:56Z</dcterms:created>
  <dcterms:modified xsi:type="dcterms:W3CDTF">2019-07-18T01:48:32Z</dcterms:modified>
</cp:coreProperties>
</file>