
<file path=[Content_Types].xml><?xml version="1.0" encoding="utf-8"?>
<Types xmlns="http://schemas.openxmlformats.org/package/2006/content-types">
  <Default Extension="jpeg" ContentType="image/jpeg"/>
  <Default Extension="vml" ContentType="application/vnd.openxmlformats-officedocument.vmlDrawi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9" r:id="rId7"/>
    <p:sldId id="268" r:id="rId8"/>
    <p:sldId id="267" r:id="rId9"/>
    <p:sldId id="261" r:id="rId10"/>
    <p:sldId id="264" r:id="rId11"/>
    <p:sldId id="265" r:id="rId12"/>
    <p:sldId id="263" r:id="rId13"/>
    <p:sldId id="270" r:id="rId14"/>
    <p:sldId id="271" r:id="rId15"/>
    <p:sldId id="272"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6.emf"/><Relationship Id="rId2" Type="http://schemas.openxmlformats.org/officeDocument/2006/relationships/oleObject" Target="file:///F:\&#24494;&#20449;&#25509;&#21463;\WeChat Files\xiaomiao3274\FileStorage\File\2021-10\&#27982;&#23425;&#24066;&#29983;&#24577;&#29615;&#22659;&#23616;&#24494;&#23665;&#21439;&#20998;&#23616;2020&#24180;&#24230;&#25919;&#24220;&#20449;&#24687;&#20844;&#24320;&#24180;&#24230;&#25253;&#21578;.docx!OLE_LINK2" TargetMode="External"/><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image" Target="../media/image7.emf"/><Relationship Id="rId2" Type="http://schemas.openxmlformats.org/officeDocument/2006/relationships/oleObject" Target="file:///F:\&#24494;&#20449;&#25509;&#21463;\WeChat Files\xiaomiao3274\FileStorage\File\2021-10\&#27982;&#23425;&#24066;&#29983;&#24577;&#29615;&#22659;&#23616;&#24494;&#23665;&#21439;&#20998;&#23616;2020&#24180;&#24230;&#25919;&#24220;&#20449;&#24687;&#20844;&#24320;&#24180;&#24230;&#25253;&#21578;.docx!OLE_LINK7" TargetMode="External"/><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2.xml"/><Relationship Id="rId3" Type="http://schemas.openxmlformats.org/officeDocument/2006/relationships/image" Target="../media/image8.emf"/><Relationship Id="rId2" Type="http://schemas.openxmlformats.org/officeDocument/2006/relationships/oleObject" Target="file:///F:\&#24494;&#20449;&#25509;&#21463;\WeChat Files\xiaomiao3274\FileStorage\File\2021-10\&#27982;&#23425;&#24066;&#29983;&#24577;&#29615;&#22659;&#23616;&#24494;&#23665;&#21439;&#20998;&#23616;2020&#24180;&#24230;&#25919;&#24220;&#20449;&#24687;&#20844;&#24320;&#24180;&#24230;&#25253;&#21578;.docx!OLE_LINK6" TargetMode="External"/><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image" Target="../media/image4.emf"/><Relationship Id="rId2" Type="http://schemas.openxmlformats.org/officeDocument/2006/relationships/oleObject" Target="file:///F:\&#24494;&#20449;&#25509;&#21463;\WeChat Files\xiaomiao3274\FileStorage\File\2021-10\&#27982;&#23425;&#24066;&#29983;&#24577;&#29615;&#22659;&#23616;&#24494;&#23665;&#21439;&#20998;&#23616;2020&#24180;&#24230;&#25919;&#24220;&#20449;&#24687;&#20844;&#24320;&#24180;&#24230;&#25253;&#21578;.docx!OLE_LINK1" TargetMode="Externa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ctrTitle"/>
          </p:nvPr>
        </p:nvSpPr>
        <p:spPr>
          <a:xfrm>
            <a:off x="1167765" y="1214120"/>
            <a:ext cx="10440670" cy="2387600"/>
          </a:xfrm>
        </p:spPr>
        <p:txBody>
          <a:bodyPr>
            <a:normAutofit/>
          </a:bodyPr>
          <a:p>
            <a:pPr>
              <a:lnSpc>
                <a:spcPct val="100000"/>
              </a:lnSpc>
            </a:pPr>
            <a:r>
              <a:rPr lang="zh-CN" altLang="en-US" sz="4400"/>
              <a:t>济宁市生态环境局微山县分局</a:t>
            </a:r>
            <a:br>
              <a:rPr lang="zh-CN" altLang="en-US" sz="4400"/>
            </a:br>
            <a:r>
              <a:rPr lang="zh-CN" altLang="en-US" sz="4400"/>
              <a:t>2020年度政府信息公开年度报告</a:t>
            </a:r>
            <a:endParaRPr lang="zh-CN" altLang="en-US" sz="4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三、收到和处理政府信息公开申请情况</a:t>
            </a:r>
            <a:endParaRPr lang="zh-CN" altLang="en-US" sz="3600"/>
          </a:p>
        </p:txBody>
      </p:sp>
      <p:graphicFrame>
        <p:nvGraphicFramePr>
          <p:cNvPr id="4" name="对象 3"/>
          <p:cNvGraphicFramePr>
            <a:graphicFrameLocks noChangeAspect="1"/>
          </p:cNvGraphicFramePr>
          <p:nvPr/>
        </p:nvGraphicFramePr>
        <p:xfrm>
          <a:off x="2449195" y="1303020"/>
          <a:ext cx="4447540" cy="5494020"/>
        </p:xfrm>
        <a:graphic>
          <a:graphicData uri="http://schemas.openxmlformats.org/presentationml/2006/ole">
            <mc:AlternateContent xmlns:mc="http://schemas.openxmlformats.org/markup-compatibility/2006">
              <mc:Choice xmlns:v="urn:schemas-microsoft-com:vml" Requires="v">
                <p:oleObj spid="_x0000_s5" name="" r:id="rId2" imgW="9448800" imgH="11671300" progId="Word.Document.8">
                  <p:link updateAutomatic="1"/>
                </p:oleObj>
              </mc:Choice>
              <mc:Fallback>
                <p:oleObj name="" r:id="rId2" imgW="9448800" imgH="11671300" progId="Word.Document.8">
                  <p:link updateAutomatic="1"/>
                  <p:pic>
                    <p:nvPicPr>
                      <p:cNvPr id="0" name="图片 4"/>
                      <p:cNvPicPr/>
                      <p:nvPr/>
                    </p:nvPicPr>
                    <p:blipFill>
                      <a:blip r:embed="rId3"/>
                      <a:stretch>
                        <a:fillRect/>
                      </a:stretch>
                    </p:blipFill>
                    <p:spPr>
                      <a:xfrm>
                        <a:off x="2449195" y="1303020"/>
                        <a:ext cx="4447540" cy="5494020"/>
                      </a:xfrm>
                      <a:prstGeom prst="rect">
                        <a:avLst/>
                      </a:prstGeom>
                      <a:ln>
                        <a:solidFill>
                          <a:schemeClr val="tx1"/>
                        </a:solidFill>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aphicFrame>
        <p:nvGraphicFramePr>
          <p:cNvPr id="6" name="对象 5"/>
          <p:cNvGraphicFramePr>
            <a:graphicFrameLocks noChangeAspect="1"/>
          </p:cNvGraphicFramePr>
          <p:nvPr/>
        </p:nvGraphicFramePr>
        <p:xfrm>
          <a:off x="2552700" y="1438275"/>
          <a:ext cx="7086600" cy="3981450"/>
        </p:xfrm>
        <a:graphic>
          <a:graphicData uri="http://schemas.openxmlformats.org/presentationml/2006/ole">
            <mc:AlternateContent xmlns:mc="http://schemas.openxmlformats.org/markup-compatibility/2006">
              <mc:Choice xmlns:v="urn:schemas-microsoft-com:vml" Requires="v">
                <p:oleObj spid="_x0000_s7" name="" r:id="rId2" imgW="9448800" imgH="5308600" progId="Word.Document.8">
                  <p:link updateAutomatic="1"/>
                </p:oleObj>
              </mc:Choice>
              <mc:Fallback>
                <p:oleObj name="" r:id="rId2" imgW="9448800" imgH="5308600" progId="Word.Document.8">
                  <p:link updateAutomatic="1"/>
                  <p:pic>
                    <p:nvPicPr>
                      <p:cNvPr id="0" name="图片 6"/>
                      <p:cNvPicPr/>
                      <p:nvPr/>
                    </p:nvPicPr>
                    <p:blipFill>
                      <a:blip r:embed="rId3"/>
                      <a:stretch>
                        <a:fillRect/>
                      </a:stretch>
                    </p:blipFill>
                    <p:spPr>
                      <a:xfrm>
                        <a:off x="2552700" y="1438275"/>
                        <a:ext cx="7086600" cy="3981450"/>
                      </a:xfrm>
                      <a:prstGeom prst="rect">
                        <a:avLst/>
                      </a:prstGeom>
                      <a:ln>
                        <a:solidFill>
                          <a:schemeClr val="tx1"/>
                        </a:solidFill>
                      </a:ln>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四、政府信息公开行政复议、行政诉讼情况</a:t>
            </a:r>
            <a:endParaRPr lang="zh-CN" altLang="en-US" sz="3600"/>
          </a:p>
        </p:txBody>
      </p:sp>
      <p:graphicFrame>
        <p:nvGraphicFramePr>
          <p:cNvPr id="4" name="对象 3"/>
          <p:cNvGraphicFramePr>
            <a:graphicFrameLocks noChangeAspect="1"/>
          </p:cNvGraphicFramePr>
          <p:nvPr/>
        </p:nvGraphicFramePr>
        <p:xfrm>
          <a:off x="2552700" y="2376170"/>
          <a:ext cx="7086600" cy="2105025"/>
        </p:xfrm>
        <a:graphic>
          <a:graphicData uri="http://schemas.openxmlformats.org/presentationml/2006/ole">
            <mc:AlternateContent xmlns:mc="http://schemas.openxmlformats.org/markup-compatibility/2006">
              <mc:Choice xmlns:v="urn:schemas-microsoft-com:vml" Requires="v">
                <p:oleObj spid="_x0000_s5" name="" r:id="rId2" imgW="9448800" imgH="2806700" progId="Word.Document.8">
                  <p:link updateAutomatic="1"/>
                </p:oleObj>
              </mc:Choice>
              <mc:Fallback>
                <p:oleObj name="" r:id="rId2" imgW="9448800" imgH="2806700" progId="Word.Document.8">
                  <p:link updateAutomatic="1"/>
                  <p:pic>
                    <p:nvPicPr>
                      <p:cNvPr id="0" name="图片 4"/>
                      <p:cNvPicPr/>
                      <p:nvPr/>
                    </p:nvPicPr>
                    <p:blipFill>
                      <a:blip r:embed="rId3"/>
                      <a:stretch>
                        <a:fillRect/>
                      </a:stretch>
                    </p:blipFill>
                    <p:spPr>
                      <a:xfrm>
                        <a:off x="2552700" y="2376170"/>
                        <a:ext cx="7086600" cy="2105025"/>
                      </a:xfrm>
                      <a:prstGeom prst="rect">
                        <a:avLst/>
                      </a:prstGeom>
                      <a:ln>
                        <a:solidFill>
                          <a:schemeClr val="tx1"/>
                        </a:solidFill>
                      </a:ln>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五、存在的主要问题及改进情况</a:t>
            </a:r>
            <a:endParaRPr lang="zh-CN" altLang="en-US" sz="3600"/>
          </a:p>
        </p:txBody>
      </p:sp>
      <p:sp>
        <p:nvSpPr>
          <p:cNvPr id="3" name="内容占位符 2"/>
          <p:cNvSpPr>
            <a:spLocks noGrp="1"/>
          </p:cNvSpPr>
          <p:nvPr>
            <p:ph idx="1"/>
          </p:nvPr>
        </p:nvSpPr>
        <p:spPr/>
        <p:txBody>
          <a:bodyPr/>
          <a:p>
            <a:pPr marL="0" indent="0">
              <a:lnSpc>
                <a:spcPct val="110000"/>
              </a:lnSpc>
              <a:buNone/>
            </a:pPr>
            <a:r>
              <a:rPr lang="en-US" altLang="zh-CN"/>
              <a:t>        </a:t>
            </a:r>
            <a:r>
              <a:rPr lang="zh-CN" altLang="en-US"/>
              <a:t>2020年，济宁市生态环境局微山县分局政务公开工作水平进一步提升，但仍存在公开内容不准确，格式不规范，不方便查找等情况，政策解读形式不够丰富等情况。</a:t>
            </a:r>
            <a:endParaRPr lang="zh-CN" altLang="en-US"/>
          </a:p>
          <a:p>
            <a:pPr marL="0" indent="0">
              <a:lnSpc>
                <a:spcPct val="110000"/>
              </a:lnSpc>
              <a:buNone/>
            </a:pPr>
            <a:r>
              <a:rPr lang="zh-CN" altLang="en-US"/>
              <a:t>        下一步，我局将加强制度建设，规范公开程序，继续做好信息发布、政策解读、回应关切等工作，加强环境领域信息公开，以公开提升群众满意度，促进环境质量持续改善。</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六、其他需要报告的事项</a:t>
            </a:r>
            <a:endParaRPr lang="zh-CN" altLang="en-US" sz="3600"/>
          </a:p>
        </p:txBody>
      </p:sp>
      <p:sp>
        <p:nvSpPr>
          <p:cNvPr id="3" name="内容占位符 2"/>
          <p:cNvSpPr>
            <a:spLocks noGrp="1"/>
          </p:cNvSpPr>
          <p:nvPr>
            <p:ph idx="1"/>
          </p:nvPr>
        </p:nvSpPr>
        <p:spPr/>
        <p:txBody>
          <a:bodyPr/>
          <a:p>
            <a:pPr marL="0" indent="0">
              <a:buNone/>
            </a:pPr>
            <a:r>
              <a:rPr lang="en-US" altLang="zh-CN"/>
              <a:t>    </a:t>
            </a:r>
            <a:r>
              <a:rPr lang="zh-CN" altLang="en-US"/>
              <a:t>无</a:t>
            </a:r>
            <a:endParaRPr lang="zh-CN" altLang="en-US"/>
          </a:p>
          <a:p>
            <a:endParaRPr lang="zh-CN" altLang="en-US"/>
          </a:p>
          <a:p>
            <a:pPr marL="0" indent="0" algn="r">
              <a:buNone/>
            </a:pPr>
            <a:r>
              <a:rPr lang="zh-CN" altLang="en-US"/>
              <a:t>                                         </a:t>
            </a:r>
            <a:endParaRPr lang="zh-CN" altLang="en-US"/>
          </a:p>
          <a:p>
            <a:pPr marL="0" indent="0" algn="r">
              <a:buNone/>
            </a:pPr>
            <a:endParaRPr lang="zh-CN" altLang="en-US"/>
          </a:p>
          <a:p>
            <a:pPr marL="0" indent="0" algn="r">
              <a:buNone/>
            </a:pPr>
            <a:r>
              <a:rPr lang="zh-CN" altLang="en-US"/>
              <a:t>济宁市生态环境局微山县分局</a:t>
            </a:r>
            <a:endParaRPr lang="zh-CN" altLang="en-US"/>
          </a:p>
          <a:p>
            <a:pPr marL="0" indent="0" algn="r">
              <a:buNone/>
            </a:pPr>
            <a:r>
              <a:rPr lang="zh-CN" altLang="en-US"/>
              <a:t>                                  2020年12月28日</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1033780" y="1253490"/>
            <a:ext cx="10515600" cy="4351338"/>
          </a:xfrm>
        </p:spPr>
        <p:txBody>
          <a:bodyPr/>
          <a:p>
            <a:pPr marL="0" indent="0">
              <a:lnSpc>
                <a:spcPct val="110000"/>
              </a:lnSpc>
              <a:buNone/>
            </a:pPr>
            <a:r>
              <a:rPr lang="en-US" altLang="zh-CN">
                <a:latin typeface="+mj-ea"/>
                <a:ea typeface="+mj-ea"/>
                <a:cs typeface="+mj-ea"/>
              </a:rPr>
              <a:t>   </a:t>
            </a:r>
            <a:r>
              <a:rPr lang="zh-CN" altLang="en-US" sz="2400">
                <a:latin typeface="+mn-ea"/>
                <a:cs typeface="+mn-ea"/>
              </a:rPr>
              <a:t>根据新修订的《中华人民共和国政府信息公开条例》（以下简称《条例》）要求，制作济宁市生态环境局微山县分局2020年度政府信息公开年度报告。本报告由总体情况、主动公开政府信息情况、收到和处理政府信息公开申请情况、政府信息公开行政复议行政诉讼情况、存在的主要问题及改进情况、其他需要报告的事项共六个部分组成。</a:t>
            </a:r>
            <a:endParaRPr lang="zh-CN" altLang="en-US" sz="2400">
              <a:latin typeface="+mn-ea"/>
              <a:cs typeface="+mn-ea"/>
            </a:endParaRPr>
          </a:p>
          <a:p>
            <a:pPr marL="0" indent="0">
              <a:lnSpc>
                <a:spcPct val="110000"/>
              </a:lnSpc>
              <a:buNone/>
            </a:pPr>
            <a:r>
              <a:rPr lang="zh-CN" altLang="en-US" sz="2400">
                <a:latin typeface="+mn-ea"/>
                <a:cs typeface="+mn-ea"/>
              </a:rPr>
              <a:t>    本报告中所列数据的统计期限自2020年1月1日起至2020年12月31日止。本报告的电子版可在“微山人民政府”门户网站（http://www.weishan.gov.cn）下载。</a:t>
            </a:r>
            <a:endParaRPr lang="zh-CN" altLang="en-US" sz="2400">
              <a:latin typeface="+mn-ea"/>
              <a:cs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一、总体情况</a:t>
            </a:r>
            <a:endParaRPr lang="zh-CN" altLang="en-US" sz="3600"/>
          </a:p>
        </p:txBody>
      </p:sp>
      <p:sp>
        <p:nvSpPr>
          <p:cNvPr id="3" name="内容占位符 2"/>
          <p:cNvSpPr>
            <a:spLocks noGrp="1"/>
          </p:cNvSpPr>
          <p:nvPr>
            <p:ph idx="1"/>
          </p:nvPr>
        </p:nvSpPr>
        <p:spPr/>
        <p:txBody>
          <a:bodyPr/>
          <a:p>
            <a:pPr marL="0" indent="0">
              <a:buNone/>
            </a:pPr>
            <a:r>
              <a:rPr lang="en-US" altLang="zh-CN">
                <a:latin typeface="+mn-ea"/>
                <a:cs typeface="+mn-ea"/>
              </a:rPr>
              <a:t>   </a:t>
            </a:r>
            <a:r>
              <a:rPr lang="zh-CN" altLang="en-US">
                <a:latin typeface="+mn-ea"/>
                <a:cs typeface="+mn-ea"/>
              </a:rPr>
              <a:t>坚持“公开为常态、不公开为例外”原则,全面落实决策、执行、管理、服务、结果“五公开”要求，夯实主动公开工作基础，规范依申请公开办理流程，增强公开实效，提升群众满意度。</a:t>
            </a:r>
            <a:endParaRPr lang="zh-CN" altLang="en-US">
              <a:latin typeface="+mn-ea"/>
              <a:cs typeface="+mn-ea"/>
            </a:endParaRPr>
          </a:p>
          <a:p>
            <a:pPr marL="0" indent="0">
              <a:lnSpc>
                <a:spcPct val="100000"/>
              </a:lnSpc>
              <a:buNone/>
            </a:pPr>
            <a:r>
              <a:rPr lang="zh-CN" altLang="en-US">
                <a:latin typeface="+mn-ea"/>
                <a:cs typeface="+mn-ea"/>
              </a:rPr>
              <a:t>（一）完善政务公开机制。</a:t>
            </a:r>
            <a:endParaRPr lang="zh-CN" altLang="en-US" sz="2400">
              <a:latin typeface="+mn-ea"/>
              <a:cs typeface="+mn-ea"/>
            </a:endParaRPr>
          </a:p>
          <a:p>
            <a:pPr marL="0" indent="0">
              <a:lnSpc>
                <a:spcPct val="100000"/>
              </a:lnSpc>
              <a:buNone/>
            </a:pPr>
            <a:r>
              <a:rPr lang="zh-CN" altLang="en-US" sz="2400">
                <a:latin typeface="+mn-ea"/>
                <a:cs typeface="+mn-ea"/>
              </a:rPr>
              <a:t>     调整充实政务公开领导小组，规范政府信息依申请公开工作规程，根据《生态环境领域基层政务公开标准指引》并结合工作实际，修订主动公开目录，制定并公布公开目录24项。将政务公开相关要求纳入公文和会议办理程序中，在公文起草阶段明确公文属性，对会议议定事项解读公开，确保“五公开”落到实处。</a:t>
            </a:r>
            <a:endParaRPr lang="zh-CN" altLang="en-US" sz="2400">
              <a:latin typeface="+mn-ea"/>
              <a:cs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872490" y="1033780"/>
            <a:ext cx="10951210" cy="4971415"/>
          </a:xfrm>
        </p:spPr>
        <p:txBody>
          <a:bodyPr/>
          <a:p>
            <a:pPr marL="0" indent="0">
              <a:lnSpc>
                <a:spcPct val="110000"/>
              </a:lnSpc>
              <a:buNone/>
            </a:pPr>
            <a:r>
              <a:rPr lang="zh-CN" altLang="en-US" sz="2400"/>
              <a:t>（二）落实主动公开。</a:t>
            </a:r>
            <a:endParaRPr lang="zh-CN" altLang="en-US" sz="2400"/>
          </a:p>
          <a:p>
            <a:pPr marL="0" indent="0">
              <a:lnSpc>
                <a:spcPct val="110000"/>
              </a:lnSpc>
              <a:buNone/>
            </a:pPr>
            <a:r>
              <a:rPr lang="zh-CN" altLang="en-US" sz="2400"/>
              <a:t>        2020年，通过微山县人民政府网站发布信息143条，包括机构职能、领导信息、政策文件、权责清单、财政预决算等信息。加强行政许可、行政处罚“双公示”，制定公示流程，确保公示准确全面及时。2020年，济宁市生态环境局微山县分局共承办人大建议0件,政协提案1件,办理结果公开1件,并公开整体办理情况。推进政策执行和落实公开，按季度公开政府工作报告工作完成情况，公开2020年重点任务公开承诺事项等重要政策措施、重点工作任务的实施步骤、具体措施、责任分工、工作进展、工作成效等。</a:t>
            </a:r>
            <a:endParaRPr lang="zh-CN"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930275" y="679450"/>
            <a:ext cx="10572750" cy="6278245"/>
          </a:xfrm>
        </p:spPr>
        <p:txBody>
          <a:bodyPr>
            <a:normAutofit fontScale="80000"/>
          </a:bodyPr>
          <a:p>
            <a:pPr marL="0" indent="0">
              <a:lnSpc>
                <a:spcPct val="70000"/>
              </a:lnSpc>
              <a:buNone/>
            </a:pPr>
            <a:r>
              <a:rPr lang="en-US" altLang="zh-CN"/>
              <a:t>    </a:t>
            </a:r>
            <a:r>
              <a:rPr lang="zh-CN" altLang="en-US"/>
              <a:t>（三）突出环境领域信息公开。</a:t>
            </a:r>
            <a:endParaRPr lang="zh-CN" altLang="en-US"/>
          </a:p>
          <a:p>
            <a:pPr marL="0" indent="0">
              <a:lnSpc>
                <a:spcPct val="130000"/>
              </a:lnSpc>
              <a:buNone/>
            </a:pPr>
            <a:r>
              <a:rPr lang="zh-CN" altLang="en-US"/>
              <a:t>        1、环境质量信息公开。每月公布各乡镇环境空气质量情况和全县环境空气质量状况及各乡镇（街道）、开发区排名；及时公开重污染天气预警的发布、调整与解除，发布微山县2020年重污染天气应急减排清单及重点行业企业绩效分级评估结果。按照《全国集中式生活饮用水水源地水质监测实施方案》和《济宁市集中式生活饮用水水源地水质监测信息公开方案》的要求，每半年一次发布全市集中式饮用水水源地监测信息报告。在建设项目环境影响评价信息公开方面，多渠道公开政务服务事项办事指南信息，推进审批过程信息公开。2020年，在山东政务服务网公开项目受理、拟审批、审批决定信息220条。在山东政务服务网行政许可办理结果公示信息146条。根据（济信用办{2021}2号）关于建立《济宁市“双公示”工作督导通报机制》的通知规定，已通过山东政务服务网办理的许可事项，无须重复在信用济宁双公示系统申报。</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563245" y="507365"/>
            <a:ext cx="10779125" cy="5843270"/>
          </a:xfrm>
        </p:spPr>
        <p:txBody>
          <a:bodyPr/>
          <a:p>
            <a:pPr marL="0" indent="0">
              <a:lnSpc>
                <a:spcPct val="110000"/>
              </a:lnSpc>
              <a:buNone/>
            </a:pPr>
            <a:r>
              <a:rPr lang="en-US" altLang="zh-CN" sz="2400"/>
              <a:t>        </a:t>
            </a:r>
            <a:r>
              <a:rPr lang="zh-CN" altLang="en-US" sz="2400"/>
              <a:t>2、环境执法公示。严格按照行政执法事前、事中和事后公示要求，及时公开执法规范流程、行政处罚案件办理情况和“双随机、一公开”监管随机抽查事项清单和检查情况，接受群众监督。2020年共立案查处环境违法案件132件，罚款人民币403.6966万元。抽查污染源企业223家，其中重点污染源48家，一般污染源175家，抽查情况均在政府政务公开网站“双随机、一公开”专栏进行了公示。</a:t>
            </a:r>
            <a:endParaRPr lang="zh-CN" altLang="en-US" sz="2400"/>
          </a:p>
          <a:p>
            <a:pPr marL="0" indent="0">
              <a:lnSpc>
                <a:spcPct val="100000"/>
              </a:lnSpc>
              <a:buNone/>
            </a:pPr>
            <a:endParaRPr lang="zh-CN" altLang="en-US"/>
          </a:p>
          <a:p>
            <a:pPr marL="0" indent="0">
              <a:lnSpc>
                <a:spcPct val="100000"/>
              </a:lnSpc>
              <a:buNone/>
            </a:pPr>
            <a:r>
              <a:rPr lang="zh-CN" altLang="en-US"/>
              <a:t>（四）推进平台建设。</a:t>
            </a:r>
            <a:endParaRPr lang="zh-CN" altLang="en-US"/>
          </a:p>
          <a:p>
            <a:pPr marL="0" indent="0">
              <a:lnSpc>
                <a:spcPct val="100000"/>
              </a:lnSpc>
              <a:buNone/>
            </a:pPr>
            <a:r>
              <a:rPr lang="zh-CN" altLang="en-US"/>
              <a:t>       </a:t>
            </a:r>
            <a:r>
              <a:rPr lang="zh-CN" altLang="en-US" sz="2400"/>
              <a:t>传统媒体、新媒体双向发力，提升政府信息公开平台功能，规范栏目设置及内容发布。“微山环保”微博发布各类信息8000余条（原创268条），总点击量1000余万次；“微山环保”微信公众号共发布图文信息46期87篇（原创36篇），总阅读量3975次。在全市生态环境系统微信、微博账号中位于中间位次。</a:t>
            </a:r>
            <a:endParaRPr lang="zh-CN"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402590" y="873125"/>
            <a:ext cx="10951210" cy="5304155"/>
          </a:xfrm>
        </p:spPr>
        <p:txBody>
          <a:bodyPr/>
          <a:p>
            <a:pPr marL="0" indent="0">
              <a:buNone/>
            </a:pPr>
            <a:r>
              <a:rPr lang="zh-CN" altLang="en-US"/>
              <a:t>（五）加强政策解读回应。</a:t>
            </a:r>
            <a:endParaRPr lang="zh-CN" altLang="en-US"/>
          </a:p>
          <a:p>
            <a:pPr marL="0" indent="0">
              <a:lnSpc>
                <a:spcPct val="120000"/>
              </a:lnSpc>
              <a:buNone/>
            </a:pPr>
            <a:endParaRPr lang="zh-CN" altLang="en-US" sz="2400"/>
          </a:p>
          <a:p>
            <a:pPr marL="0" indent="0">
              <a:lnSpc>
                <a:spcPct val="120000"/>
              </a:lnSpc>
              <a:buNone/>
            </a:pPr>
            <a:r>
              <a:rPr lang="zh-CN" altLang="en-US" sz="2400"/>
              <a:t>        丰富政策解读形式，对涉及面广、社会关注度高的政策措施，通过媒体解读、接受访谈等多种方式，释疑解惑。2020年共参加网络及电视问政1次，权威解读各项政策措施，扩大政策知晓率（办公室负责修改完善）；通过网络问政平台答复群众问政6条，全国生态环境信访投诉举报管理平台（原12369环保举报管理平台）答复各类建议投诉46条。其中噪音16件，废水8件，扬尘粉尘8件，畜禽养殖5件，恶臭异味3件，废气2件，建设项目2件，固体废物1件，其他1件。</a:t>
            </a:r>
            <a:endParaRPr lang="zh-CN"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483235" y="321310"/>
            <a:ext cx="11203305" cy="5855970"/>
          </a:xfrm>
        </p:spPr>
        <p:txBody>
          <a:bodyPr/>
          <a:p>
            <a:pPr marL="0" indent="0">
              <a:buNone/>
            </a:pPr>
            <a:r>
              <a:rPr lang="zh-CN" altLang="en-US"/>
              <a:t>（六）依法依规答复公开申请。</a:t>
            </a:r>
            <a:endParaRPr lang="zh-CN" altLang="en-US"/>
          </a:p>
          <a:p>
            <a:pPr marL="0" indent="0">
              <a:lnSpc>
                <a:spcPct val="110000"/>
              </a:lnSpc>
              <a:buNone/>
            </a:pPr>
            <a:r>
              <a:rPr lang="zh-CN" altLang="en-US" sz="2400"/>
              <a:t>         畅通申请渠道，形成以门户网站申请受理为主，邮寄、电子邮件、行政服务大厅窗口等多渠道受理的系统，方便社会公众申请获取政府信息。缩短办理时限，收到公开申请书后，及时做好登记、转办、办理、答复。答复合法合规，政策法规科对依申请答复全程把关，确保答复合法有据、流程规范合理、形式严肃严谨。2020年共收到信息公开申请0件，未收到复议诉讼。</a:t>
            </a:r>
            <a:endParaRPr lang="zh-CN" altLang="en-US"/>
          </a:p>
          <a:p>
            <a:pPr marL="0" indent="0">
              <a:buNone/>
            </a:pPr>
            <a:endParaRPr lang="zh-CN" altLang="en-US"/>
          </a:p>
          <a:p>
            <a:pPr marL="0" indent="0">
              <a:buNone/>
            </a:pPr>
            <a:r>
              <a:rPr lang="zh-CN" altLang="en-US"/>
              <a:t>（七）强化监督保障。</a:t>
            </a:r>
            <a:endParaRPr lang="zh-CN" altLang="en-US"/>
          </a:p>
          <a:p>
            <a:pPr marL="0" indent="0">
              <a:lnSpc>
                <a:spcPct val="120000"/>
              </a:lnSpc>
              <a:buNone/>
            </a:pPr>
            <a:r>
              <a:rPr lang="zh-CN" altLang="en-US" sz="2400"/>
              <a:t>        制定培训计划，定期召开政务公开培训，提升政务公开能力水平。多次召开会议研究部署政务公开工作，督导各股室、单位做好基层政务公开标准化建设。</a:t>
            </a:r>
            <a:endParaRPr lang="zh-CN"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sz="3600"/>
              <a:t>二、主动公开政府信息情况</a:t>
            </a:r>
            <a:endParaRPr lang="zh-CN" altLang="en-US" sz="3600"/>
          </a:p>
        </p:txBody>
      </p:sp>
      <p:graphicFrame>
        <p:nvGraphicFramePr>
          <p:cNvPr id="4" name="对象 3"/>
          <p:cNvGraphicFramePr>
            <a:graphicFrameLocks noChangeAspect="1"/>
          </p:cNvGraphicFramePr>
          <p:nvPr/>
        </p:nvGraphicFramePr>
        <p:xfrm>
          <a:off x="2823845" y="1273810"/>
          <a:ext cx="5408295" cy="5455285"/>
        </p:xfrm>
        <a:graphic>
          <a:graphicData uri="http://schemas.openxmlformats.org/presentationml/2006/ole">
            <mc:AlternateContent xmlns:mc="http://schemas.openxmlformats.org/markup-compatibility/2006">
              <mc:Choice xmlns:v="urn:schemas-microsoft-com:vml" Requires="v">
                <p:oleObj spid="_x0000_s5" name="" r:id="rId2" imgW="8724900" imgH="8801100" progId="Word.Document.8">
                  <p:link updateAutomatic="1"/>
                </p:oleObj>
              </mc:Choice>
              <mc:Fallback>
                <p:oleObj name="" r:id="rId2" imgW="8724900" imgH="8801100" progId="Word.Document.8">
                  <p:link updateAutomatic="1"/>
                  <p:pic>
                    <p:nvPicPr>
                      <p:cNvPr id="0" name="图片 4"/>
                      <p:cNvPicPr/>
                      <p:nvPr/>
                    </p:nvPicPr>
                    <p:blipFill>
                      <a:blip r:embed="rId3"/>
                      <a:stretch>
                        <a:fillRect/>
                      </a:stretch>
                    </p:blipFill>
                    <p:spPr>
                      <a:xfrm>
                        <a:off x="2823845" y="1273810"/>
                        <a:ext cx="5408295" cy="5455285"/>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2390</Words>
  <Application>WPS 演示</Application>
  <PresentationFormat>宽屏</PresentationFormat>
  <Paragraphs>52</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宋体</vt:lpstr>
      <vt:lpstr>Wingdings</vt:lpstr>
      <vt:lpstr>Arial Unicode MS</vt:lpstr>
      <vt:lpstr>Calibri Light</vt:lpstr>
      <vt:lpstr>Calibri</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3</cp:revision>
  <dcterms:created xsi:type="dcterms:W3CDTF">2021-10-21T07:05:22Z</dcterms:created>
  <dcterms:modified xsi:type="dcterms:W3CDTF">2021-10-21T08:02:45Z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