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9" r:id="rId3"/>
    <p:sldId id="260" r:id="rId4"/>
    <p:sldId id="298" r:id="rId5"/>
    <p:sldId id="262" r:id="rId6"/>
    <p:sldId id="294" r:id="rId7"/>
    <p:sldId id="296" r:id="rId8"/>
    <p:sldId id="299"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1190120500084571_b"/>
          <p:cNvPicPr>
            <a:picLocks noChangeAspect="1"/>
          </p:cNvPicPr>
          <p:nvPr/>
        </p:nvPicPr>
        <p:blipFill>
          <a:blip r:embed="rId1"/>
          <a:stretch>
            <a:fillRect/>
          </a:stretch>
        </p:blipFill>
        <p:spPr>
          <a:xfrm>
            <a:off x="-393065" y="-321945"/>
            <a:ext cx="15902940" cy="7501255"/>
          </a:xfrm>
          <a:prstGeom prst="rect">
            <a:avLst/>
          </a:prstGeom>
        </p:spPr>
      </p:pic>
      <p:sp>
        <p:nvSpPr>
          <p:cNvPr id="3" name="内容占位符 2"/>
          <p:cNvSpPr>
            <a:spLocks noGrp="1"/>
          </p:cNvSpPr>
          <p:nvPr>
            <p:ph idx="1"/>
          </p:nvPr>
        </p:nvSpPr>
        <p:spPr>
          <a:xfrm>
            <a:off x="838200" y="915670"/>
            <a:ext cx="10515600" cy="5261610"/>
          </a:xfrm>
        </p:spPr>
        <p:txBody>
          <a:bodyPr/>
          <a:p>
            <a:pPr marL="0" indent="0" algn="ctr">
              <a:buNone/>
            </a:pPr>
            <a:endParaRPr lang="en-US" altLang="zh-CN" sz="5400" b="1">
              <a:solidFill>
                <a:schemeClr val="bg1"/>
              </a:solidFill>
              <a:latin typeface="黑体" panose="02010609060101010101" charset="-122"/>
              <a:ea typeface="黑体" panose="02010609060101010101" charset="-122"/>
            </a:endParaRPr>
          </a:p>
          <a:p>
            <a:pPr indent="558800" algn="ctr"/>
            <a:r>
              <a:rPr lang="zh-CN" sz="5400">
                <a:solidFill>
                  <a:schemeClr val="bg1"/>
                </a:solidFill>
                <a:ea typeface="宋体" panose="02010600030101010101" pitchFamily="2" charset="-122"/>
                <a:sym typeface="+mn-ea"/>
              </a:rPr>
              <a:t>县卫生健康局2020年政府信息公开工作年度报告</a:t>
            </a:r>
            <a:endParaRPr lang="zh-CN" altLang="en-US" sz="5400" b="0">
              <a:solidFill>
                <a:schemeClr val="bg1"/>
              </a:solidFill>
              <a:ea typeface="宋体" panose="02010600030101010101" pitchFamily="2" charset="-122"/>
            </a:endParaRPr>
          </a:p>
          <a:p>
            <a:pPr marL="0" indent="0" algn="ctr">
              <a:buNone/>
            </a:pPr>
            <a:endParaRPr lang="zh-CN" altLang="en-US" sz="5400" b="0">
              <a:solidFill>
                <a:schemeClr val="bg1"/>
              </a:solidFill>
              <a:latin typeface="黑体" panose="02010609060101010101" charset="-122"/>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1190120500084571_b"/>
          <p:cNvPicPr>
            <a:picLocks noChangeAspect="1"/>
          </p:cNvPicPr>
          <p:nvPr/>
        </p:nvPicPr>
        <p:blipFill>
          <a:blip r:embed="rId1"/>
          <a:stretch>
            <a:fillRect/>
          </a:stretch>
        </p:blipFill>
        <p:spPr>
          <a:xfrm>
            <a:off x="-461010" y="-321945"/>
            <a:ext cx="15902940" cy="7501255"/>
          </a:xfrm>
          <a:prstGeom prst="rect">
            <a:avLst/>
          </a:prstGeom>
        </p:spPr>
      </p:pic>
      <p:sp>
        <p:nvSpPr>
          <p:cNvPr id="11" name="文本框 10"/>
          <p:cNvSpPr txBox="1"/>
          <p:nvPr/>
        </p:nvSpPr>
        <p:spPr>
          <a:xfrm>
            <a:off x="193040" y="4013835"/>
            <a:ext cx="11537950" cy="706755"/>
          </a:xfrm>
          <a:prstGeom prst="rect">
            <a:avLst/>
          </a:prstGeom>
          <a:noFill/>
        </p:spPr>
        <p:txBody>
          <a:bodyPr wrap="square" rtlCol="0">
            <a:spAutoFit/>
          </a:bodyPr>
          <a:p>
            <a:r>
              <a:rPr lang="en-US" altLang="zh-CN" sz="4000">
                <a:solidFill>
                  <a:schemeClr val="bg1"/>
                </a:solidFill>
                <a:latin typeface="黑体" panose="02010609060101010101" charset="-122"/>
                <a:ea typeface="黑体" panose="02010609060101010101" charset="-122"/>
                <a:cs typeface="黑体" panose="02010609060101010101" charset="-122"/>
              </a:rPr>
              <a:t>    </a:t>
            </a:r>
            <a:endParaRPr lang="zh-CN" altLang="en-US" sz="4000">
              <a:solidFill>
                <a:schemeClr val="bg1"/>
              </a:solidFill>
              <a:latin typeface="黑体" panose="02010609060101010101" charset="-122"/>
              <a:ea typeface="黑体" panose="02010609060101010101" charset="-122"/>
              <a:cs typeface="黑体" panose="02010609060101010101" charset="-122"/>
            </a:endParaRPr>
          </a:p>
        </p:txBody>
      </p:sp>
      <p:sp>
        <p:nvSpPr>
          <p:cNvPr id="2" name="文本框 1"/>
          <p:cNvSpPr txBox="1"/>
          <p:nvPr/>
        </p:nvSpPr>
        <p:spPr>
          <a:xfrm>
            <a:off x="536575" y="395605"/>
            <a:ext cx="11267440" cy="5815965"/>
          </a:xfrm>
          <a:prstGeom prst="rect">
            <a:avLst/>
          </a:prstGeom>
          <a:noFill/>
          <a:ln w="9525">
            <a:noFill/>
          </a:ln>
        </p:spPr>
        <p:txBody>
          <a:bodyPr wrap="square">
            <a:spAutoFit/>
          </a:bodyPr>
          <a:p>
            <a:pPr indent="304800"/>
            <a:r>
              <a:rPr lang="zh-CN" sz="1200" b="0">
                <a:ea typeface="宋体" panose="02010600030101010101" pitchFamily="2" charset="-122"/>
              </a:rPr>
              <a:t>一、总体情况</a:t>
            </a:r>
            <a:endParaRPr lang="zh-CN" sz="1200" b="0">
              <a:ea typeface="宋体" panose="02010600030101010101" pitchFamily="2" charset="-122"/>
            </a:endParaRPr>
          </a:p>
          <a:p>
            <a:pPr indent="304800"/>
            <a:r>
              <a:rPr lang="en-US" altLang="zh-CN" sz="3600" b="0">
                <a:solidFill>
                  <a:schemeClr val="bg1"/>
                </a:solidFill>
                <a:ea typeface="宋体" panose="02010600030101010101" pitchFamily="2" charset="-122"/>
              </a:rPr>
              <a:t>      </a:t>
            </a:r>
            <a:r>
              <a:rPr lang="zh-CN" sz="3600" b="0">
                <a:solidFill>
                  <a:schemeClr val="bg1"/>
                </a:solidFill>
                <a:ea typeface="宋体" panose="02010600030101010101" pitchFamily="2" charset="-122"/>
              </a:rPr>
              <a:t>县卫生健康局以县政府门户网站信息公开平台为主渠道，主动公开政府信息</a:t>
            </a:r>
            <a:r>
              <a:rPr lang="en-US" sz="3600" b="0">
                <a:solidFill>
                  <a:schemeClr val="bg1"/>
                </a:solidFill>
                <a:latin typeface="Calibri" panose="020F0502020204030204" charset="0"/>
                <a:ea typeface="宋体" panose="02010600030101010101" pitchFamily="2" charset="-122"/>
                <a:cs typeface="Times New Roman" panose="02020603050405020304" charset="0"/>
              </a:rPr>
              <a:t>46</a:t>
            </a:r>
            <a:r>
              <a:rPr lang="zh-CN" sz="3600" b="0">
                <a:solidFill>
                  <a:schemeClr val="bg1"/>
                </a:solidFill>
                <a:ea typeface="宋体" panose="02010600030101010101" pitchFamily="2" charset="-122"/>
              </a:rPr>
              <a:t>条，涉及会议公开、政策文件公开、行政权力运行公开等方面。依申请公开事项</a:t>
            </a:r>
            <a:r>
              <a:rPr lang="en-US" sz="3600" b="0">
                <a:solidFill>
                  <a:schemeClr val="bg1"/>
                </a:solidFill>
                <a:latin typeface="Calibri" panose="020F0502020204030204" charset="0"/>
                <a:ea typeface="宋体" panose="02010600030101010101" pitchFamily="2" charset="-122"/>
              </a:rPr>
              <a:t>1</a:t>
            </a:r>
            <a:r>
              <a:rPr lang="zh-CN" sz="3600" b="0">
                <a:solidFill>
                  <a:schemeClr val="bg1"/>
                </a:solidFill>
                <a:ea typeface="宋体" panose="02010600030101010101" pitchFamily="2" charset="-122"/>
              </a:rPr>
              <a:t>个，已按照规定时间节点回复。各医疗卫生机构除在县政府网站上公开公布相关信息外，采用展板、</a:t>
            </a:r>
            <a:r>
              <a:rPr lang="en-US" sz="3600" b="0">
                <a:solidFill>
                  <a:schemeClr val="bg1"/>
                </a:solidFill>
                <a:latin typeface="Calibri" panose="020F0502020204030204" charset="0"/>
                <a:ea typeface="宋体" panose="02010600030101010101" pitchFamily="2" charset="-122"/>
              </a:rPr>
              <a:t>LED</a:t>
            </a:r>
            <a:r>
              <a:rPr lang="zh-CN" sz="3600" b="0">
                <a:solidFill>
                  <a:schemeClr val="bg1"/>
                </a:solidFill>
                <a:ea typeface="宋体" panose="02010600030101010101" pitchFamily="2" charset="-122"/>
              </a:rPr>
              <a:t>屏、一体机等方式公布医疗服务价格、药物价格等信息。同时，严格执行住院</a:t>
            </a:r>
            <a:r>
              <a:rPr lang="en-US" sz="3600" b="0">
                <a:solidFill>
                  <a:schemeClr val="bg1"/>
                </a:solidFill>
                <a:latin typeface="Calibri" panose="020F0502020204030204" charset="0"/>
                <a:ea typeface="宋体" panose="02010600030101010101" pitchFamily="2" charset="-122"/>
              </a:rPr>
              <a:t>“</a:t>
            </a:r>
            <a:r>
              <a:rPr lang="zh-CN" sz="3600" b="0">
                <a:solidFill>
                  <a:schemeClr val="bg1"/>
                </a:solidFill>
                <a:ea typeface="宋体" panose="02010600030101010101" pitchFamily="2" charset="-122"/>
              </a:rPr>
              <a:t>一日清单</a:t>
            </a:r>
            <a:r>
              <a:rPr lang="en-US" sz="3600" b="0">
                <a:solidFill>
                  <a:schemeClr val="bg1"/>
                </a:solidFill>
                <a:latin typeface="Calibri" panose="020F0502020204030204" charset="0"/>
                <a:ea typeface="宋体" panose="02010600030101010101" pitchFamily="2" charset="-122"/>
              </a:rPr>
              <a:t>”</a:t>
            </a:r>
            <a:r>
              <a:rPr lang="zh-CN" sz="3600" b="0">
                <a:solidFill>
                  <a:schemeClr val="bg1"/>
                </a:solidFill>
                <a:ea typeface="宋体" panose="02010600030101010101" pitchFamily="2" charset="-122"/>
              </a:rPr>
              <a:t>制度，将每日花费详细情况书面告知病人。县人民医院、县中医院等有条件的医疗机构开设了微信公众号，详细公布了医院信息、诊疗服务、就医指南、便民须知等信息，方便大众查询。</a:t>
            </a:r>
            <a:endParaRPr lang="zh-CN" altLang="en-US" sz="3600" b="0">
              <a:solidFill>
                <a:schemeClr val="bg1"/>
              </a:solidFill>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1190120500084571_b"/>
          <p:cNvPicPr>
            <a:picLocks noChangeAspect="1"/>
          </p:cNvPicPr>
          <p:nvPr/>
        </p:nvPicPr>
        <p:blipFill>
          <a:blip r:embed="rId1"/>
          <a:stretch>
            <a:fillRect/>
          </a:stretch>
        </p:blipFill>
        <p:spPr>
          <a:xfrm>
            <a:off x="-438150" y="-100330"/>
            <a:ext cx="15902940" cy="7501255"/>
          </a:xfrm>
          <a:prstGeom prst="rect">
            <a:avLst/>
          </a:prstGeom>
        </p:spPr>
      </p:pic>
      <p:sp>
        <p:nvSpPr>
          <p:cNvPr id="3" name="内容占位符 2"/>
          <p:cNvSpPr>
            <a:spLocks noGrp="1"/>
          </p:cNvSpPr>
          <p:nvPr>
            <p:ph idx="1"/>
          </p:nvPr>
        </p:nvSpPr>
        <p:spPr>
          <a:xfrm>
            <a:off x="838200" y="1100455"/>
            <a:ext cx="9657080" cy="1148080"/>
          </a:xfrm>
        </p:spPr>
        <p:txBody>
          <a:bodyPr>
            <a:normAutofit fontScale="40000"/>
          </a:bodyPr>
          <a:p>
            <a:pPr marL="0" indent="0">
              <a:buNone/>
            </a:pPr>
            <a:r>
              <a:rPr lang="en-US" altLang="zh-CN" sz="4400">
                <a:solidFill>
                  <a:schemeClr val="bg1"/>
                </a:solidFill>
              </a:rPr>
              <a:t>   二、主动公开政府信息情况   </a:t>
            </a:r>
            <a:endParaRPr lang="en-US" altLang="zh-CN" sz="4400">
              <a:solidFill>
                <a:schemeClr val="bg1"/>
              </a:solidFill>
            </a:endParaRPr>
          </a:p>
          <a:p>
            <a:pPr marL="0" indent="0">
              <a:buNone/>
            </a:pPr>
            <a:endParaRPr lang="en-US" altLang="zh-CN" sz="4400">
              <a:solidFill>
                <a:schemeClr val="bg1"/>
              </a:solidFill>
            </a:endParaRPr>
          </a:p>
          <a:p>
            <a:pPr marL="0" indent="0">
              <a:buNone/>
            </a:pPr>
            <a:r>
              <a:rPr lang="en-US" altLang="zh-CN" sz="4400">
                <a:solidFill>
                  <a:schemeClr val="bg1"/>
                </a:solidFill>
              </a:rPr>
              <a:t>  </a:t>
            </a:r>
            <a:endParaRPr lang="zh-CN" altLang="en-US" sz="4400">
              <a:solidFill>
                <a:schemeClr val="bg1"/>
              </a:solidFill>
            </a:endParaRPr>
          </a:p>
        </p:txBody>
      </p:sp>
      <p:graphicFrame>
        <p:nvGraphicFramePr>
          <p:cNvPr id="5" name="表格 4"/>
          <p:cNvGraphicFramePr/>
          <p:nvPr>
            <p:custDataLst>
              <p:tags r:id="rId2"/>
            </p:custDataLst>
          </p:nvPr>
        </p:nvGraphicFramePr>
        <p:xfrm>
          <a:off x="3742372" y="1601343"/>
          <a:ext cx="4707255" cy="5245100"/>
        </p:xfrm>
        <a:graphic>
          <a:graphicData uri="http://schemas.openxmlformats.org/drawingml/2006/table">
            <a:tbl>
              <a:tblPr firstRow="1" bandRow="1">
                <a:tableStyleId>{5940675A-B579-460E-94D1-54222C63F5DA}</a:tableStyleId>
              </a:tblPr>
              <a:tblGrid>
                <a:gridCol w="1797685"/>
                <a:gridCol w="1087120"/>
                <a:gridCol w="735330"/>
                <a:gridCol w="1087120"/>
              </a:tblGrid>
              <a:tr h="240030">
                <a:tc gridSpan="4">
                  <a:txBody>
                    <a:bodyPr/>
                    <a:p>
                      <a:pPr indent="0">
                        <a:buNone/>
                      </a:pPr>
                      <a:r>
                        <a:rPr lang="en-US" sz="1000" b="0">
                          <a:solidFill>
                            <a:schemeClr val="bg1"/>
                          </a:solidFill>
                          <a:latin typeface="sans-serif" charset="0"/>
                          <a:cs typeface="sans-serif" charset="0"/>
                        </a:rPr>
                        <a:t>第二十条第（一）项</a:t>
                      </a:r>
                      <a:endParaRPr lang="en-US" altLang="en-US" sz="1000" b="0">
                        <a:solidFill>
                          <a:schemeClr val="bg1"/>
                        </a:solidFill>
                        <a:latin typeface="sans-serif" charset="0"/>
                        <a:ea typeface="sans-serif" charset="0"/>
                        <a:cs typeface="sans-serif"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24815">
                <a:tc>
                  <a:txBody>
                    <a:bodyPr/>
                    <a:p>
                      <a:pPr indent="0">
                        <a:buNone/>
                      </a:pPr>
                      <a:r>
                        <a:rPr lang="en-US" sz="1000" b="0">
                          <a:solidFill>
                            <a:schemeClr val="bg1"/>
                          </a:solidFill>
                          <a:latin typeface="sans-serif" charset="0"/>
                          <a:cs typeface="sans-serif" charset="0"/>
                        </a:rPr>
                        <a:t>信息内容</a:t>
                      </a:r>
                      <a:endParaRPr lang="en-US" altLang="en-US" sz="1000" b="0">
                        <a:solidFill>
                          <a:schemeClr val="bg1"/>
                        </a:solidFill>
                        <a:latin typeface="sans-serif" charset="0"/>
                        <a:ea typeface="sans-serif" charset="0"/>
                        <a:cs typeface="sans-serif"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sans-serif" charset="0"/>
                          <a:cs typeface="sans-serif" charset="0"/>
                        </a:rPr>
                        <a:t>本年新制作数量</a:t>
                      </a:r>
                      <a:endParaRPr lang="en-US" altLang="en-US" sz="1000" b="0">
                        <a:solidFill>
                          <a:schemeClr val="bg1"/>
                        </a:solidFill>
                        <a:latin typeface="sans-serif" charset="0"/>
                        <a:ea typeface="sans-serif" charset="0"/>
                        <a:cs typeface="sans-serif"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sans-serif" charset="0"/>
                          <a:cs typeface="sans-serif" charset="0"/>
                        </a:rPr>
                        <a:t>本年新公开数量</a:t>
                      </a:r>
                      <a:endParaRPr lang="en-US" altLang="en-US" sz="1000" b="0">
                        <a:solidFill>
                          <a:schemeClr val="bg1"/>
                        </a:solidFill>
                        <a:latin typeface="sans-serif" charset="0"/>
                        <a:ea typeface="sans-serif" charset="0"/>
                        <a:cs typeface="sans-serif"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sans-serif" charset="0"/>
                          <a:cs typeface="sans-serif" charset="0"/>
                        </a:rPr>
                        <a:t>对外公开总数量</a:t>
                      </a:r>
                      <a:endParaRPr lang="en-US" altLang="en-US" sz="1000" b="0">
                        <a:solidFill>
                          <a:schemeClr val="bg1"/>
                        </a:solidFill>
                        <a:latin typeface="sans-serif" charset="0"/>
                        <a:ea typeface="sans-serif" charset="0"/>
                        <a:cs typeface="sans-serif"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50190">
                <a:tc>
                  <a:txBody>
                    <a:bodyPr/>
                    <a:p>
                      <a:pPr indent="0">
                        <a:buNone/>
                      </a:pPr>
                      <a:r>
                        <a:rPr lang="en-US" sz="1000" b="0">
                          <a:solidFill>
                            <a:schemeClr val="bg1"/>
                          </a:solidFill>
                          <a:latin typeface="Times New Roman" panose="02020603050405020304" charset="0"/>
                          <a:cs typeface="Times New Roman" panose="02020603050405020304" charset="0"/>
                        </a:rPr>
                        <a:t>规章</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9235">
                <a:tc>
                  <a:txBody>
                    <a:bodyPr/>
                    <a:p>
                      <a:pPr indent="0">
                        <a:buNone/>
                      </a:pPr>
                      <a:r>
                        <a:rPr lang="en-US" sz="1000" b="0">
                          <a:solidFill>
                            <a:schemeClr val="bg1"/>
                          </a:solidFill>
                          <a:latin typeface="Times New Roman" panose="02020603050405020304" charset="0"/>
                          <a:cs typeface="Times New Roman" panose="02020603050405020304" charset="0"/>
                        </a:rPr>
                        <a:t>规范性文件</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8600">
                <a:tc gridSpan="4">
                  <a:txBody>
                    <a:bodyPr/>
                    <a:p>
                      <a:pPr indent="0">
                        <a:buNone/>
                      </a:pPr>
                      <a:r>
                        <a:rPr lang="en-US" sz="1000" b="0">
                          <a:solidFill>
                            <a:schemeClr val="bg1"/>
                          </a:solidFill>
                          <a:latin typeface="Times New Roman" panose="02020603050405020304" charset="0"/>
                          <a:cs typeface="Times New Roman" panose="02020603050405020304" charset="0"/>
                        </a:rPr>
                        <a:t>第二十条第（五）项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5435">
                <a:tc>
                  <a:txBody>
                    <a:bodyPr/>
                    <a:p>
                      <a:pPr indent="0">
                        <a:buNone/>
                      </a:pPr>
                      <a:r>
                        <a:rPr lang="en-US" sz="1000" b="0">
                          <a:solidFill>
                            <a:schemeClr val="bg1"/>
                          </a:solidFill>
                          <a:latin typeface="Times New Roman" panose="02020603050405020304" charset="0"/>
                          <a:cs typeface="Times New Roman" panose="02020603050405020304" charset="0"/>
                        </a:rPr>
                        <a:t>信息内容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上一年项目数量</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本年增/减</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处理决定数量</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60985">
                <a:tc>
                  <a:txBody>
                    <a:bodyPr/>
                    <a:p>
                      <a:pPr indent="0">
                        <a:buNone/>
                      </a:pPr>
                      <a:r>
                        <a:rPr lang="en-US" sz="1000" b="0">
                          <a:solidFill>
                            <a:schemeClr val="bg1"/>
                          </a:solidFill>
                          <a:latin typeface="Times New Roman" panose="02020603050405020304" charset="0"/>
                          <a:cs typeface="Times New Roman" panose="02020603050405020304" charset="0"/>
                        </a:rPr>
                        <a:t>行政许可</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61620">
                <a:tc>
                  <a:txBody>
                    <a:bodyPr/>
                    <a:p>
                      <a:pPr indent="0">
                        <a:buNone/>
                      </a:pPr>
                      <a:r>
                        <a:rPr lang="en-US" sz="1000" b="0">
                          <a:solidFill>
                            <a:schemeClr val="bg1"/>
                          </a:solidFill>
                          <a:latin typeface="Times New Roman" panose="02020603050405020304" charset="0"/>
                          <a:cs typeface="Times New Roman" panose="02020603050405020304" charset="0"/>
                        </a:rPr>
                        <a:t>其他对外管理服务事项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6215">
                <a:tc gridSpan="4">
                  <a:txBody>
                    <a:bodyPr/>
                    <a:p>
                      <a:pPr indent="0">
                        <a:buNone/>
                      </a:pPr>
                      <a:r>
                        <a:rPr lang="en-US" sz="1000" b="0">
                          <a:solidFill>
                            <a:schemeClr val="bg1"/>
                          </a:solidFill>
                          <a:latin typeface="Times New Roman" panose="02020603050405020304" charset="0"/>
                          <a:cs typeface="Times New Roman" panose="02020603050405020304" charset="0"/>
                        </a:rPr>
                        <a:t>第二十条第（六）项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05435">
                <a:tc>
                  <a:txBody>
                    <a:bodyPr/>
                    <a:p>
                      <a:pPr indent="0">
                        <a:buNone/>
                      </a:pPr>
                      <a:r>
                        <a:rPr lang="en-US" sz="1000" b="0">
                          <a:solidFill>
                            <a:schemeClr val="bg1"/>
                          </a:solidFill>
                          <a:latin typeface="Times New Roman" panose="02020603050405020304" charset="0"/>
                          <a:cs typeface="Times New Roman" panose="02020603050405020304" charset="0"/>
                        </a:rPr>
                        <a:t>信息内容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上一年项目数量</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本年增/减</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处理决定数量</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7010">
                <a:tc>
                  <a:txBody>
                    <a:bodyPr/>
                    <a:p>
                      <a:pPr indent="0">
                        <a:buNone/>
                      </a:pPr>
                      <a:r>
                        <a:rPr lang="en-US" sz="1000" b="0">
                          <a:solidFill>
                            <a:schemeClr val="bg1"/>
                          </a:solidFill>
                          <a:latin typeface="Times New Roman" panose="02020603050405020304" charset="0"/>
                          <a:cs typeface="Times New Roman" panose="02020603050405020304" charset="0"/>
                        </a:rPr>
                        <a:t>行政处罚</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127</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+131</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258</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95580">
                <a:tc>
                  <a:txBody>
                    <a:bodyPr/>
                    <a:p>
                      <a:pPr indent="0">
                        <a:buNone/>
                      </a:pPr>
                      <a:r>
                        <a:rPr lang="en-US" sz="1000" b="0">
                          <a:solidFill>
                            <a:schemeClr val="bg1"/>
                          </a:solidFill>
                          <a:latin typeface="Times New Roman" panose="02020603050405020304" charset="0"/>
                          <a:cs typeface="Times New Roman" panose="02020603050405020304" charset="0"/>
                        </a:rPr>
                        <a:t>行政强制</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29235">
                <a:tc gridSpan="4">
                  <a:txBody>
                    <a:bodyPr/>
                    <a:p>
                      <a:pPr indent="0">
                        <a:buNone/>
                      </a:pPr>
                      <a:r>
                        <a:rPr lang="en-US" sz="1000" b="0">
                          <a:solidFill>
                            <a:schemeClr val="bg1"/>
                          </a:solidFill>
                          <a:latin typeface="Times New Roman" panose="02020603050405020304" charset="0"/>
                          <a:cs typeface="Times New Roman" panose="02020603050405020304" charset="0"/>
                        </a:rPr>
                        <a:t>第二十条第（八）项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6845">
                <a:tc>
                  <a:txBody>
                    <a:bodyPr/>
                    <a:p>
                      <a:pPr indent="0">
                        <a:buNone/>
                      </a:pPr>
                      <a:r>
                        <a:rPr lang="en-US" sz="1000" b="0">
                          <a:solidFill>
                            <a:schemeClr val="bg1"/>
                          </a:solidFill>
                          <a:latin typeface="Times New Roman" panose="02020603050405020304" charset="0"/>
                          <a:cs typeface="Times New Roman" panose="02020603050405020304" charset="0"/>
                        </a:rPr>
                        <a:t>信息内容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上一年项目数量</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0">
                          <a:solidFill>
                            <a:schemeClr val="bg1"/>
                          </a:solidFill>
                          <a:latin typeface="Times New Roman" panose="02020603050405020304" charset="0"/>
                          <a:cs typeface="Times New Roman" panose="02020603050405020304" charset="0"/>
                        </a:rPr>
                        <a:t>本年增/减</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61620">
                <a:tc>
                  <a:txBody>
                    <a:bodyPr/>
                    <a:p>
                      <a:pPr indent="0">
                        <a:buNone/>
                      </a:pPr>
                      <a:r>
                        <a:rPr lang="en-US" sz="1000" b="0">
                          <a:solidFill>
                            <a:schemeClr val="bg1"/>
                          </a:solidFill>
                          <a:latin typeface="Times New Roman" panose="02020603050405020304" charset="0"/>
                          <a:cs typeface="Times New Roman" panose="02020603050405020304" charset="0"/>
                        </a:rPr>
                        <a:t>行政事业性收费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0">
                          <a:solidFill>
                            <a:schemeClr val="bg1"/>
                          </a:solidFill>
                          <a:latin typeface="Times New Roman" panose="02020603050405020304" charset="0"/>
                          <a:cs typeface="Times New Roman" panose="02020603050405020304" charset="0"/>
                        </a:rPr>
                        <a:t>0</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28600">
                <a:tc gridSpan="4">
                  <a:txBody>
                    <a:bodyPr/>
                    <a:p>
                      <a:pPr indent="0">
                        <a:buNone/>
                      </a:pPr>
                      <a:r>
                        <a:rPr lang="en-US" sz="1000" b="0">
                          <a:solidFill>
                            <a:schemeClr val="bg1"/>
                          </a:solidFill>
                          <a:latin typeface="Times New Roman" panose="02020603050405020304" charset="0"/>
                          <a:cs typeface="Times New Roman" panose="02020603050405020304" charset="0"/>
                        </a:rPr>
                        <a:t>第二十条第（九）项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rgbClr val="C6D9F1"/>
                    </a:solid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83210">
                <a:tc>
                  <a:txBody>
                    <a:bodyPr/>
                    <a:p>
                      <a:pPr indent="0">
                        <a:buNone/>
                      </a:pPr>
                      <a:r>
                        <a:rPr lang="en-US" sz="1000" b="0">
                          <a:solidFill>
                            <a:schemeClr val="bg1"/>
                          </a:solidFill>
                          <a:latin typeface="Times New Roman" panose="02020603050405020304" charset="0"/>
                          <a:cs typeface="Times New Roman" panose="02020603050405020304" charset="0"/>
                        </a:rPr>
                        <a:t>信息内容</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采购项目数量</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0">
                          <a:solidFill>
                            <a:schemeClr val="bg1"/>
                          </a:solidFill>
                          <a:latin typeface="Times New Roman" panose="02020603050405020304" charset="0"/>
                          <a:cs typeface="Times New Roman" panose="02020603050405020304" charset="0"/>
                        </a:rPr>
                        <a:t>采购总金额</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61620">
                <a:tc>
                  <a:txBody>
                    <a:bodyPr/>
                    <a:p>
                      <a:pPr indent="0">
                        <a:buNone/>
                      </a:pPr>
                      <a:r>
                        <a:rPr lang="en-US" sz="1000" b="0">
                          <a:solidFill>
                            <a:schemeClr val="bg1"/>
                          </a:solidFill>
                          <a:latin typeface="Times New Roman" panose="02020603050405020304" charset="0"/>
                          <a:cs typeface="Times New Roman" panose="02020603050405020304" charset="0"/>
                        </a:rPr>
                        <a:t>政府集中采购</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000" b="0">
                          <a:solidFill>
                            <a:schemeClr val="bg1"/>
                          </a:solidFill>
                          <a:latin typeface="Times New Roman" panose="02020603050405020304" charset="0"/>
                          <a:cs typeface="Times New Roman" panose="02020603050405020304" charset="0"/>
                        </a:rPr>
                        <a:t> 11</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000" b="0">
                          <a:solidFill>
                            <a:schemeClr val="bg1"/>
                          </a:solidFill>
                          <a:latin typeface="Times New Roman" panose="02020603050405020304" charset="0"/>
                          <a:cs typeface="Times New Roman" panose="02020603050405020304" charset="0"/>
                        </a:rPr>
                        <a:t> 11368345元</a:t>
                      </a:r>
                      <a:endParaRPr lang="en-US" altLang="en-US" sz="10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1190120500084571_b"/>
          <p:cNvPicPr>
            <a:picLocks noChangeAspect="1"/>
          </p:cNvPicPr>
          <p:nvPr/>
        </p:nvPicPr>
        <p:blipFill>
          <a:blip r:embed="rId1"/>
          <a:stretch>
            <a:fillRect/>
          </a:stretch>
        </p:blipFill>
        <p:spPr>
          <a:xfrm>
            <a:off x="-393065" y="-321945"/>
            <a:ext cx="15902940" cy="7501255"/>
          </a:xfrm>
          <a:prstGeom prst="rect">
            <a:avLst/>
          </a:prstGeom>
        </p:spPr>
      </p:pic>
      <p:sp>
        <p:nvSpPr>
          <p:cNvPr id="2" name="标题 1"/>
          <p:cNvSpPr>
            <a:spLocks noGrp="1"/>
          </p:cNvSpPr>
          <p:nvPr>
            <p:ph type="title"/>
          </p:nvPr>
        </p:nvSpPr>
        <p:spPr/>
        <p:txBody>
          <a:bodyPr/>
          <a:p>
            <a:r>
              <a:rPr lang="zh-CN" altLang="en-US">
                <a:solidFill>
                  <a:schemeClr val="bg1"/>
                </a:solidFill>
              </a:rPr>
              <a:t>三、收到和处理政府信息公开申请情况</a:t>
            </a:r>
            <a:endParaRPr lang="zh-CN" altLang="en-US">
              <a:solidFill>
                <a:schemeClr val="bg1"/>
              </a:solidFill>
            </a:endParaRPr>
          </a:p>
        </p:txBody>
      </p:sp>
      <p:graphicFrame>
        <p:nvGraphicFramePr>
          <p:cNvPr id="6" name="表格 5"/>
          <p:cNvGraphicFramePr/>
          <p:nvPr>
            <p:custDataLst>
              <p:tags r:id="rId2"/>
            </p:custDataLst>
          </p:nvPr>
        </p:nvGraphicFramePr>
        <p:xfrm>
          <a:off x="4379278" y="1534033"/>
          <a:ext cx="3433445" cy="3280410"/>
        </p:xfrm>
        <a:graphic>
          <a:graphicData uri="http://schemas.openxmlformats.org/drawingml/2006/table">
            <a:tbl>
              <a:tblPr firstRow="1" bandRow="1">
                <a:tableStyleId>{5940675A-B579-460E-94D1-54222C63F5DA}</a:tableStyleId>
              </a:tblPr>
              <a:tblGrid>
                <a:gridCol w="254635"/>
                <a:gridCol w="342265"/>
                <a:gridCol w="1116330"/>
                <a:gridCol w="228600"/>
                <a:gridCol w="208280"/>
                <a:gridCol w="266065"/>
                <a:gridCol w="281940"/>
                <a:gridCol w="301625"/>
                <a:gridCol w="255905"/>
                <a:gridCol w="177800"/>
              </a:tblGrid>
              <a:tr h="0">
                <a:tc rowSpan="3" gridSpan="3">
                  <a:txBody>
                    <a:bodyPr/>
                    <a:p>
                      <a:pPr indent="0">
                        <a:buNone/>
                      </a:pPr>
                      <a:r>
                        <a:rPr lang="en-US" sz="600" b="0">
                          <a:solidFill>
                            <a:schemeClr val="bg1"/>
                          </a:solidFill>
                          <a:latin typeface="Times New Roman" panose="02020603050405020304" charset="0"/>
                          <a:cs typeface="Times New Roman" panose="02020603050405020304" charset="0"/>
                        </a:rPr>
                        <a:t>（本列数据的勾稽关系为：第一项加第二项之和，等于第三项加第四项之和）</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hMerge="1">
                  <a:tcPr>
                    <a:lnT w="12700" cap="flat" cmpd="sng">
                      <a:solidFill>
                        <a:srgbClr val="080000"/>
                      </a:solidFill>
                      <a:prstDash val="solid"/>
                      <a:headEnd type="none" w="med" len="med"/>
                      <a:tailEnd type="none" w="med" len="med"/>
                    </a:lnT>
                  </a:tcPr>
                </a:tc>
                <a:tc rowSpan="3"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gridSpan="7">
                  <a:txBody>
                    <a:bodyPr/>
                    <a:p>
                      <a:pPr indent="0">
                        <a:buNone/>
                      </a:pPr>
                      <a:r>
                        <a:rPr lang="en-US" sz="600" b="0">
                          <a:solidFill>
                            <a:schemeClr val="bg1"/>
                          </a:solidFill>
                          <a:latin typeface="Times New Roman" panose="02020603050405020304" charset="0"/>
                          <a:cs typeface="Times New Roman" panose="02020603050405020304" charset="0"/>
                        </a:rPr>
                        <a:t>申请人情况</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gridSpan="3">
                  <a:tcPr>
                    <a:lnL w="12700" cap="flat" cmpd="sng">
                      <a:solidFill>
                        <a:srgbClr val="080000"/>
                      </a:solidFill>
                      <a:prstDash val="solid"/>
                      <a:headEnd type="none" w="med" len="med"/>
                      <a:tailEnd type="none" w="med" len="med"/>
                    </a:lnL>
                  </a:tcPr>
                </a:tc>
                <a:tc vMerge="1" hMerge="1">
                  <a:tcPr/>
                </a:tc>
                <a:tc vMerge="1" hMerge="1">
                  <a:tcPr>
                    <a:lnR w="12700" cap="flat" cmpd="sng">
                      <a:solidFill>
                        <a:srgbClr val="080000"/>
                      </a:solidFill>
                      <a:prstDash val="solid"/>
                      <a:headEnd type="none" w="med" len="med"/>
                      <a:tailEnd type="none" w="med" len="med"/>
                    </a:lnR>
                  </a:tcPr>
                </a:tc>
                <a:tc rowSpan="2">
                  <a:txBody>
                    <a:bodyPr/>
                    <a:p>
                      <a:pPr indent="0">
                        <a:buNone/>
                      </a:pPr>
                      <a:r>
                        <a:rPr lang="en-US" sz="600" b="0">
                          <a:solidFill>
                            <a:schemeClr val="bg1"/>
                          </a:solidFill>
                          <a:latin typeface="Times New Roman" panose="02020603050405020304" charset="0"/>
                          <a:cs typeface="Times New Roman" panose="02020603050405020304" charset="0"/>
                        </a:rPr>
                        <a:t>自然人</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buNone/>
                      </a:pPr>
                      <a:r>
                        <a:rPr lang="en-US" sz="600" b="0">
                          <a:solidFill>
                            <a:schemeClr val="bg1"/>
                          </a:solidFill>
                          <a:latin typeface="Times New Roman" panose="02020603050405020304" charset="0"/>
                          <a:cs typeface="Times New Roman" panose="02020603050405020304" charset="0"/>
                        </a:rPr>
                        <a:t>法人或其他组织</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rowSpan="2">
                  <a:txBody>
                    <a:bodyPr/>
                    <a:p>
                      <a:pPr indent="0">
                        <a:buNone/>
                      </a:pPr>
                      <a:r>
                        <a:rPr lang="en-US" sz="600" b="0">
                          <a:solidFill>
                            <a:schemeClr val="bg1"/>
                          </a:solidFill>
                          <a:latin typeface="Times New Roman" panose="02020603050405020304" charset="0"/>
                          <a:cs typeface="Times New Roman" panose="02020603050405020304" charset="0"/>
                        </a:rPr>
                        <a:t>总计</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8640">
                <a:tc vMerge="1" gridSpan="3">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600" b="0">
                          <a:solidFill>
                            <a:schemeClr val="bg1"/>
                          </a:solidFill>
                          <a:latin typeface="Times New Roman" panose="02020603050405020304" charset="0"/>
                          <a:cs typeface="Times New Roman" panose="02020603050405020304" charset="0"/>
                        </a:rPr>
                        <a:t>商业企业</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科研机构</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社会公益组织</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法律服务机构</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其他</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r h="0">
                <a:tc gridSpan="3">
                  <a:txBody>
                    <a:bodyPr/>
                    <a:p>
                      <a:pPr indent="0">
                        <a:buNone/>
                      </a:pPr>
                      <a:r>
                        <a:rPr lang="en-US" sz="600" b="0">
                          <a:solidFill>
                            <a:schemeClr val="bg1"/>
                          </a:solidFill>
                          <a:latin typeface="Times New Roman" panose="02020603050405020304" charset="0"/>
                          <a:cs typeface="Times New Roman" panose="02020603050405020304" charset="0"/>
                        </a:rPr>
                        <a:t>一、本年新收政府信息公开申请数量</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600" b="0">
                          <a:solidFill>
                            <a:schemeClr val="bg1"/>
                          </a:solidFill>
                          <a:latin typeface="Times New Roman" panose="02020603050405020304" charset="0"/>
                          <a:cs typeface="Times New Roman" panose="02020603050405020304" charset="0"/>
                        </a:rPr>
                        <a:t>1</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1</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3">
                  <a:txBody>
                    <a:bodyPr/>
                    <a:p>
                      <a:pPr indent="0">
                        <a:buNone/>
                      </a:pPr>
                      <a:r>
                        <a:rPr lang="en-US" sz="600" b="0">
                          <a:solidFill>
                            <a:schemeClr val="bg1"/>
                          </a:solidFill>
                          <a:latin typeface="Times New Roman" panose="02020603050405020304" charset="0"/>
                          <a:cs typeface="Times New Roman" panose="02020603050405020304" charset="0"/>
                        </a:rPr>
                        <a:t>二、上年结转政府信息公开申请数量</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600" b="0">
                          <a:solidFill>
                            <a:schemeClr val="bg1"/>
                          </a:solidFill>
                          <a:latin typeface="Times New Roman" panose="02020603050405020304" charset="0"/>
                          <a:cs typeface="Times New Roman" panose="02020603050405020304" charset="0"/>
                        </a:rPr>
                        <a:t>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rowSpan="20">
                  <a:txBody>
                    <a:bodyPr/>
                    <a:p>
                      <a:pPr indent="0">
                        <a:buNone/>
                      </a:pPr>
                      <a:r>
                        <a:rPr lang="en-US" sz="600" b="0">
                          <a:solidFill>
                            <a:schemeClr val="bg1"/>
                          </a:solidFill>
                          <a:latin typeface="Times New Roman" panose="02020603050405020304" charset="0"/>
                          <a:cs typeface="Times New Roman" panose="02020603050405020304" charset="0"/>
                        </a:rPr>
                        <a:t>三、本年度办理结果</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600" b="0">
                          <a:solidFill>
                            <a:schemeClr val="bg1"/>
                          </a:solidFill>
                          <a:latin typeface="Times New Roman" panose="02020603050405020304" charset="0"/>
                          <a:cs typeface="Times New Roman" panose="02020603050405020304" charset="0"/>
                        </a:rPr>
                        <a:t>（一）予以公开</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600" b="0">
                          <a:solidFill>
                            <a:schemeClr val="bg1"/>
                          </a:solidFill>
                          <a:latin typeface="Times New Roman" panose="02020603050405020304" charset="0"/>
                          <a:cs typeface="Times New Roman" panose="02020603050405020304" charset="0"/>
                        </a:rPr>
                        <a:t>1</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600" b="0">
                          <a:solidFill>
                            <a:schemeClr val="bg1"/>
                          </a:solidFill>
                          <a:latin typeface="Times New Roman" panose="02020603050405020304" charset="0"/>
                          <a:cs typeface="Times New Roman" panose="02020603050405020304" charset="0"/>
                        </a:rPr>
                        <a:t>1</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9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300" b="0">
                          <a:solidFill>
                            <a:schemeClr val="bg1"/>
                          </a:solidFill>
                          <a:latin typeface="Times New Roman" panose="02020603050405020304" charset="0"/>
                          <a:cs typeface="Times New Roman" panose="02020603050405020304" charset="0"/>
                        </a:rPr>
                        <a:t>（二）部分公开（区分处理的，只计这一情形，不计其他情形）</a:t>
                      </a:r>
                      <a:endParaRPr lang="en-US" altLang="en-US" sz="3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8">
                  <a:txBody>
                    <a:bodyPr/>
                    <a:p>
                      <a:pPr indent="0">
                        <a:buNone/>
                      </a:pPr>
                      <a:r>
                        <a:rPr lang="en-US" sz="600" b="0">
                          <a:solidFill>
                            <a:schemeClr val="bg1"/>
                          </a:solidFill>
                          <a:latin typeface="Times New Roman" panose="02020603050405020304" charset="0"/>
                          <a:cs typeface="Times New Roman" panose="02020603050405020304" charset="0"/>
                        </a:rPr>
                        <a:t>（三）不予公开</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1.属于国家秘密</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3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2.其他法律行政法规禁止公开</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9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3.危及“三安全一稳定”</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63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4.保护第三方合法权益</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9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5.属于三类内部事务信息</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3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6.属于四类过程性信息</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7.属于行政执法案卷</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600" b="0">
                          <a:solidFill>
                            <a:schemeClr val="bg1"/>
                          </a:solidFill>
                          <a:latin typeface="Times New Roman" panose="02020603050405020304" charset="0"/>
                          <a:cs typeface="Times New Roman" panose="02020603050405020304" charset="0"/>
                        </a:rPr>
                        <a:t>8.属于行政查询事项</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36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3">
                  <a:txBody>
                    <a:bodyPr/>
                    <a:p>
                      <a:pPr indent="0">
                        <a:buNone/>
                      </a:pPr>
                      <a:r>
                        <a:rPr lang="en-US" sz="600" b="0">
                          <a:solidFill>
                            <a:schemeClr val="bg1"/>
                          </a:solidFill>
                          <a:latin typeface="Times New Roman" panose="02020603050405020304" charset="0"/>
                          <a:cs typeface="Times New Roman" panose="02020603050405020304" charset="0"/>
                        </a:rPr>
                        <a:t>（四）无法提供</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1.本机关不掌握相关政府信息</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9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2.没有现成信息需要另行制作</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9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600" b="0">
                          <a:solidFill>
                            <a:schemeClr val="bg1"/>
                          </a:solidFill>
                          <a:latin typeface="Times New Roman" panose="02020603050405020304" charset="0"/>
                          <a:cs typeface="Times New Roman" panose="02020603050405020304" charset="0"/>
                        </a:rPr>
                        <a:t>3.补正后申请内容仍不明确</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63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5">
                  <a:txBody>
                    <a:bodyPr/>
                    <a:p>
                      <a:pPr indent="0">
                        <a:buNone/>
                      </a:pPr>
                      <a:r>
                        <a:rPr lang="en-US" sz="600" b="0">
                          <a:solidFill>
                            <a:schemeClr val="bg1"/>
                          </a:solidFill>
                          <a:latin typeface="Times New Roman" panose="02020603050405020304" charset="0"/>
                          <a:cs typeface="Times New Roman" panose="02020603050405020304" charset="0"/>
                        </a:rPr>
                        <a:t>（五）不予处理</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1.信访举报投诉类申请</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2.重复申请</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9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3.要求提供公开出版物</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1399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600" b="0">
                          <a:solidFill>
                            <a:schemeClr val="bg1"/>
                          </a:solidFill>
                          <a:latin typeface="Times New Roman" panose="02020603050405020304" charset="0"/>
                          <a:cs typeface="Times New Roman" panose="02020603050405020304" charset="0"/>
                        </a:rPr>
                        <a:t>4.无正当理由大量反复申请</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924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600" b="0">
                          <a:solidFill>
                            <a:schemeClr val="bg1"/>
                          </a:solidFill>
                          <a:latin typeface="Times New Roman" panose="02020603050405020304" charset="0"/>
                          <a:cs typeface="Times New Roman" panose="02020603050405020304" charset="0"/>
                        </a:rPr>
                        <a:t>5.要求行政机关确认或重新出具已获取信息</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buNone/>
                      </a:pPr>
                      <a:r>
                        <a:rPr lang="en-US" sz="600" b="0">
                          <a:solidFill>
                            <a:schemeClr val="bg1"/>
                          </a:solidFill>
                          <a:latin typeface="Times New Roman" panose="02020603050405020304" charset="0"/>
                          <a:cs typeface="Times New Roman" panose="02020603050405020304" charset="0"/>
                        </a:rPr>
                        <a:t>（六）其他处理</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buNone/>
                      </a:pPr>
                      <a:r>
                        <a:rPr lang="en-US" sz="600" b="0">
                          <a:solidFill>
                            <a:schemeClr val="bg1"/>
                          </a:solidFill>
                          <a:latin typeface="Times New Roman" panose="02020603050405020304" charset="0"/>
                          <a:cs typeface="Times New Roman" panose="02020603050405020304" charset="0"/>
                        </a:rPr>
                        <a:t>（七）总计</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600" b="0">
                          <a:solidFill>
                            <a:schemeClr val="bg1"/>
                          </a:solidFill>
                          <a:latin typeface="Times New Roman" panose="02020603050405020304" charset="0"/>
                          <a:cs typeface="Times New Roman" panose="02020603050405020304" charset="0"/>
                        </a:rPr>
                        <a:t>1</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1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3">
                  <a:txBody>
                    <a:bodyPr/>
                    <a:p>
                      <a:pPr indent="0">
                        <a:buNone/>
                      </a:pPr>
                      <a:r>
                        <a:rPr lang="en-US" sz="600" b="0">
                          <a:solidFill>
                            <a:schemeClr val="bg1"/>
                          </a:solidFill>
                          <a:latin typeface="Times New Roman" panose="02020603050405020304" charset="0"/>
                          <a:cs typeface="Times New Roman" panose="02020603050405020304" charset="0"/>
                        </a:rPr>
                        <a:t>四、结转下年度继续办理</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1190120500084571_b"/>
          <p:cNvPicPr>
            <a:picLocks noChangeAspect="1"/>
          </p:cNvPicPr>
          <p:nvPr/>
        </p:nvPicPr>
        <p:blipFill>
          <a:blip r:embed="rId1"/>
          <a:stretch>
            <a:fillRect/>
          </a:stretch>
        </p:blipFill>
        <p:spPr>
          <a:xfrm>
            <a:off x="-393065" y="-321945"/>
            <a:ext cx="15902940" cy="7501255"/>
          </a:xfrm>
          <a:prstGeom prst="rect">
            <a:avLst/>
          </a:prstGeom>
        </p:spPr>
      </p:pic>
      <p:sp>
        <p:nvSpPr>
          <p:cNvPr id="3" name="内容占位符 2"/>
          <p:cNvSpPr>
            <a:spLocks noGrp="1"/>
          </p:cNvSpPr>
          <p:nvPr>
            <p:ph idx="1"/>
          </p:nvPr>
        </p:nvSpPr>
        <p:spPr>
          <a:xfrm>
            <a:off x="838200" y="77470"/>
            <a:ext cx="10515600" cy="6099810"/>
          </a:xfrm>
        </p:spPr>
        <p:txBody>
          <a:bodyPr/>
          <a:p>
            <a:pPr marL="0" indent="0">
              <a:buNone/>
            </a:pPr>
            <a:r>
              <a:rPr lang="en-US" altLang="zh-CN" sz="3600">
                <a:solidFill>
                  <a:schemeClr val="bg1"/>
                </a:solidFill>
              </a:rPr>
              <a:t>    四、政府信息公开行政复议、行政诉讼情况</a:t>
            </a:r>
            <a:endParaRPr lang="en-US" altLang="zh-CN" sz="3600">
              <a:solidFill>
                <a:schemeClr val="bg1"/>
              </a:solidFill>
            </a:endParaRPr>
          </a:p>
        </p:txBody>
      </p:sp>
      <p:graphicFrame>
        <p:nvGraphicFramePr>
          <p:cNvPr id="2" name="表格 1"/>
          <p:cNvGraphicFramePr/>
          <p:nvPr>
            <p:custDataLst>
              <p:tags r:id="rId2"/>
            </p:custDataLst>
          </p:nvPr>
        </p:nvGraphicFramePr>
        <p:xfrm>
          <a:off x="1466215" y="973455"/>
          <a:ext cx="9316085" cy="4379595"/>
        </p:xfrm>
        <a:graphic>
          <a:graphicData uri="http://schemas.openxmlformats.org/drawingml/2006/table">
            <a:tbl>
              <a:tblPr firstRow="1" bandRow="1">
                <a:tableStyleId>{5940675A-B579-460E-94D1-54222C63F5DA}</a:tableStyleId>
              </a:tblPr>
              <a:tblGrid>
                <a:gridCol w="616585"/>
                <a:gridCol w="614680"/>
                <a:gridCol w="616585"/>
                <a:gridCol w="615950"/>
                <a:gridCol w="693420"/>
                <a:gridCol w="568960"/>
                <a:gridCol w="572770"/>
                <a:gridCol w="659765"/>
                <a:gridCol w="616585"/>
                <a:gridCol w="629285"/>
                <a:gridCol w="616585"/>
                <a:gridCol w="615950"/>
                <a:gridCol w="615950"/>
                <a:gridCol w="616585"/>
                <a:gridCol w="646430"/>
              </a:tblGrid>
              <a:tr h="625475">
                <a:tc gridSpan="5">
                  <a:txBody>
                    <a:bodyPr/>
                    <a:p>
                      <a:pPr indent="0">
                        <a:buNone/>
                      </a:pPr>
                      <a:r>
                        <a:rPr lang="en-US" sz="1600" b="0">
                          <a:solidFill>
                            <a:schemeClr val="bg1"/>
                          </a:solidFill>
                          <a:latin typeface="Times New Roman" panose="02020603050405020304" charset="0"/>
                          <a:cs typeface="Times New Roman" panose="02020603050405020304" charset="0"/>
                        </a:rPr>
                        <a:t>行政复议</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10">
                  <a:txBody>
                    <a:bodyPr/>
                    <a:p>
                      <a:pPr indent="0">
                        <a:buNone/>
                      </a:pPr>
                      <a:r>
                        <a:rPr lang="en-US" sz="1600" b="0">
                          <a:solidFill>
                            <a:schemeClr val="bg1"/>
                          </a:solidFill>
                          <a:latin typeface="Times New Roman" panose="02020603050405020304" charset="0"/>
                          <a:cs typeface="Times New Roman" panose="02020603050405020304" charset="0"/>
                        </a:rPr>
                        <a:t>行政诉讼</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626110">
                <a:tc rowSpan="2">
                  <a:txBody>
                    <a:bodyPr/>
                    <a:p>
                      <a:pPr indent="0">
                        <a:buNone/>
                      </a:pPr>
                      <a:r>
                        <a:rPr lang="en-US" sz="1600" b="0">
                          <a:solidFill>
                            <a:schemeClr val="bg1"/>
                          </a:solidFill>
                          <a:latin typeface="Times New Roman" panose="02020603050405020304" charset="0"/>
                          <a:cs typeface="Times New Roman" panose="02020603050405020304" charset="0"/>
                        </a:rPr>
                        <a:t>结果维持</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buNone/>
                      </a:pPr>
                      <a:r>
                        <a:rPr lang="en-US" sz="1600" b="0">
                          <a:solidFill>
                            <a:schemeClr val="bg1"/>
                          </a:solidFill>
                          <a:latin typeface="Times New Roman" panose="02020603050405020304" charset="0"/>
                          <a:cs typeface="Times New Roman" panose="02020603050405020304" charset="0"/>
                        </a:rPr>
                        <a:t>结果纠正</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buNone/>
                      </a:pPr>
                      <a:r>
                        <a:rPr lang="en-US" sz="1600" b="0">
                          <a:solidFill>
                            <a:schemeClr val="bg1"/>
                          </a:solidFill>
                          <a:latin typeface="Times New Roman" panose="02020603050405020304" charset="0"/>
                          <a:cs typeface="Times New Roman" panose="02020603050405020304" charset="0"/>
                        </a:rPr>
                        <a:t>其他结果</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buNone/>
                      </a:pPr>
                      <a:r>
                        <a:rPr lang="en-US" sz="1600" b="0">
                          <a:solidFill>
                            <a:schemeClr val="bg1"/>
                          </a:solidFill>
                          <a:latin typeface="Times New Roman" panose="02020603050405020304" charset="0"/>
                          <a:cs typeface="Times New Roman" panose="02020603050405020304" charset="0"/>
                        </a:rPr>
                        <a:t>尚未审结</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buNone/>
                      </a:pPr>
                      <a:r>
                        <a:rPr lang="en-US" sz="1600" b="0">
                          <a:solidFill>
                            <a:schemeClr val="bg1"/>
                          </a:solidFill>
                          <a:latin typeface="Times New Roman" panose="02020603050405020304" charset="0"/>
                          <a:cs typeface="Times New Roman" panose="02020603050405020304" charset="0"/>
                        </a:rPr>
                        <a:t>总计</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5">
                  <a:txBody>
                    <a:bodyPr/>
                    <a:p>
                      <a:pPr indent="0">
                        <a:buNone/>
                      </a:pPr>
                      <a:r>
                        <a:rPr lang="en-US" sz="1600" b="0">
                          <a:solidFill>
                            <a:schemeClr val="bg1"/>
                          </a:solidFill>
                          <a:latin typeface="Times New Roman" panose="02020603050405020304" charset="0"/>
                          <a:cs typeface="Times New Roman" panose="02020603050405020304" charset="0"/>
                        </a:rPr>
                        <a:t>未经复议直接起诉</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buNone/>
                      </a:pPr>
                      <a:r>
                        <a:rPr lang="en-US" sz="1600" b="0">
                          <a:solidFill>
                            <a:schemeClr val="bg1"/>
                          </a:solidFill>
                          <a:latin typeface="Times New Roman" panose="02020603050405020304" charset="0"/>
                          <a:cs typeface="Times New Roman" panose="02020603050405020304" charset="0"/>
                        </a:rPr>
                        <a:t>复议后起诉</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025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buNone/>
                      </a:pPr>
                      <a:r>
                        <a:rPr lang="en-US" sz="1600" b="0">
                          <a:solidFill>
                            <a:schemeClr val="bg1"/>
                          </a:solidFill>
                          <a:latin typeface="Times New Roman" panose="02020603050405020304" charset="0"/>
                          <a:cs typeface="Times New Roman" panose="02020603050405020304" charset="0"/>
                        </a:rPr>
                        <a:t>结果维持</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结果纠正</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其他结果</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尚未审结</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总计</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结果维持</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结果纠正</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其他结果</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尚未审结</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总计</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25475">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 0</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600" b="0">
                          <a:solidFill>
                            <a:schemeClr val="bg1"/>
                          </a:solidFill>
                          <a:latin typeface="Times New Roman" panose="02020603050405020304" charset="0"/>
                          <a:cs typeface="Times New Roman" panose="02020603050405020304" charset="0"/>
                        </a:rPr>
                        <a:t>0 </a:t>
                      </a:r>
                      <a:endParaRPr lang="en-US" altLang="en-US" sz="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600" b="0">
                          <a:solidFill>
                            <a:schemeClr val="bg1"/>
                          </a:solidFill>
                          <a:latin typeface="Times New Roman" panose="02020603050405020304" charset="0"/>
                          <a:cs typeface="Times New Roman" panose="02020603050405020304" charset="0"/>
                        </a:rPr>
                        <a:t>0</a:t>
                      </a:r>
                      <a:endParaRPr lang="en-US" altLang="en-US" sz="1600" b="0">
                        <a:solidFill>
                          <a:schemeClr val="bg1"/>
                        </a:solidFill>
                        <a:latin typeface="Times New Roman" panose="02020603050405020304" charset="0"/>
                        <a:ea typeface="Times New Roman" panose="02020603050405020304" charset="0"/>
                        <a:cs typeface="Times New Roman" panose="02020603050405020304" charset="0"/>
                      </a:endParaRPr>
                    </a:p>
                  </a:txBody>
                  <a:tcPr marL="66675" marR="66675"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1190120500084571_b"/>
          <p:cNvPicPr>
            <a:picLocks noChangeAspect="1"/>
          </p:cNvPicPr>
          <p:nvPr/>
        </p:nvPicPr>
        <p:blipFill>
          <a:blip r:embed="rId1"/>
          <a:stretch>
            <a:fillRect/>
          </a:stretch>
        </p:blipFill>
        <p:spPr>
          <a:xfrm>
            <a:off x="-382270" y="-321945"/>
            <a:ext cx="15902940" cy="7501255"/>
          </a:xfrm>
          <a:prstGeom prst="rect">
            <a:avLst/>
          </a:prstGeom>
        </p:spPr>
      </p:pic>
      <p:sp>
        <p:nvSpPr>
          <p:cNvPr id="3" name="内容占位符 2"/>
          <p:cNvSpPr>
            <a:spLocks noGrp="1"/>
          </p:cNvSpPr>
          <p:nvPr>
            <p:ph idx="1"/>
          </p:nvPr>
        </p:nvSpPr>
        <p:spPr/>
        <p:txBody>
          <a:bodyPr>
            <a:normAutofit/>
          </a:bodyPr>
          <a:p>
            <a:pPr marL="0" indent="0">
              <a:buNone/>
            </a:pPr>
            <a:r>
              <a:rPr lang="en-US" altLang="zh-CN" sz="3600">
                <a:solidFill>
                  <a:schemeClr val="bg1"/>
                </a:solidFill>
              </a:rPr>
              <a:t>       虽然我局2020年在政务公开工作方面取得了一定的成效，但尚存在一些不足和差距，主要表现在：公开工作的日常化、常态化有待进一步加强；公开内容还不够深入全面等问题。今后我局将按照上级部门的要求，进一步加强和深化政务信息公开工作，规范政务公开的程序，强化信息的时效性和工作规范化，及时更新信息内容、提高信息质量，不断拓展政务信息公开的宽度和广度。</a:t>
            </a:r>
            <a:endParaRPr lang="en-US" altLang="zh-CN" sz="3600">
              <a:solidFill>
                <a:schemeClr val="bg1"/>
              </a:solidFill>
            </a:endParaRPr>
          </a:p>
        </p:txBody>
      </p:sp>
      <p:sp>
        <p:nvSpPr>
          <p:cNvPr id="100" name="文本框 99"/>
          <p:cNvSpPr txBox="1"/>
          <p:nvPr/>
        </p:nvSpPr>
        <p:spPr>
          <a:xfrm>
            <a:off x="1148715" y="316230"/>
            <a:ext cx="5080000" cy="398780"/>
          </a:xfrm>
          <a:prstGeom prst="rect">
            <a:avLst/>
          </a:prstGeom>
          <a:noFill/>
          <a:ln w="9525">
            <a:noFill/>
          </a:ln>
        </p:spPr>
        <p:txBody>
          <a:bodyPr>
            <a:spAutoFit/>
          </a:bodyPr>
          <a:p>
            <a:pPr indent="304800"/>
            <a:r>
              <a:rPr lang="zh-CN" sz="2000" b="0">
                <a:solidFill>
                  <a:schemeClr val="bg1"/>
                </a:solidFill>
                <a:ea typeface="宋体" panose="02010600030101010101" pitchFamily="2" charset="-122"/>
              </a:rPr>
              <a:t>五</a:t>
            </a:r>
            <a:r>
              <a:rPr lang="en-US" sz="2000" b="0">
                <a:solidFill>
                  <a:schemeClr val="bg1"/>
                </a:solidFill>
                <a:latin typeface="Calibri" panose="020F0502020204030204" charset="0"/>
                <a:ea typeface="宋体" panose="02010600030101010101" pitchFamily="2" charset="-122"/>
                <a:cs typeface="Times New Roman" panose="02020603050405020304" charset="0"/>
              </a:rPr>
              <a:t> </a:t>
            </a:r>
            <a:r>
              <a:rPr lang="zh-CN" sz="2000" b="0">
                <a:solidFill>
                  <a:schemeClr val="bg1"/>
                </a:solidFill>
                <a:ea typeface="宋体" panose="02010600030101010101" pitchFamily="2" charset="-122"/>
              </a:rPr>
              <a:t>、存在的主要问题及改进情况</a:t>
            </a:r>
            <a:endParaRPr lang="zh-CN" altLang="en-US" sz="2000" b="0">
              <a:solidFill>
                <a:schemeClr val="bg1"/>
              </a:solidFill>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1190120500084571_b"/>
          <p:cNvPicPr>
            <a:picLocks noChangeAspect="1"/>
          </p:cNvPicPr>
          <p:nvPr/>
        </p:nvPicPr>
        <p:blipFill>
          <a:blip r:embed="rId1"/>
          <a:stretch>
            <a:fillRect/>
          </a:stretch>
        </p:blipFill>
        <p:spPr>
          <a:xfrm>
            <a:off x="-393065" y="-321945"/>
            <a:ext cx="15902940" cy="7501255"/>
          </a:xfrm>
          <a:prstGeom prst="rect">
            <a:avLst/>
          </a:prstGeom>
        </p:spPr>
      </p:pic>
      <p:sp>
        <p:nvSpPr>
          <p:cNvPr id="6" name="内容占位符 5"/>
          <p:cNvSpPr/>
          <p:nvPr>
            <p:ph idx="1"/>
          </p:nvPr>
        </p:nvSpPr>
        <p:spPr>
          <a:xfrm>
            <a:off x="633730" y="214630"/>
            <a:ext cx="10515600" cy="5746115"/>
          </a:xfrm>
        </p:spPr>
        <p:txBody>
          <a:bodyPr/>
          <a:p>
            <a:pPr marL="0" indent="0">
              <a:buNone/>
            </a:pPr>
            <a:r>
              <a:rPr lang="zh-CN" altLang="en-US" sz="4000">
                <a:solidFill>
                  <a:schemeClr val="bg1"/>
                </a:solidFill>
              </a:rPr>
              <a:t>六、其他需要报告的事项</a:t>
            </a:r>
            <a:endParaRPr lang="zh-CN" altLang="en-US" sz="4000">
              <a:solidFill>
                <a:schemeClr val="bg1"/>
              </a:solidFill>
            </a:endParaRPr>
          </a:p>
        </p:txBody>
      </p:sp>
      <p:sp>
        <p:nvSpPr>
          <p:cNvPr id="100" name="文本框 99"/>
          <p:cNvSpPr txBox="1"/>
          <p:nvPr/>
        </p:nvSpPr>
        <p:spPr>
          <a:xfrm>
            <a:off x="1189990" y="1687195"/>
            <a:ext cx="9149080" cy="3476625"/>
          </a:xfrm>
          <a:prstGeom prst="rect">
            <a:avLst/>
          </a:prstGeom>
          <a:noFill/>
          <a:ln w="9525">
            <a:noFill/>
          </a:ln>
        </p:spPr>
        <p:txBody>
          <a:bodyPr wrap="square">
            <a:spAutoFit/>
          </a:bodyPr>
          <a:p>
            <a:pPr indent="304800"/>
            <a:r>
              <a:rPr lang="en-US" sz="4400" b="0">
                <a:solidFill>
                  <a:schemeClr val="bg1"/>
                </a:solidFill>
                <a:latin typeface="Calibri" panose="020F0502020204030204" charset="0"/>
                <a:ea typeface="宋体" panose="02010600030101010101" pitchFamily="2" charset="-122"/>
                <a:cs typeface="Times New Roman" panose="02020603050405020304" charset="0"/>
              </a:rPr>
              <a:t>2020</a:t>
            </a:r>
            <a:r>
              <a:rPr lang="zh-CN" sz="4400" b="0">
                <a:solidFill>
                  <a:schemeClr val="bg1"/>
                </a:solidFill>
                <a:ea typeface="宋体" panose="02010600030101010101" pitchFamily="2" charset="-122"/>
              </a:rPr>
              <a:t>年，县十八届人大四次会议和政协十届四次会议交办卫生健康部门主办的建议和提案共</a:t>
            </a:r>
            <a:r>
              <a:rPr lang="en-US" sz="4400" b="0">
                <a:solidFill>
                  <a:schemeClr val="bg1"/>
                </a:solidFill>
                <a:latin typeface="Calibri" panose="020F0502020204030204" charset="0"/>
                <a:ea typeface="宋体" panose="02010600030101010101" pitchFamily="2" charset="-122"/>
              </a:rPr>
              <a:t>14</a:t>
            </a:r>
            <a:r>
              <a:rPr lang="zh-CN" sz="4400" b="0">
                <a:solidFill>
                  <a:schemeClr val="bg1"/>
                </a:solidFill>
                <a:ea typeface="宋体" panose="02010600030101010101" pitchFamily="2" charset="-122"/>
              </a:rPr>
              <a:t>件，其中县人大代表建议</a:t>
            </a:r>
            <a:r>
              <a:rPr lang="en-US" sz="4400" b="0">
                <a:solidFill>
                  <a:schemeClr val="bg1"/>
                </a:solidFill>
                <a:latin typeface="Calibri" panose="020F0502020204030204" charset="0"/>
                <a:ea typeface="宋体" panose="02010600030101010101" pitchFamily="2" charset="-122"/>
              </a:rPr>
              <a:t>6</a:t>
            </a:r>
            <a:r>
              <a:rPr lang="zh-CN" sz="4400" b="0">
                <a:solidFill>
                  <a:schemeClr val="bg1"/>
                </a:solidFill>
                <a:ea typeface="宋体" panose="02010600030101010101" pitchFamily="2" charset="-122"/>
              </a:rPr>
              <a:t>件，政协委员提案</a:t>
            </a:r>
            <a:r>
              <a:rPr lang="en-US" sz="4400" b="0">
                <a:solidFill>
                  <a:schemeClr val="bg1"/>
                </a:solidFill>
                <a:latin typeface="Calibri" panose="020F0502020204030204" charset="0"/>
                <a:ea typeface="宋体" panose="02010600030101010101" pitchFamily="2" charset="-122"/>
              </a:rPr>
              <a:t>8</a:t>
            </a:r>
            <a:r>
              <a:rPr lang="zh-CN" sz="4400" b="0">
                <a:solidFill>
                  <a:schemeClr val="bg1"/>
                </a:solidFill>
                <a:ea typeface="宋体" panose="02010600030101010101" pitchFamily="2" charset="-122"/>
              </a:rPr>
              <a:t>件，均已按规定程序办理完毕。</a:t>
            </a:r>
            <a:endParaRPr lang="zh-CN" altLang="en-US" sz="4400" b="0">
              <a:solidFill>
                <a:schemeClr val="bg1"/>
              </a:solidFill>
              <a:ea typeface="宋体" panose="02010600030101010101" pitchFamily="2" charset="-122"/>
            </a:endParaRPr>
          </a:p>
        </p:txBody>
      </p:sp>
    </p:spTree>
  </p:cSld>
  <p:clrMapOvr>
    <a:masterClrMapping/>
  </p:clrMapOvr>
</p:sld>
</file>

<file path=ppt/tags/tag1.xml><?xml version="1.0" encoding="utf-8"?>
<p:tagLst xmlns:p="http://schemas.openxmlformats.org/presentationml/2006/main">
  <p:tag name="KSO_WM_UNIT_TABLE_BEAUTIFY" val="smartTable{0c877b43-06ef-42a5-a0c7-453313ac8758}"/>
</p:tagLst>
</file>

<file path=ppt/tags/tag2.xml><?xml version="1.0" encoding="utf-8"?>
<p:tagLst xmlns:p="http://schemas.openxmlformats.org/presentationml/2006/main">
  <p:tag name="KSO_WM_UNIT_TABLE_BEAUTIFY" val="smartTable{61f45f9a-f99a-4b4f-83f5-0af705409a71}"/>
</p:tagLst>
</file>

<file path=ppt/tags/tag3.xml><?xml version="1.0" encoding="utf-8"?>
<p:tagLst xmlns:p="http://schemas.openxmlformats.org/presentationml/2006/main">
  <p:tag name="KSO_WM_UNIT_TABLE_BEAUTIFY" val="smartTable{3cb78aa3-092d-4255-a22b-6aee1f6ceb35}"/>
  <p:tag name="TABLE_ENDDRAG_ORIGIN_RECT" val="733*344"/>
  <p:tag name="TABLE_ENDDRAG_RECT" val="115*76*733*34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2659</Words>
  <Application>WPS 演示</Application>
  <PresentationFormat>宽屏</PresentationFormat>
  <Paragraphs>808</Paragraphs>
  <Slides>7</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7</vt:i4>
      </vt:variant>
    </vt:vector>
  </HeadingPairs>
  <TitlesOfParts>
    <vt:vector size="18" baseType="lpstr">
      <vt:lpstr>Arial</vt:lpstr>
      <vt:lpstr>宋体</vt:lpstr>
      <vt:lpstr>Wingdings</vt:lpstr>
      <vt:lpstr>黑体</vt:lpstr>
      <vt:lpstr>Calibri</vt:lpstr>
      <vt:lpstr>Times New Roman</vt:lpstr>
      <vt:lpstr>sans-serif</vt:lpstr>
      <vt:lpstr>Segoe Print</vt:lpstr>
      <vt:lpstr>微软雅黑</vt:lpstr>
      <vt:lpstr>Arial Unicode MS</vt:lpstr>
      <vt:lpstr>Office 主题</vt:lpstr>
      <vt:lpstr>PowerPoint 演示文稿</vt:lpstr>
      <vt:lpstr>PowerPoint 演示文稿</vt:lpstr>
      <vt:lpstr>PowerPoint 演示文稿</vt:lpstr>
      <vt:lpstr>三、收到和处理政府信息公开申请情况</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永好</cp:lastModifiedBy>
  <cp:revision>14</cp:revision>
  <dcterms:created xsi:type="dcterms:W3CDTF">2021-01-23T12:34:00Z</dcterms:created>
  <dcterms:modified xsi:type="dcterms:W3CDTF">2021-10-25T09:46:56Z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2052-11.1.0.10938</vt:lpwstr>
  </property>
  <property fmtid="{D5CDD505-2E9C-101B-9397-08002B2CF9AE}" pid="3" name="ICV">
    <vt:lpwstr>D1E5088E8A21454BA8BC361E4B81B302</vt:lpwstr>
  </property>
</Properties>
</file>