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11092984" r:id="rId3"/>
    <p:sldId id="11092988" r:id="rId4"/>
    <p:sldId id="11093009" r:id="rId5"/>
    <p:sldId id="11093010" r:id="rId6"/>
    <p:sldId id="11093012" r:id="rId7"/>
    <p:sldId id="11093013" r:id="rId8"/>
    <p:sldId id="11093014" r:id="rId9"/>
    <p:sldId id="11093015" r:id="rId10"/>
    <p:sldId id="11093018" r:id="rId11"/>
    <p:sldId id="11093019" r:id="rId12"/>
    <p:sldId id="11093020" r:id="rId13"/>
    <p:sldId id="11093021" r:id="rId14"/>
    <p:sldId id="11093016" r:id="rId15"/>
    <p:sldId id="11093017" r:id="rId16"/>
  </p:sldIdLst>
  <p:sldSz cx="12192000" cy="685800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6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1" d="100"/>
          <a:sy n="51" d="100"/>
        </p:scale>
        <p:origin x="1256" y="396"/>
      </p:cViewPr>
      <p:guideLst/>
    </p:cSldViewPr>
  </p:slideViewPr>
  <p:notesTextViewPr>
    <p:cViewPr>
      <p:scale>
        <a:sx n="1" d="1"/>
        <a:sy n="1" d="1"/>
      </p:scale>
      <p:origin x="0" y="0"/>
    </p:cViewPr>
  </p:notesTextViewPr>
  <p:sorterViewPr>
    <p:cViewPr>
      <p:scale>
        <a:sx n="53" d="100"/>
        <a:sy n="53" d="100"/>
      </p:scale>
      <p:origin x="0" y="-64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gs" Target="tags/tag2.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0" vertOverflow="ellipsis" vert="horz" wrap="square" anchor="ctr" anchorCtr="1"/>
        <a:lstStyle/>
        <a:p>
          <a:pPr>
            <a:defRPr lang="zh-CN" sz="1400" b="1" i="0" u="none" strike="noStrike" kern="1200" baseline="0">
              <a:solidFill>
                <a:schemeClr val="tx1">
                  <a:lumMod val="75000"/>
                  <a:lumOff val="25000"/>
                </a:schemeClr>
              </a:solidFill>
              <a:latin typeface="+mn-lt"/>
              <a:ea typeface="+mn-ea"/>
              <a:cs typeface="+mn-cs"/>
            </a:defRPr>
          </a:pPr>
        </a:p>
      </c:txPr>
    </c:title>
    <c:autoTitleDeleted val="0"/>
    <c:plotArea>
      <c:layout/>
      <c:pieChart>
        <c:varyColors val="1"/>
        <c:ser>
          <c:idx val="0"/>
          <c:order val="0"/>
          <c:tx>
            <c:strRef>
              <c:f>Sheet1!$B$1</c:f>
              <c:strCache>
                <c:ptCount val="1"/>
                <c:pt idx="0">
                  <c:v>韩庄镇信息公开数据可视化</c:v>
                </c:pt>
              </c:strCache>
            </c:strRef>
          </c:tx>
          <c:spPr/>
          <c:explosion val="0"/>
          <c:dPt>
            <c:idx val="0"/>
            <c:bubble3D val="0"/>
            <c:spPr>
              <a:solidFill>
                <a:schemeClr val="accent1"/>
              </a:solidFill>
              <a:ln>
                <a:solidFill>
                  <a:schemeClr val="bg1"/>
                </a:solidFill>
              </a:ln>
              <a:effectLst/>
            </c:spPr>
          </c:dPt>
          <c:dPt>
            <c:idx val="1"/>
            <c:bubble3D val="0"/>
            <c:spPr>
              <a:solidFill>
                <a:schemeClr val="accent2"/>
              </a:solidFill>
              <a:ln>
                <a:solidFill>
                  <a:schemeClr val="bg1"/>
                </a:solidFill>
              </a:ln>
              <a:effectLst/>
            </c:spPr>
          </c:dPt>
          <c:dPt>
            <c:idx val="2"/>
            <c:bubble3D val="0"/>
            <c:spPr>
              <a:solidFill>
                <a:schemeClr val="accent3"/>
              </a:solidFill>
              <a:ln>
                <a:solidFill>
                  <a:schemeClr val="bg1"/>
                </a:solidFill>
              </a:ln>
              <a:effectLst/>
            </c:spPr>
          </c:dPt>
          <c:dPt>
            <c:idx val="3"/>
            <c:bubble3D val="0"/>
            <c:spPr>
              <a:solidFill>
                <a:schemeClr val="accent4"/>
              </a:solidFill>
              <a:ln>
                <a:solidFill>
                  <a:schemeClr val="bg1"/>
                </a:solidFill>
              </a:ln>
              <a:effectLst/>
            </c:spPr>
          </c:dPt>
          <c:dPt>
            <c:idx val="4"/>
            <c:bubble3D val="0"/>
            <c:spPr>
              <a:solidFill>
                <a:schemeClr val="accent5"/>
              </a:solidFill>
              <a:ln>
                <a:solidFill>
                  <a:schemeClr val="bg1"/>
                </a:solidFill>
              </a:ln>
              <a:effectLst/>
            </c:spPr>
          </c:dPt>
          <c:dLbls>
            <c:dLbl>
              <c:idx val="0"/>
              <c:layout/>
              <c:tx>
                <c:rich>
                  <a:bodyPr rot="0" spcFirstLastPara="0" vertOverflow="ellipsis" vert="horz" wrap="square" lIns="38100" tIns="19050" rIns="38100" bIns="19050" anchor="ctr" anchorCtr="1"/>
                  <a:lstStyle/>
                  <a:p>
                    <a:pPr defTabSz="914400">
                      <a:defRPr lang="zh-CN" sz="1000" b="0" i="0" u="none" strike="noStrike" kern="1200" baseline="0">
                        <a:solidFill>
                          <a:schemeClr val="tx1">
                            <a:lumMod val="75000"/>
                            <a:lumOff val="25000"/>
                          </a:schemeClr>
                        </a:solidFill>
                        <a:latin typeface="+mn-lt"/>
                        <a:ea typeface="+mn-ea"/>
                        <a:cs typeface="+mn-cs"/>
                      </a:defRPr>
                    </a:pPr>
                    <a:r>
                      <a:t>53%</a:t>
                    </a:r>
                  </a:p>
                </c:rich>
              </c:tx>
              <c:dLblPos val="bestFit"/>
              <c:showLegendKey val="0"/>
              <c:showVal val="1"/>
              <c:showCatName val="0"/>
              <c:showSerName val="0"/>
              <c:showPercent val="1"/>
              <c:showBubbleSize val="0"/>
              <c:extLst>
                <c:ext xmlns:c15="http://schemas.microsoft.com/office/drawing/2012/chart" uri="{CE6537A1-D6FC-4f65-9D91-7224C49458BB}"/>
              </c:extLst>
            </c:dLbl>
            <c:spPr>
              <a:noFill/>
              <a:ln>
                <a:noFill/>
              </a:ln>
              <a:effectLst/>
            </c:spPr>
            <c:txPr>
              <a:bodyPr rot="0" spcFirstLastPara="0" vertOverflow="ellipsis" vert="horz" wrap="square" lIns="38100" tIns="19050" rIns="38100" bIns="19050" anchor="ctr" anchorCtr="1"/>
              <a:lstStyle/>
              <a:p>
                <a:pPr>
                  <a:defRPr lang="zh-CN" sz="1000" b="0" i="0" u="none" strike="noStrike" kern="1200" baseline="0">
                    <a:solidFill>
                      <a:schemeClr val="tx1">
                        <a:lumMod val="75000"/>
                        <a:lumOff val="25000"/>
                      </a:schemeClr>
                    </a:solidFill>
                    <a:latin typeface="+mn-lt"/>
                    <a:ea typeface="+mn-ea"/>
                    <a:cs typeface="+mn-cs"/>
                  </a:defRPr>
                </a:pPr>
              </a:p>
            </c:txPr>
            <c:dLblPos val="bestFit"/>
            <c:showLegendKey val="0"/>
            <c:showVal val="0"/>
            <c:showCatName val="0"/>
            <c:showSerName val="0"/>
            <c:showPercent val="1"/>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工作动态</c:v>
                </c:pt>
                <c:pt idx="1">
                  <c:v>通知公告</c:v>
                </c:pt>
                <c:pt idx="2">
                  <c:v>会议公开</c:v>
                </c:pt>
                <c:pt idx="3">
                  <c:v>乡镇文件</c:v>
                </c:pt>
                <c:pt idx="4">
                  <c:v>信息公开年报</c:v>
                </c:pt>
              </c:strCache>
            </c:strRef>
          </c:cat>
          <c:val>
            <c:numRef>
              <c:f>Sheet1!$B$2:$B$6</c:f>
              <c:numCache>
                <c:formatCode>0%</c:formatCode>
                <c:ptCount val="5"/>
                <c:pt idx="0">
                  <c:v>0.49</c:v>
                </c:pt>
                <c:pt idx="1">
                  <c:v>0.42</c:v>
                </c:pt>
                <c:pt idx="2">
                  <c:v>0.04</c:v>
                </c:pt>
                <c:pt idx="3">
                  <c:v>0.04</c:v>
                </c:pt>
                <c:pt idx="4">
                  <c:v>0.01</c:v>
                </c:pt>
              </c:numCache>
            </c:numRef>
          </c:val>
        </c:ser>
        <c:dLbls>
          <c:showLegendKey val="0"/>
          <c:showVal val="0"/>
          <c:showCatName val="0"/>
          <c:showSerName val="0"/>
          <c:showPercent val="1"/>
          <c:showBubbleSize val="0"/>
          <c:showLeaderLines val="1"/>
        </c:dLbls>
        <c:firstSliceAng val="0"/>
      </c:pieChart>
      <c:spPr>
        <a:noFill/>
        <a:ln>
          <a:noFill/>
        </a:ln>
        <a:effectLst/>
      </c:spPr>
    </c:plotArea>
    <c:legend>
      <c:legendPos val="t"/>
      <c:layout/>
      <c:overlay val="0"/>
      <c:spPr>
        <a:noFill/>
        <a:ln>
          <a:noFill/>
        </a:ln>
        <a:effectLst/>
      </c:spPr>
      <c:txPr>
        <a:bodyPr rot="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08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10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000" kern="1200"/>
    <cs:bodyPr rot="0" spcFirstLastPara="1" vertOverflow="clip" horzOverflow="clip" vert="horz" wrap="square" lIns="36576" tIns="18288" rIns="36576" bIns="18288" anchor="ctr" anchorCtr="1">
      <a:spAutoFit/>
    </cs:bodyPr>
  </cs:dataLabelCallout>
  <cs:dataPoint>
    <cs:lnRef idx="0">
      <cs:styleClr val="auto"/>
    </cs:lnRef>
    <cs:fillRef idx="1">
      <cs:styleClr val="auto"/>
    </cs:fillRef>
    <cs:effectRef idx="0"/>
    <cs:fontRef idx="minor">
      <a:schemeClr val="dk1"/>
    </cs:fontRef>
    <cs:spPr>
      <a:ln>
        <a:solidFill>
          <a:schemeClr val="bg1"/>
        </a:solidFill>
      </a:ln>
      <a:effectLst/>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lt1">
            <a:lumMod val="902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75000"/>
        <a:lumOff val="25000"/>
      </a:schemeClr>
    </cs:fontRef>
    <cs:defRPr sz="1400" b="1" kern="120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B8B3A231-2005-43E5-9669-CCC9CED955A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CF7C257-8DBA-4CC0-864A-D4F31ABF1361}"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8B3A231-2005-43E5-9669-CCC9CED955A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CF7C257-8DBA-4CC0-864A-D4F31ABF1361}"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8B3A231-2005-43E5-9669-CCC9CED955A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CF7C257-8DBA-4CC0-864A-D4F31ABF1361}"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8B3A231-2005-43E5-9669-CCC9CED955A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CF7C257-8DBA-4CC0-864A-D4F31ABF1361}"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B8B3A231-2005-43E5-9669-CCC9CED955A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CF7C257-8DBA-4CC0-864A-D4F31ABF1361}"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B8B3A231-2005-43E5-9669-CCC9CED955A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CF7C257-8DBA-4CC0-864A-D4F31ABF1361}"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8B3A231-2005-43E5-9669-CCC9CED955A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CF7C257-8DBA-4CC0-864A-D4F31ABF1361}"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B8B3A231-2005-43E5-9669-CCC9CED955A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CF7C257-8DBA-4CC0-864A-D4F31ABF1361}"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8B3A231-2005-43E5-9669-CCC9CED955A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CF7C257-8DBA-4CC0-864A-D4F31ABF1361}"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8B3A231-2005-43E5-9669-CCC9CED955A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CF7C257-8DBA-4CC0-864A-D4F31ABF1361}"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8B3A231-2005-43E5-9669-CCC9CED955A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CF7C257-8DBA-4CC0-864A-D4F31ABF1361}"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B3A231-2005-43E5-9669-CCC9CED955A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7C257-8DBA-4CC0-864A-D4F31ABF1361}"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xml"/><Relationship Id="rId1"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组合 58"/>
          <p:cNvGrpSpPr/>
          <p:nvPr/>
        </p:nvGrpSpPr>
        <p:grpSpPr>
          <a:xfrm>
            <a:off x="0" y="-1"/>
            <a:ext cx="12198973" cy="6858002"/>
            <a:chOff x="0" y="-1"/>
            <a:chExt cx="12198973" cy="6858002"/>
          </a:xfrm>
        </p:grpSpPr>
        <p:sp>
          <p:nvSpPr>
            <p:cNvPr id="41" name="任意多边形: 形状 40"/>
            <p:cNvSpPr/>
            <p:nvPr/>
          </p:nvSpPr>
          <p:spPr>
            <a:xfrm>
              <a:off x="6738950" y="-1"/>
              <a:ext cx="5460023" cy="2981527"/>
            </a:xfrm>
            <a:custGeom>
              <a:avLst/>
              <a:gdLst>
                <a:gd name="connsiteX0" fmla="*/ 0 w 5460023"/>
                <a:gd name="connsiteY0" fmla="*/ 0 h 2981527"/>
                <a:gd name="connsiteX1" fmla="*/ 5460023 w 5460023"/>
                <a:gd name="connsiteY1" fmla="*/ 0 h 2981527"/>
                <a:gd name="connsiteX2" fmla="*/ 5460023 w 5460023"/>
                <a:gd name="connsiteY2" fmla="*/ 940282 h 2981527"/>
                <a:gd name="connsiteX3" fmla="*/ 3551861 w 5460023"/>
                <a:gd name="connsiteY3" fmla="*/ 2825343 h 2981527"/>
                <a:gd name="connsiteX4" fmla="*/ 2786530 w 5460023"/>
                <a:gd name="connsiteY4" fmla="*/ 2820680 h 2981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0023" h="2981527">
                  <a:moveTo>
                    <a:pt x="0" y="0"/>
                  </a:moveTo>
                  <a:lnTo>
                    <a:pt x="5460023" y="0"/>
                  </a:lnTo>
                  <a:lnTo>
                    <a:pt x="5460023" y="940282"/>
                  </a:lnTo>
                  <a:lnTo>
                    <a:pt x="3551861" y="2825343"/>
                  </a:lnTo>
                  <a:cubicBezTo>
                    <a:pt x="3339234" y="3035396"/>
                    <a:pt x="2996584" y="3033310"/>
                    <a:pt x="2786530" y="2820680"/>
                  </a:cubicBezTo>
                  <a:close/>
                </a:path>
              </a:pathLst>
            </a:custGeom>
            <a:solidFill>
              <a:srgbClr val="6696B6">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35" name="任意多边形: 形状 34"/>
            <p:cNvSpPr/>
            <p:nvPr/>
          </p:nvSpPr>
          <p:spPr>
            <a:xfrm>
              <a:off x="6606578" y="0"/>
              <a:ext cx="5585422" cy="3098871"/>
            </a:xfrm>
            <a:custGeom>
              <a:avLst/>
              <a:gdLst>
                <a:gd name="connsiteX0" fmla="*/ 0 w 5585422"/>
                <a:gd name="connsiteY0" fmla="*/ 0 h 3098871"/>
                <a:gd name="connsiteX1" fmla="*/ 5585422 w 5585422"/>
                <a:gd name="connsiteY1" fmla="*/ 0 h 3098871"/>
                <a:gd name="connsiteX2" fmla="*/ 5585422 w 5585422"/>
                <a:gd name="connsiteY2" fmla="*/ 1079106 h 3098871"/>
                <a:gd name="connsiteX3" fmla="*/ 3710012 w 5585422"/>
                <a:gd name="connsiteY3" fmla="*/ 2931810 h 3098871"/>
                <a:gd name="connsiteX4" fmla="*/ 2891388 w 5585422"/>
                <a:gd name="connsiteY4" fmla="*/ 2926824 h 3098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5422" h="3098871">
                  <a:moveTo>
                    <a:pt x="0" y="0"/>
                  </a:moveTo>
                  <a:lnTo>
                    <a:pt x="5585422" y="0"/>
                  </a:lnTo>
                  <a:lnTo>
                    <a:pt x="5585422" y="1079106"/>
                  </a:lnTo>
                  <a:lnTo>
                    <a:pt x="3710012" y="2931810"/>
                  </a:lnTo>
                  <a:cubicBezTo>
                    <a:pt x="3482580" y="3156491"/>
                    <a:pt x="3116069" y="3154260"/>
                    <a:pt x="2891388" y="2926824"/>
                  </a:cubicBezTo>
                  <a:close/>
                </a:path>
              </a:pathLst>
            </a:custGeom>
            <a:noFill/>
            <a:ln>
              <a:solidFill>
                <a:srgbClr val="6696B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58" name="任意多边形: 形状 57"/>
            <p:cNvSpPr/>
            <p:nvPr/>
          </p:nvSpPr>
          <p:spPr>
            <a:xfrm>
              <a:off x="10936616" y="1861686"/>
              <a:ext cx="1262356" cy="2716515"/>
            </a:xfrm>
            <a:custGeom>
              <a:avLst/>
              <a:gdLst>
                <a:gd name="connsiteX0" fmla="*/ 1262356 w 1262356"/>
                <a:gd name="connsiteY0" fmla="*/ 0 h 2716515"/>
                <a:gd name="connsiteX1" fmla="*/ 1262356 w 1262356"/>
                <a:gd name="connsiteY1" fmla="*/ 2716515 h 2716515"/>
                <a:gd name="connsiteX2" fmla="*/ 66754 w 1262356"/>
                <a:gd name="connsiteY2" fmla="*/ 1506259 h 2716515"/>
                <a:gd name="connsiteX3" fmla="*/ 68747 w 1262356"/>
                <a:gd name="connsiteY3" fmla="*/ 1179158 h 2716515"/>
              </a:gdLst>
              <a:ahLst/>
              <a:cxnLst>
                <a:cxn ang="0">
                  <a:pos x="connsiteX0" y="connsiteY0"/>
                </a:cxn>
                <a:cxn ang="0">
                  <a:pos x="connsiteX1" y="connsiteY1"/>
                </a:cxn>
                <a:cxn ang="0">
                  <a:pos x="connsiteX2" y="connsiteY2"/>
                </a:cxn>
                <a:cxn ang="0">
                  <a:pos x="connsiteX3" y="connsiteY3"/>
                </a:cxn>
              </a:cxnLst>
              <a:rect l="l" t="t" r="r" b="b"/>
              <a:pathLst>
                <a:path w="1262356" h="2716515">
                  <a:moveTo>
                    <a:pt x="1262356" y="0"/>
                  </a:moveTo>
                  <a:lnTo>
                    <a:pt x="1262356" y="2716515"/>
                  </a:lnTo>
                  <a:lnTo>
                    <a:pt x="66754" y="1506259"/>
                  </a:lnTo>
                  <a:cubicBezTo>
                    <a:pt x="-23023" y="1415383"/>
                    <a:pt x="-22130" y="1268934"/>
                    <a:pt x="68747" y="1179158"/>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38" name="任意多边形: 形状 37"/>
            <p:cNvSpPr/>
            <p:nvPr/>
          </p:nvSpPr>
          <p:spPr>
            <a:xfrm>
              <a:off x="10827744" y="1774613"/>
              <a:ext cx="1344334" cy="2863980"/>
            </a:xfrm>
            <a:custGeom>
              <a:avLst/>
              <a:gdLst>
                <a:gd name="connsiteX0" fmla="*/ 1344334 w 1344334"/>
                <a:gd name="connsiteY0" fmla="*/ 0 h 2863980"/>
                <a:gd name="connsiteX1" fmla="*/ 1344334 w 1344334"/>
                <a:gd name="connsiteY1" fmla="*/ 2863980 h 2863980"/>
                <a:gd name="connsiteX2" fmla="*/ 61005 w 1344334"/>
                <a:gd name="connsiteY2" fmla="*/ 1564923 h 2863980"/>
                <a:gd name="connsiteX3" fmla="*/ 62826 w 1344334"/>
                <a:gd name="connsiteY3" fmla="*/ 1265993 h 2863980"/>
              </a:gdLst>
              <a:ahLst/>
              <a:cxnLst>
                <a:cxn ang="0">
                  <a:pos x="connsiteX0" y="connsiteY0"/>
                </a:cxn>
                <a:cxn ang="0">
                  <a:pos x="connsiteX1" y="connsiteY1"/>
                </a:cxn>
                <a:cxn ang="0">
                  <a:pos x="connsiteX2" y="connsiteY2"/>
                </a:cxn>
                <a:cxn ang="0">
                  <a:pos x="connsiteX3" y="connsiteY3"/>
                </a:cxn>
              </a:cxnLst>
              <a:rect l="l" t="t" r="r" b="b"/>
              <a:pathLst>
                <a:path w="1344334" h="2863980">
                  <a:moveTo>
                    <a:pt x="1344334" y="0"/>
                  </a:moveTo>
                  <a:lnTo>
                    <a:pt x="1344334" y="2863980"/>
                  </a:lnTo>
                  <a:lnTo>
                    <a:pt x="61005" y="1564923"/>
                  </a:lnTo>
                  <a:cubicBezTo>
                    <a:pt x="-21040" y="1481873"/>
                    <a:pt x="-20224" y="1348038"/>
                    <a:pt x="62826" y="1265993"/>
                  </a:cubicBezTo>
                  <a:close/>
                </a:path>
              </a:pathLst>
            </a:custGeom>
            <a:noFill/>
            <a:ln>
              <a:solidFill>
                <a:srgbClr val="6696B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1" name="任意多边形: 形状 20"/>
            <p:cNvSpPr/>
            <p:nvPr/>
          </p:nvSpPr>
          <p:spPr>
            <a:xfrm>
              <a:off x="0" y="0"/>
              <a:ext cx="9367156" cy="6858000"/>
            </a:xfrm>
            <a:custGeom>
              <a:avLst/>
              <a:gdLst>
                <a:gd name="connsiteX0" fmla="*/ 0 w 9367156"/>
                <a:gd name="connsiteY0" fmla="*/ 0 h 6858000"/>
                <a:gd name="connsiteX1" fmla="*/ 6021503 w 9367156"/>
                <a:gd name="connsiteY1" fmla="*/ 0 h 6858000"/>
                <a:gd name="connsiteX2" fmla="*/ 9119403 w 9367156"/>
                <a:gd name="connsiteY2" fmla="*/ 3135866 h 6858000"/>
                <a:gd name="connsiteX3" fmla="*/ 9112008 w 9367156"/>
                <a:gd name="connsiteY3" fmla="*/ 4349902 h 6858000"/>
                <a:gd name="connsiteX4" fmla="*/ 6573172 w 9367156"/>
                <a:gd name="connsiteY4" fmla="*/ 6858000 h 6858000"/>
                <a:gd name="connsiteX5" fmla="*/ 0 w 9367156"/>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67156" h="6858000">
                  <a:moveTo>
                    <a:pt x="0" y="0"/>
                  </a:moveTo>
                  <a:lnTo>
                    <a:pt x="6021503" y="0"/>
                  </a:lnTo>
                  <a:lnTo>
                    <a:pt x="9119403" y="3135866"/>
                  </a:lnTo>
                  <a:cubicBezTo>
                    <a:pt x="9452609" y="3473154"/>
                    <a:pt x="9449296" y="4016696"/>
                    <a:pt x="9112008" y="4349902"/>
                  </a:cubicBezTo>
                  <a:lnTo>
                    <a:pt x="6573172" y="6858000"/>
                  </a:lnTo>
                  <a:lnTo>
                    <a:pt x="0" y="6858000"/>
                  </a:lnTo>
                  <a:close/>
                </a:path>
              </a:pathLst>
            </a:custGeom>
            <a:solidFill>
              <a:srgbClr val="6696B6">
                <a:alpha val="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9" name="任意多边形: 形状 28"/>
            <p:cNvSpPr/>
            <p:nvPr/>
          </p:nvSpPr>
          <p:spPr>
            <a:xfrm>
              <a:off x="6962877" y="3548582"/>
              <a:ext cx="5236095" cy="3309419"/>
            </a:xfrm>
            <a:custGeom>
              <a:avLst/>
              <a:gdLst>
                <a:gd name="connsiteX0" fmla="*/ 3541507 w 5236095"/>
                <a:gd name="connsiteY0" fmla="*/ 9 h 3309419"/>
                <a:gd name="connsiteX1" fmla="*/ 3876511 w 5236095"/>
                <a:gd name="connsiteY1" fmla="*/ 141169 h 3309419"/>
                <a:gd name="connsiteX2" fmla="*/ 5236095 w 5236095"/>
                <a:gd name="connsiteY2" fmla="*/ 1517415 h 3309419"/>
                <a:gd name="connsiteX3" fmla="*/ 5236095 w 5236095"/>
                <a:gd name="connsiteY3" fmla="*/ 3309419 h 3309419"/>
                <a:gd name="connsiteX4" fmla="*/ 0 w 5236095"/>
                <a:gd name="connsiteY4" fmla="*/ 3309419 h 3309419"/>
                <a:gd name="connsiteX5" fmla="*/ 28620 w 5236095"/>
                <a:gd name="connsiteY5" fmla="*/ 3274813 h 3309419"/>
                <a:gd name="connsiteX6" fmla="*/ 3204809 w 5236095"/>
                <a:gd name="connsiteY6" fmla="*/ 137078 h 3309419"/>
                <a:gd name="connsiteX7" fmla="*/ 3541507 w 5236095"/>
                <a:gd name="connsiteY7" fmla="*/ 9 h 3309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6095" h="3309419">
                  <a:moveTo>
                    <a:pt x="3541507" y="9"/>
                  </a:moveTo>
                  <a:cubicBezTo>
                    <a:pt x="3663061" y="749"/>
                    <a:pt x="3784333" y="47861"/>
                    <a:pt x="3876511" y="141169"/>
                  </a:cubicBezTo>
                  <a:lnTo>
                    <a:pt x="5236095" y="1517415"/>
                  </a:lnTo>
                  <a:lnTo>
                    <a:pt x="5236095" y="3309419"/>
                  </a:lnTo>
                  <a:lnTo>
                    <a:pt x="0" y="3309419"/>
                  </a:lnTo>
                  <a:lnTo>
                    <a:pt x="28620" y="3274813"/>
                  </a:lnTo>
                  <a:lnTo>
                    <a:pt x="3204809" y="137078"/>
                  </a:lnTo>
                  <a:cubicBezTo>
                    <a:pt x="3298118" y="44900"/>
                    <a:pt x="3419954" y="-732"/>
                    <a:pt x="3541507" y="9"/>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grpSp>
      <p:sp>
        <p:nvSpPr>
          <p:cNvPr id="43" name="文本框 42"/>
          <p:cNvSpPr txBox="1"/>
          <p:nvPr/>
        </p:nvSpPr>
        <p:spPr>
          <a:xfrm>
            <a:off x="523240" y="2580640"/>
            <a:ext cx="7353935" cy="1724660"/>
          </a:xfrm>
          <a:prstGeom prst="rect">
            <a:avLst/>
          </a:prstGeom>
          <a:noFill/>
        </p:spPr>
        <p:txBody>
          <a:bodyPr wrap="square" rtlCol="0">
            <a:noAutofit/>
            <a:scene3d>
              <a:camera prst="orthographicFront"/>
              <a:lightRig rig="threePt" dir="t"/>
            </a:scene3d>
          </a:bodyPr>
          <a:lstStyle/>
          <a:p>
            <a:pPr algn="dist"/>
            <a:r>
              <a:rPr lang="zh-CN" altLang="en-US" sz="5400" dirty="0">
                <a:solidFill>
                  <a:schemeClr val="accent1"/>
                </a:solidFill>
                <a:effectLst>
                  <a:outerShdw blurRad="38100" dist="25400" dir="5400000" algn="ctr" rotWithShape="0">
                    <a:srgbClr val="6E747A">
                      <a:alpha val="43000"/>
                    </a:srgbClr>
                  </a:outerShdw>
                </a:effectLst>
                <a:latin typeface="汉仪君黑-45简" panose="020B0604020202020204" charset="-122"/>
                <a:ea typeface="汉仪君黑-45简" panose="020B0604020202020204" charset="-122"/>
              </a:rPr>
              <a:t>韩庄镇</a:t>
            </a:r>
            <a:r>
              <a:rPr lang="en-US" altLang="zh-CN" sz="5400" dirty="0">
                <a:solidFill>
                  <a:schemeClr val="accent1"/>
                </a:solidFill>
                <a:effectLst>
                  <a:outerShdw blurRad="38100" dist="25400" dir="5400000" algn="ctr" rotWithShape="0">
                    <a:srgbClr val="6E747A">
                      <a:alpha val="43000"/>
                    </a:srgbClr>
                  </a:outerShdw>
                </a:effectLst>
                <a:latin typeface="汉仪君黑-45简" panose="020B0604020202020204" charset="-122"/>
                <a:ea typeface="汉仪君黑-45简" panose="020B0604020202020204" charset="-122"/>
              </a:rPr>
              <a:t>2023</a:t>
            </a:r>
            <a:r>
              <a:rPr lang="zh-CN" altLang="en-US" sz="5400" dirty="0">
                <a:solidFill>
                  <a:schemeClr val="accent1"/>
                </a:solidFill>
                <a:effectLst>
                  <a:outerShdw blurRad="38100" dist="25400" dir="5400000" algn="ctr" rotWithShape="0">
                    <a:srgbClr val="6E747A">
                      <a:alpha val="43000"/>
                    </a:srgbClr>
                  </a:outerShdw>
                </a:effectLst>
                <a:latin typeface="汉仪君黑-45简" panose="020B0604020202020204" charset="-122"/>
                <a:ea typeface="汉仪君黑-45简" panose="020B0604020202020204" charset="-122"/>
              </a:rPr>
              <a:t>年政府信息公开工作年度报告</a:t>
            </a:r>
            <a:endParaRPr lang="zh-CN" altLang="en-US" sz="5400" dirty="0">
              <a:solidFill>
                <a:schemeClr val="accent1"/>
              </a:solidFill>
              <a:effectLst>
                <a:outerShdw blurRad="38100" dist="25400" dir="5400000" algn="ctr" rotWithShape="0">
                  <a:srgbClr val="6E747A">
                    <a:alpha val="43000"/>
                  </a:srgbClr>
                </a:outerShdw>
              </a:effectLst>
              <a:latin typeface="汉仪君黑-45简" panose="020B0604020202020204" charset="-122"/>
              <a:ea typeface="汉仪君黑-45简" panose="020B060402020202020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任意多边形: 形状 17"/>
          <p:cNvSpPr/>
          <p:nvPr/>
        </p:nvSpPr>
        <p:spPr>
          <a:xfrm>
            <a:off x="9457898" y="5125533"/>
            <a:ext cx="2741073" cy="1732467"/>
          </a:xfrm>
          <a:custGeom>
            <a:avLst/>
            <a:gdLst>
              <a:gd name="connsiteX0" fmla="*/ 3541507 w 5236095"/>
              <a:gd name="connsiteY0" fmla="*/ 9 h 3309419"/>
              <a:gd name="connsiteX1" fmla="*/ 3876511 w 5236095"/>
              <a:gd name="connsiteY1" fmla="*/ 141169 h 3309419"/>
              <a:gd name="connsiteX2" fmla="*/ 5236095 w 5236095"/>
              <a:gd name="connsiteY2" fmla="*/ 1517415 h 3309419"/>
              <a:gd name="connsiteX3" fmla="*/ 5236095 w 5236095"/>
              <a:gd name="connsiteY3" fmla="*/ 3309419 h 3309419"/>
              <a:gd name="connsiteX4" fmla="*/ 0 w 5236095"/>
              <a:gd name="connsiteY4" fmla="*/ 3309419 h 3309419"/>
              <a:gd name="connsiteX5" fmla="*/ 28620 w 5236095"/>
              <a:gd name="connsiteY5" fmla="*/ 3274813 h 3309419"/>
              <a:gd name="connsiteX6" fmla="*/ 3204809 w 5236095"/>
              <a:gd name="connsiteY6" fmla="*/ 137078 h 3309419"/>
              <a:gd name="connsiteX7" fmla="*/ 3541507 w 5236095"/>
              <a:gd name="connsiteY7" fmla="*/ 9 h 3309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6095" h="3309419">
                <a:moveTo>
                  <a:pt x="3541507" y="9"/>
                </a:moveTo>
                <a:cubicBezTo>
                  <a:pt x="3663061" y="749"/>
                  <a:pt x="3784333" y="47861"/>
                  <a:pt x="3876511" y="141169"/>
                </a:cubicBezTo>
                <a:lnTo>
                  <a:pt x="5236095" y="1517415"/>
                </a:lnTo>
                <a:lnTo>
                  <a:pt x="5236095" y="3309419"/>
                </a:lnTo>
                <a:lnTo>
                  <a:pt x="0" y="3309419"/>
                </a:lnTo>
                <a:lnTo>
                  <a:pt x="28620" y="3274813"/>
                </a:lnTo>
                <a:lnTo>
                  <a:pt x="3204809" y="137078"/>
                </a:lnTo>
                <a:cubicBezTo>
                  <a:pt x="3298118" y="44900"/>
                  <a:pt x="3419954" y="-732"/>
                  <a:pt x="3541507" y="9"/>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19" name="任意多边形: 形状 18"/>
          <p:cNvSpPr/>
          <p:nvPr/>
        </p:nvSpPr>
        <p:spPr>
          <a:xfrm flipH="1">
            <a:off x="0" y="-1"/>
            <a:ext cx="3640081" cy="1987722"/>
          </a:xfrm>
          <a:custGeom>
            <a:avLst/>
            <a:gdLst>
              <a:gd name="connsiteX0" fmla="*/ 0 w 5460023"/>
              <a:gd name="connsiteY0" fmla="*/ 0 h 2981527"/>
              <a:gd name="connsiteX1" fmla="*/ 5460023 w 5460023"/>
              <a:gd name="connsiteY1" fmla="*/ 0 h 2981527"/>
              <a:gd name="connsiteX2" fmla="*/ 5460023 w 5460023"/>
              <a:gd name="connsiteY2" fmla="*/ 940282 h 2981527"/>
              <a:gd name="connsiteX3" fmla="*/ 3551861 w 5460023"/>
              <a:gd name="connsiteY3" fmla="*/ 2825343 h 2981527"/>
              <a:gd name="connsiteX4" fmla="*/ 2786530 w 5460023"/>
              <a:gd name="connsiteY4" fmla="*/ 2820680 h 2981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0023" h="2981527">
                <a:moveTo>
                  <a:pt x="0" y="0"/>
                </a:moveTo>
                <a:lnTo>
                  <a:pt x="5460023" y="0"/>
                </a:lnTo>
                <a:lnTo>
                  <a:pt x="5460023" y="940282"/>
                </a:lnTo>
                <a:lnTo>
                  <a:pt x="3551861" y="2825343"/>
                </a:lnTo>
                <a:cubicBezTo>
                  <a:pt x="3339234" y="3035396"/>
                  <a:pt x="2996584" y="3033310"/>
                  <a:pt x="2786530" y="2820680"/>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0" name="任意多边形: 形状 19"/>
          <p:cNvSpPr/>
          <p:nvPr/>
        </p:nvSpPr>
        <p:spPr>
          <a:xfrm flipH="1">
            <a:off x="4648" y="-1"/>
            <a:ext cx="3723684" cy="2065953"/>
          </a:xfrm>
          <a:custGeom>
            <a:avLst/>
            <a:gdLst>
              <a:gd name="connsiteX0" fmla="*/ 0 w 5585422"/>
              <a:gd name="connsiteY0" fmla="*/ 0 h 3098871"/>
              <a:gd name="connsiteX1" fmla="*/ 5585422 w 5585422"/>
              <a:gd name="connsiteY1" fmla="*/ 0 h 3098871"/>
              <a:gd name="connsiteX2" fmla="*/ 5585422 w 5585422"/>
              <a:gd name="connsiteY2" fmla="*/ 1079106 h 3098871"/>
              <a:gd name="connsiteX3" fmla="*/ 3710012 w 5585422"/>
              <a:gd name="connsiteY3" fmla="*/ 2931810 h 3098871"/>
              <a:gd name="connsiteX4" fmla="*/ 2891388 w 5585422"/>
              <a:gd name="connsiteY4" fmla="*/ 2926824 h 3098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5422" h="3098871">
                <a:moveTo>
                  <a:pt x="0" y="0"/>
                </a:moveTo>
                <a:lnTo>
                  <a:pt x="5585422" y="0"/>
                </a:lnTo>
                <a:lnTo>
                  <a:pt x="5585422" y="1079106"/>
                </a:lnTo>
                <a:lnTo>
                  <a:pt x="3710012" y="2931810"/>
                </a:lnTo>
                <a:cubicBezTo>
                  <a:pt x="3482580" y="3156491"/>
                  <a:pt x="3116069" y="3154260"/>
                  <a:pt x="2891388" y="2926824"/>
                </a:cubicBezTo>
                <a:close/>
              </a:path>
            </a:pathLst>
          </a:custGeom>
          <a:noFill/>
          <a:ln>
            <a:solidFill>
              <a:srgbClr val="6696B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 name="文本框 1"/>
          <p:cNvSpPr txBox="1"/>
          <p:nvPr/>
        </p:nvSpPr>
        <p:spPr>
          <a:xfrm>
            <a:off x="1158875" y="213995"/>
            <a:ext cx="9022080" cy="6644640"/>
          </a:xfrm>
          <a:prstGeom prst="rect">
            <a:avLst/>
          </a:prstGeom>
          <a:noFill/>
        </p:spPr>
        <p:txBody>
          <a:bodyPr wrap="square" rtlCol="0" anchor="t" anchorCtr="0">
            <a:noAutofit/>
          </a:bodyPr>
          <a:p>
            <a:pPr>
              <a:buClrTx/>
              <a:buSzTx/>
              <a:buFontTx/>
            </a:pPr>
            <a:r>
              <a:rPr lang="en-US" altLang="zh-CN" sz="2400" b="1">
                <a:latin typeface="楷体" panose="02010609060101010101" charset="-122"/>
                <a:ea typeface="楷体" panose="02010609060101010101" charset="-122"/>
                <a:cs typeface="楷体" panose="02010609060101010101" charset="-122"/>
                <a:sym typeface="+mn-ea"/>
              </a:rPr>
              <a:t>             </a:t>
            </a: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endParaRPr>
          </a:p>
          <a:p>
            <a:pPr>
              <a:buClrTx/>
              <a:buSzTx/>
              <a:buFontTx/>
            </a:pPr>
            <a:r>
              <a:rPr lang="en-US" altLang="zh-CN" sz="2800" b="1">
                <a:latin typeface="楷体" panose="02010609060101010101" charset="-122"/>
                <a:ea typeface="楷体" panose="02010609060101010101" charset="-122"/>
                <a:cs typeface="楷体" panose="02010609060101010101" charset="-122"/>
                <a:sym typeface="+mn-ea"/>
              </a:rPr>
              <a:t>       </a:t>
            </a:r>
            <a:r>
              <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rPr>
              <a:t>三、收到和处理政府信息公开申请情况</a:t>
            </a:r>
            <a:endPar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endParaRPr>
          </a:p>
          <a:p>
            <a:pPr>
              <a:buClrTx/>
              <a:buSzTx/>
              <a:buFontTx/>
            </a:pPr>
            <a:r>
              <a:rPr lang="en-US" altLang="zh-CN" sz="2800" b="1">
                <a:latin typeface="仿宋" panose="02010609060101010101" charset="-122"/>
                <a:ea typeface="仿宋" panose="02010609060101010101" charset="-122"/>
                <a:cs typeface="仿宋" panose="02010609060101010101" charset="-122"/>
                <a:sym typeface="+mn-ea"/>
              </a:rPr>
              <a:t>       </a:t>
            </a:r>
            <a:r>
              <a:rPr lang="zh-CN" sz="2400" b="1">
                <a:latin typeface="仿宋" panose="02010609060101010101" charset="-122"/>
                <a:ea typeface="仿宋" panose="02010609060101010101" charset="-122"/>
                <a:cs typeface="仿宋" panose="02010609060101010101" charset="-122"/>
                <a:sym typeface="+mn-ea"/>
              </a:rPr>
              <a:t>韩庄镇</a:t>
            </a:r>
            <a:r>
              <a:rPr lang="en-US" altLang="zh-CN" sz="2400" b="1">
                <a:latin typeface="仿宋" panose="02010609060101010101" charset="-122"/>
                <a:ea typeface="仿宋" panose="02010609060101010101" charset="-122"/>
                <a:cs typeface="仿宋" panose="02010609060101010101" charset="-122"/>
                <a:sym typeface="+mn-ea"/>
              </a:rPr>
              <a:t>2023</a:t>
            </a:r>
            <a:r>
              <a:rPr lang="zh-CN" altLang="en-US" sz="2400" b="1">
                <a:latin typeface="仿宋" panose="02010609060101010101" charset="-122"/>
                <a:ea typeface="仿宋" panose="02010609060101010101" charset="-122"/>
                <a:cs typeface="仿宋" panose="02010609060101010101" charset="-122"/>
                <a:sym typeface="+mn-ea"/>
              </a:rPr>
              <a:t>年</a:t>
            </a:r>
            <a:r>
              <a:rPr lang="en-US" altLang="zh-CN" sz="2400" b="1">
                <a:latin typeface="仿宋" panose="02010609060101010101" charset="-122"/>
                <a:ea typeface="仿宋" panose="02010609060101010101" charset="-122"/>
                <a:cs typeface="仿宋" panose="02010609060101010101" charset="-122"/>
                <a:sym typeface="+mn-ea"/>
              </a:rPr>
              <a:t>收到和处理政府信息公开申请</a:t>
            </a:r>
            <a:r>
              <a:rPr lang="en-US" altLang="zh-CN" sz="2400" b="1">
                <a:latin typeface="仿宋" panose="02010609060101010101" charset="-122"/>
                <a:ea typeface="仿宋" panose="02010609060101010101" charset="-122"/>
                <a:cs typeface="仿宋" panose="02010609060101010101" charset="-122"/>
                <a:sym typeface="+mn-ea"/>
              </a:rPr>
              <a:t>件为0</a:t>
            </a:r>
            <a:r>
              <a:rPr lang="zh-CN" altLang="en-US" sz="2400" b="1">
                <a:latin typeface="仿宋" panose="02010609060101010101" charset="-122"/>
                <a:ea typeface="仿宋" panose="02010609060101010101" charset="-122"/>
                <a:cs typeface="仿宋" panose="02010609060101010101" charset="-122"/>
                <a:sym typeface="+mn-ea"/>
              </a:rPr>
              <a:t>。</a:t>
            </a:r>
            <a:endPar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endParaRPr>
          </a:p>
          <a:p>
            <a:pPr>
              <a:buClrTx/>
              <a:buSzTx/>
              <a:buFontTx/>
            </a:pPr>
            <a:r>
              <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rPr>
              <a:t>         </a:t>
            </a:r>
            <a:endPar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endParaRPr>
          </a:p>
          <a:p>
            <a:pPr>
              <a:buClrTx/>
              <a:buSzTx/>
              <a:buFontTx/>
            </a:pPr>
            <a:endPar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endParaRPr>
          </a:p>
          <a:p>
            <a:pPr>
              <a:buClrTx/>
              <a:buSzTx/>
              <a:buFontTx/>
            </a:pPr>
            <a:r>
              <a:rPr lang="en-US" sz="2400" b="1">
                <a:cs typeface="楷体" panose="02010609060101010101" charset="-122"/>
                <a:sym typeface="+mn-ea"/>
              </a:rPr>
              <a:t>      </a:t>
            </a:r>
            <a:endParaRPr sz="2400" b="1">
              <a:latin typeface="仿宋" panose="02010609060101010101" charset="-122"/>
              <a:ea typeface="仿宋" panose="02010609060101010101" charset="-122"/>
              <a:cs typeface="仿宋" panose="02010609060101010101" charset="-122"/>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任意多边形: 形状 17"/>
          <p:cNvSpPr/>
          <p:nvPr/>
        </p:nvSpPr>
        <p:spPr>
          <a:xfrm>
            <a:off x="9457898" y="5125533"/>
            <a:ext cx="2741073" cy="1732467"/>
          </a:xfrm>
          <a:custGeom>
            <a:avLst/>
            <a:gdLst>
              <a:gd name="connsiteX0" fmla="*/ 3541507 w 5236095"/>
              <a:gd name="connsiteY0" fmla="*/ 9 h 3309419"/>
              <a:gd name="connsiteX1" fmla="*/ 3876511 w 5236095"/>
              <a:gd name="connsiteY1" fmla="*/ 141169 h 3309419"/>
              <a:gd name="connsiteX2" fmla="*/ 5236095 w 5236095"/>
              <a:gd name="connsiteY2" fmla="*/ 1517415 h 3309419"/>
              <a:gd name="connsiteX3" fmla="*/ 5236095 w 5236095"/>
              <a:gd name="connsiteY3" fmla="*/ 3309419 h 3309419"/>
              <a:gd name="connsiteX4" fmla="*/ 0 w 5236095"/>
              <a:gd name="connsiteY4" fmla="*/ 3309419 h 3309419"/>
              <a:gd name="connsiteX5" fmla="*/ 28620 w 5236095"/>
              <a:gd name="connsiteY5" fmla="*/ 3274813 h 3309419"/>
              <a:gd name="connsiteX6" fmla="*/ 3204809 w 5236095"/>
              <a:gd name="connsiteY6" fmla="*/ 137078 h 3309419"/>
              <a:gd name="connsiteX7" fmla="*/ 3541507 w 5236095"/>
              <a:gd name="connsiteY7" fmla="*/ 9 h 3309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6095" h="3309419">
                <a:moveTo>
                  <a:pt x="3541507" y="9"/>
                </a:moveTo>
                <a:cubicBezTo>
                  <a:pt x="3663061" y="749"/>
                  <a:pt x="3784333" y="47861"/>
                  <a:pt x="3876511" y="141169"/>
                </a:cubicBezTo>
                <a:lnTo>
                  <a:pt x="5236095" y="1517415"/>
                </a:lnTo>
                <a:lnTo>
                  <a:pt x="5236095" y="3309419"/>
                </a:lnTo>
                <a:lnTo>
                  <a:pt x="0" y="3309419"/>
                </a:lnTo>
                <a:lnTo>
                  <a:pt x="28620" y="3274813"/>
                </a:lnTo>
                <a:lnTo>
                  <a:pt x="3204809" y="137078"/>
                </a:lnTo>
                <a:cubicBezTo>
                  <a:pt x="3298118" y="44900"/>
                  <a:pt x="3419954" y="-732"/>
                  <a:pt x="3541507" y="9"/>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19" name="任意多边形: 形状 18"/>
          <p:cNvSpPr/>
          <p:nvPr/>
        </p:nvSpPr>
        <p:spPr>
          <a:xfrm flipH="1">
            <a:off x="0" y="-1"/>
            <a:ext cx="3640081" cy="1987722"/>
          </a:xfrm>
          <a:custGeom>
            <a:avLst/>
            <a:gdLst>
              <a:gd name="connsiteX0" fmla="*/ 0 w 5460023"/>
              <a:gd name="connsiteY0" fmla="*/ 0 h 2981527"/>
              <a:gd name="connsiteX1" fmla="*/ 5460023 w 5460023"/>
              <a:gd name="connsiteY1" fmla="*/ 0 h 2981527"/>
              <a:gd name="connsiteX2" fmla="*/ 5460023 w 5460023"/>
              <a:gd name="connsiteY2" fmla="*/ 940282 h 2981527"/>
              <a:gd name="connsiteX3" fmla="*/ 3551861 w 5460023"/>
              <a:gd name="connsiteY3" fmla="*/ 2825343 h 2981527"/>
              <a:gd name="connsiteX4" fmla="*/ 2786530 w 5460023"/>
              <a:gd name="connsiteY4" fmla="*/ 2820680 h 2981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0023" h="2981527">
                <a:moveTo>
                  <a:pt x="0" y="0"/>
                </a:moveTo>
                <a:lnTo>
                  <a:pt x="5460023" y="0"/>
                </a:lnTo>
                <a:lnTo>
                  <a:pt x="5460023" y="940282"/>
                </a:lnTo>
                <a:lnTo>
                  <a:pt x="3551861" y="2825343"/>
                </a:lnTo>
                <a:cubicBezTo>
                  <a:pt x="3339234" y="3035396"/>
                  <a:pt x="2996584" y="3033310"/>
                  <a:pt x="2786530" y="2820680"/>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0" name="任意多边形: 形状 19"/>
          <p:cNvSpPr/>
          <p:nvPr/>
        </p:nvSpPr>
        <p:spPr>
          <a:xfrm flipH="1">
            <a:off x="4648" y="-1"/>
            <a:ext cx="3723684" cy="2065953"/>
          </a:xfrm>
          <a:custGeom>
            <a:avLst/>
            <a:gdLst>
              <a:gd name="connsiteX0" fmla="*/ 0 w 5585422"/>
              <a:gd name="connsiteY0" fmla="*/ 0 h 3098871"/>
              <a:gd name="connsiteX1" fmla="*/ 5585422 w 5585422"/>
              <a:gd name="connsiteY1" fmla="*/ 0 h 3098871"/>
              <a:gd name="connsiteX2" fmla="*/ 5585422 w 5585422"/>
              <a:gd name="connsiteY2" fmla="*/ 1079106 h 3098871"/>
              <a:gd name="connsiteX3" fmla="*/ 3710012 w 5585422"/>
              <a:gd name="connsiteY3" fmla="*/ 2931810 h 3098871"/>
              <a:gd name="connsiteX4" fmla="*/ 2891388 w 5585422"/>
              <a:gd name="connsiteY4" fmla="*/ 2926824 h 3098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5422" h="3098871">
                <a:moveTo>
                  <a:pt x="0" y="0"/>
                </a:moveTo>
                <a:lnTo>
                  <a:pt x="5585422" y="0"/>
                </a:lnTo>
                <a:lnTo>
                  <a:pt x="5585422" y="1079106"/>
                </a:lnTo>
                <a:lnTo>
                  <a:pt x="3710012" y="2931810"/>
                </a:lnTo>
                <a:cubicBezTo>
                  <a:pt x="3482580" y="3156491"/>
                  <a:pt x="3116069" y="3154260"/>
                  <a:pt x="2891388" y="2926824"/>
                </a:cubicBezTo>
                <a:close/>
              </a:path>
            </a:pathLst>
          </a:custGeom>
          <a:noFill/>
          <a:ln>
            <a:solidFill>
              <a:srgbClr val="6696B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 name="文本框 1"/>
          <p:cNvSpPr txBox="1"/>
          <p:nvPr/>
        </p:nvSpPr>
        <p:spPr>
          <a:xfrm>
            <a:off x="1158875" y="213995"/>
            <a:ext cx="9022080" cy="6644640"/>
          </a:xfrm>
          <a:prstGeom prst="rect">
            <a:avLst/>
          </a:prstGeom>
          <a:noFill/>
        </p:spPr>
        <p:txBody>
          <a:bodyPr wrap="square" rtlCol="0" anchor="t" anchorCtr="0">
            <a:noAutofit/>
          </a:bodyPr>
          <a:p>
            <a:pPr>
              <a:buClrTx/>
              <a:buSzTx/>
              <a:buFontTx/>
            </a:pPr>
            <a:r>
              <a:rPr lang="en-US" altLang="zh-CN" sz="2400" b="1">
                <a:latin typeface="楷体" panose="02010609060101010101" charset="-122"/>
                <a:ea typeface="楷体" panose="02010609060101010101" charset="-122"/>
                <a:cs typeface="楷体" panose="02010609060101010101" charset="-122"/>
                <a:sym typeface="+mn-ea"/>
              </a:rPr>
              <a:t>             </a:t>
            </a: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endParaRPr>
          </a:p>
          <a:p>
            <a:pPr>
              <a:buClrTx/>
              <a:buSzTx/>
              <a:buFontTx/>
            </a:pPr>
            <a:r>
              <a:rPr lang="en-US" altLang="zh-CN" sz="2800" b="1">
                <a:latin typeface="楷体" panose="02010609060101010101" charset="-122"/>
                <a:ea typeface="楷体" panose="02010609060101010101" charset="-122"/>
                <a:cs typeface="楷体" panose="02010609060101010101" charset="-122"/>
                <a:sym typeface="+mn-ea"/>
              </a:rPr>
              <a:t>       </a:t>
            </a:r>
            <a:r>
              <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rPr>
              <a:t>四、政府信息公开行政复议、行政诉讼情况</a:t>
            </a:r>
            <a:endPar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endParaRPr>
          </a:p>
          <a:p>
            <a:pPr>
              <a:buClrTx/>
              <a:buSzTx/>
              <a:buFontTx/>
            </a:pPr>
            <a:r>
              <a:rPr lang="en-US" altLang="zh-CN" sz="2800" b="1">
                <a:latin typeface="仿宋" panose="02010609060101010101" charset="-122"/>
                <a:ea typeface="仿宋" panose="02010609060101010101" charset="-122"/>
                <a:cs typeface="仿宋" panose="02010609060101010101" charset="-122"/>
                <a:sym typeface="+mn-ea"/>
              </a:rPr>
              <a:t>       </a:t>
            </a:r>
            <a:r>
              <a:rPr lang="zh-CN" sz="2400" b="1">
                <a:latin typeface="仿宋" panose="02010609060101010101" charset="-122"/>
                <a:ea typeface="仿宋" panose="02010609060101010101" charset="-122"/>
                <a:cs typeface="仿宋" panose="02010609060101010101" charset="-122"/>
                <a:sym typeface="+mn-ea"/>
              </a:rPr>
              <a:t>韩庄镇</a:t>
            </a:r>
            <a:r>
              <a:rPr lang="en-US" altLang="zh-CN" sz="2400" b="1">
                <a:latin typeface="仿宋" panose="02010609060101010101" charset="-122"/>
                <a:ea typeface="仿宋" panose="02010609060101010101" charset="-122"/>
                <a:cs typeface="仿宋" panose="02010609060101010101" charset="-122"/>
                <a:sym typeface="+mn-ea"/>
              </a:rPr>
              <a:t>2023</a:t>
            </a:r>
            <a:r>
              <a:rPr lang="zh-CN" altLang="en-US" sz="2400" b="1">
                <a:latin typeface="仿宋" panose="02010609060101010101" charset="-122"/>
                <a:ea typeface="仿宋" panose="02010609060101010101" charset="-122"/>
                <a:cs typeface="仿宋" panose="02010609060101010101" charset="-122"/>
                <a:sym typeface="+mn-ea"/>
              </a:rPr>
              <a:t>年</a:t>
            </a:r>
            <a:r>
              <a:rPr lang="zh-CN" sz="2400" b="1">
                <a:latin typeface="仿宋" panose="02010609060101010101" charset="-122"/>
                <a:ea typeface="仿宋" panose="02010609060101010101" charset="-122"/>
                <a:cs typeface="仿宋" panose="02010609060101010101" charset="-122"/>
                <a:sym typeface="+mn-ea"/>
              </a:rPr>
              <a:t>政府信息公开行政复议、行政诉讼</a:t>
            </a:r>
            <a:r>
              <a:rPr lang="zh-CN" sz="2400" b="1">
                <a:latin typeface="仿宋" panose="02010609060101010101" charset="-122"/>
                <a:ea typeface="仿宋" panose="02010609060101010101" charset="-122"/>
                <a:cs typeface="仿宋" panose="02010609060101010101" charset="-122"/>
                <a:sym typeface="+mn-ea"/>
              </a:rPr>
              <a:t>件</a:t>
            </a:r>
            <a:r>
              <a:rPr lang="en-US" altLang="zh-CN" sz="2400" b="1">
                <a:latin typeface="仿宋" panose="02010609060101010101" charset="-122"/>
                <a:ea typeface="仿宋" panose="02010609060101010101" charset="-122"/>
                <a:cs typeface="仿宋" panose="02010609060101010101" charset="-122"/>
                <a:sym typeface="+mn-ea"/>
              </a:rPr>
              <a:t>为0</a:t>
            </a:r>
            <a:r>
              <a:rPr lang="zh-CN" altLang="en-US" sz="2400" b="1">
                <a:latin typeface="仿宋" panose="02010609060101010101" charset="-122"/>
                <a:ea typeface="仿宋" panose="02010609060101010101" charset="-122"/>
                <a:cs typeface="仿宋" panose="02010609060101010101" charset="-122"/>
                <a:sym typeface="+mn-ea"/>
              </a:rPr>
              <a:t>。</a:t>
            </a:r>
            <a:endPar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endParaRPr>
          </a:p>
          <a:p>
            <a:pPr>
              <a:buClrTx/>
              <a:buSzTx/>
              <a:buFontTx/>
            </a:pPr>
            <a:r>
              <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rPr>
              <a:t>         </a:t>
            </a:r>
            <a:endPar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endParaRPr>
          </a:p>
          <a:p>
            <a:pPr>
              <a:buClrTx/>
              <a:buSzTx/>
              <a:buFontTx/>
            </a:pPr>
            <a:endPar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endParaRPr>
          </a:p>
          <a:p>
            <a:pPr>
              <a:buClrTx/>
              <a:buSzTx/>
              <a:buFontTx/>
            </a:pPr>
            <a:r>
              <a:rPr lang="en-US" sz="2400" b="1">
                <a:cs typeface="楷体" panose="02010609060101010101" charset="-122"/>
                <a:sym typeface="+mn-ea"/>
              </a:rPr>
              <a:t>      </a:t>
            </a:r>
            <a:endParaRPr sz="2400" b="1">
              <a:latin typeface="仿宋" panose="02010609060101010101" charset="-122"/>
              <a:ea typeface="仿宋" panose="02010609060101010101" charset="-122"/>
              <a:cs typeface="仿宋" panose="02010609060101010101" charset="-122"/>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任意多边形: 形状 17"/>
          <p:cNvSpPr/>
          <p:nvPr/>
        </p:nvSpPr>
        <p:spPr>
          <a:xfrm>
            <a:off x="9457898" y="5125533"/>
            <a:ext cx="2741073" cy="1732467"/>
          </a:xfrm>
          <a:custGeom>
            <a:avLst/>
            <a:gdLst>
              <a:gd name="connsiteX0" fmla="*/ 3541507 w 5236095"/>
              <a:gd name="connsiteY0" fmla="*/ 9 h 3309419"/>
              <a:gd name="connsiteX1" fmla="*/ 3876511 w 5236095"/>
              <a:gd name="connsiteY1" fmla="*/ 141169 h 3309419"/>
              <a:gd name="connsiteX2" fmla="*/ 5236095 w 5236095"/>
              <a:gd name="connsiteY2" fmla="*/ 1517415 h 3309419"/>
              <a:gd name="connsiteX3" fmla="*/ 5236095 w 5236095"/>
              <a:gd name="connsiteY3" fmla="*/ 3309419 h 3309419"/>
              <a:gd name="connsiteX4" fmla="*/ 0 w 5236095"/>
              <a:gd name="connsiteY4" fmla="*/ 3309419 h 3309419"/>
              <a:gd name="connsiteX5" fmla="*/ 28620 w 5236095"/>
              <a:gd name="connsiteY5" fmla="*/ 3274813 h 3309419"/>
              <a:gd name="connsiteX6" fmla="*/ 3204809 w 5236095"/>
              <a:gd name="connsiteY6" fmla="*/ 137078 h 3309419"/>
              <a:gd name="connsiteX7" fmla="*/ 3541507 w 5236095"/>
              <a:gd name="connsiteY7" fmla="*/ 9 h 3309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6095" h="3309419">
                <a:moveTo>
                  <a:pt x="3541507" y="9"/>
                </a:moveTo>
                <a:cubicBezTo>
                  <a:pt x="3663061" y="749"/>
                  <a:pt x="3784333" y="47861"/>
                  <a:pt x="3876511" y="141169"/>
                </a:cubicBezTo>
                <a:lnTo>
                  <a:pt x="5236095" y="1517415"/>
                </a:lnTo>
                <a:lnTo>
                  <a:pt x="5236095" y="3309419"/>
                </a:lnTo>
                <a:lnTo>
                  <a:pt x="0" y="3309419"/>
                </a:lnTo>
                <a:lnTo>
                  <a:pt x="28620" y="3274813"/>
                </a:lnTo>
                <a:lnTo>
                  <a:pt x="3204809" y="137078"/>
                </a:lnTo>
                <a:cubicBezTo>
                  <a:pt x="3298118" y="44900"/>
                  <a:pt x="3419954" y="-732"/>
                  <a:pt x="3541507" y="9"/>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19" name="任意多边形: 形状 18"/>
          <p:cNvSpPr/>
          <p:nvPr/>
        </p:nvSpPr>
        <p:spPr>
          <a:xfrm flipH="1">
            <a:off x="0" y="-1"/>
            <a:ext cx="3640081" cy="1987722"/>
          </a:xfrm>
          <a:custGeom>
            <a:avLst/>
            <a:gdLst>
              <a:gd name="connsiteX0" fmla="*/ 0 w 5460023"/>
              <a:gd name="connsiteY0" fmla="*/ 0 h 2981527"/>
              <a:gd name="connsiteX1" fmla="*/ 5460023 w 5460023"/>
              <a:gd name="connsiteY1" fmla="*/ 0 h 2981527"/>
              <a:gd name="connsiteX2" fmla="*/ 5460023 w 5460023"/>
              <a:gd name="connsiteY2" fmla="*/ 940282 h 2981527"/>
              <a:gd name="connsiteX3" fmla="*/ 3551861 w 5460023"/>
              <a:gd name="connsiteY3" fmla="*/ 2825343 h 2981527"/>
              <a:gd name="connsiteX4" fmla="*/ 2786530 w 5460023"/>
              <a:gd name="connsiteY4" fmla="*/ 2820680 h 2981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0023" h="2981527">
                <a:moveTo>
                  <a:pt x="0" y="0"/>
                </a:moveTo>
                <a:lnTo>
                  <a:pt x="5460023" y="0"/>
                </a:lnTo>
                <a:lnTo>
                  <a:pt x="5460023" y="940282"/>
                </a:lnTo>
                <a:lnTo>
                  <a:pt x="3551861" y="2825343"/>
                </a:lnTo>
                <a:cubicBezTo>
                  <a:pt x="3339234" y="3035396"/>
                  <a:pt x="2996584" y="3033310"/>
                  <a:pt x="2786530" y="2820680"/>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0" name="任意多边形: 形状 19"/>
          <p:cNvSpPr/>
          <p:nvPr/>
        </p:nvSpPr>
        <p:spPr>
          <a:xfrm flipH="1">
            <a:off x="4648" y="-1"/>
            <a:ext cx="3723684" cy="2065953"/>
          </a:xfrm>
          <a:custGeom>
            <a:avLst/>
            <a:gdLst>
              <a:gd name="connsiteX0" fmla="*/ 0 w 5585422"/>
              <a:gd name="connsiteY0" fmla="*/ 0 h 3098871"/>
              <a:gd name="connsiteX1" fmla="*/ 5585422 w 5585422"/>
              <a:gd name="connsiteY1" fmla="*/ 0 h 3098871"/>
              <a:gd name="connsiteX2" fmla="*/ 5585422 w 5585422"/>
              <a:gd name="connsiteY2" fmla="*/ 1079106 h 3098871"/>
              <a:gd name="connsiteX3" fmla="*/ 3710012 w 5585422"/>
              <a:gd name="connsiteY3" fmla="*/ 2931810 h 3098871"/>
              <a:gd name="connsiteX4" fmla="*/ 2891388 w 5585422"/>
              <a:gd name="connsiteY4" fmla="*/ 2926824 h 3098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5422" h="3098871">
                <a:moveTo>
                  <a:pt x="0" y="0"/>
                </a:moveTo>
                <a:lnTo>
                  <a:pt x="5585422" y="0"/>
                </a:lnTo>
                <a:lnTo>
                  <a:pt x="5585422" y="1079106"/>
                </a:lnTo>
                <a:lnTo>
                  <a:pt x="3710012" y="2931810"/>
                </a:lnTo>
                <a:cubicBezTo>
                  <a:pt x="3482580" y="3156491"/>
                  <a:pt x="3116069" y="3154260"/>
                  <a:pt x="2891388" y="2926824"/>
                </a:cubicBezTo>
                <a:close/>
              </a:path>
            </a:pathLst>
          </a:custGeom>
          <a:noFill/>
          <a:ln>
            <a:solidFill>
              <a:srgbClr val="6696B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 name="文本框 1"/>
          <p:cNvSpPr txBox="1"/>
          <p:nvPr/>
        </p:nvSpPr>
        <p:spPr>
          <a:xfrm>
            <a:off x="1158875" y="213995"/>
            <a:ext cx="9022080" cy="6644640"/>
          </a:xfrm>
          <a:prstGeom prst="rect">
            <a:avLst/>
          </a:prstGeom>
          <a:noFill/>
        </p:spPr>
        <p:txBody>
          <a:bodyPr wrap="square" rtlCol="0" anchor="t" anchorCtr="0">
            <a:noAutofit/>
          </a:bodyPr>
          <a:p>
            <a:pPr>
              <a:buClrTx/>
              <a:buSzTx/>
              <a:buFontTx/>
            </a:pPr>
            <a:r>
              <a:rPr lang="en-US" altLang="zh-CN" sz="2400" b="1">
                <a:latin typeface="楷体" panose="02010609060101010101" charset="-122"/>
                <a:ea typeface="楷体" panose="02010609060101010101" charset="-122"/>
                <a:cs typeface="楷体" panose="02010609060101010101" charset="-122"/>
                <a:sym typeface="+mn-ea"/>
              </a:rPr>
              <a:t>             </a:t>
            </a: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endParaRPr>
          </a:p>
          <a:p>
            <a:pPr>
              <a:buClrTx/>
              <a:buSzTx/>
              <a:buFontTx/>
            </a:pPr>
            <a:r>
              <a:rPr lang="en-US" altLang="zh-CN" sz="2800" b="1">
                <a:latin typeface="楷体" panose="02010609060101010101" charset="-122"/>
                <a:ea typeface="楷体" panose="02010609060101010101" charset="-122"/>
                <a:cs typeface="楷体" panose="02010609060101010101" charset="-122"/>
                <a:sym typeface="+mn-ea"/>
              </a:rPr>
              <a:t>    </a:t>
            </a:r>
            <a:r>
              <a:rPr lang="zh-CN" altLang="en-US"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rPr>
              <a:t>五</a:t>
            </a:r>
            <a:r>
              <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rPr>
              <a:t>、存在的主要问题及改进情况</a:t>
            </a:r>
            <a:endPar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endParaRPr>
          </a:p>
          <a:p>
            <a:pPr>
              <a:buClrTx/>
              <a:buSzTx/>
              <a:buFontTx/>
            </a:pPr>
            <a:r>
              <a:rPr lang="en-US" altLang="zh-CN" sz="2800" b="1">
                <a:latin typeface="仿宋" panose="02010609060101010101" charset="-122"/>
                <a:ea typeface="仿宋" panose="02010609060101010101" charset="-122"/>
                <a:cs typeface="仿宋" panose="02010609060101010101" charset="-122"/>
                <a:sym typeface="+mn-ea"/>
              </a:rPr>
              <a:t>    </a:t>
            </a:r>
            <a:r>
              <a:rPr sz="2400" b="1">
                <a:latin typeface="仿宋" panose="02010609060101010101" charset="-122"/>
                <a:ea typeface="仿宋" panose="02010609060101010101" charset="-122"/>
                <a:cs typeface="仿宋" panose="02010609060101010101" charset="-122"/>
                <a:sym typeface="+mn-ea"/>
              </a:rPr>
              <a:t>2023年，我镇在政府信息公开工作上虽然取得了一些成绩，但在对照省、市、县的要求还存在一定差距和不足，主要表现在：一是部分信息更新不及时；二是公众知晓度和参与度较低。</a:t>
            </a:r>
            <a:endParaRPr sz="2400" b="1">
              <a:latin typeface="仿宋" panose="02010609060101010101" charset="-122"/>
              <a:ea typeface="仿宋" panose="02010609060101010101" charset="-122"/>
              <a:cs typeface="仿宋" panose="02010609060101010101" charset="-122"/>
              <a:sym typeface="+mn-ea"/>
            </a:endParaRPr>
          </a:p>
          <a:p>
            <a:pPr>
              <a:buClrTx/>
              <a:buSzTx/>
              <a:buFontTx/>
            </a:pPr>
            <a:r>
              <a:rPr lang="en-US" sz="2400" b="1">
                <a:latin typeface="仿宋" panose="02010609060101010101" charset="-122"/>
                <a:ea typeface="仿宋" panose="02010609060101010101" charset="-122"/>
                <a:cs typeface="仿宋" panose="02010609060101010101" charset="-122"/>
                <a:sym typeface="+mn-ea"/>
              </a:rPr>
              <a:t>    </a:t>
            </a:r>
            <a:r>
              <a:rPr sz="2400" b="1">
                <a:latin typeface="仿宋" panose="02010609060101010101" charset="-122"/>
                <a:ea typeface="仿宋" panose="02010609060101010101" charset="-122"/>
                <a:cs typeface="仿宋" panose="02010609060101010101" charset="-122"/>
                <a:sym typeface="+mn-ea"/>
              </a:rPr>
              <a:t>针对上述问题和不足，2024年我</a:t>
            </a:r>
            <a:r>
              <a:rPr lang="zh-CN" sz="2400" b="1">
                <a:latin typeface="仿宋" panose="02010609060101010101" charset="-122"/>
                <a:ea typeface="仿宋" panose="02010609060101010101" charset="-122"/>
                <a:cs typeface="仿宋" panose="02010609060101010101" charset="-122"/>
                <a:sym typeface="+mn-ea"/>
              </a:rPr>
              <a:t>镇</a:t>
            </a:r>
            <a:r>
              <a:rPr sz="2400" b="1">
                <a:latin typeface="仿宋" panose="02010609060101010101" charset="-122"/>
                <a:ea typeface="仿宋" panose="02010609060101010101" charset="-122"/>
                <a:cs typeface="仿宋" panose="02010609060101010101" charset="-122"/>
                <a:sym typeface="+mn-ea"/>
              </a:rPr>
              <a:t>将通过以下几项措施加以改进：</a:t>
            </a:r>
            <a:endParaRPr sz="2400" b="1">
              <a:latin typeface="仿宋" panose="02010609060101010101" charset="-122"/>
              <a:ea typeface="仿宋" panose="02010609060101010101" charset="-122"/>
              <a:cs typeface="仿宋" panose="02010609060101010101" charset="-122"/>
              <a:sym typeface="+mn-ea"/>
            </a:endParaRPr>
          </a:p>
          <a:p>
            <a:pPr>
              <a:buClrTx/>
              <a:buSzTx/>
              <a:buFontTx/>
            </a:pPr>
            <a:r>
              <a:rPr lang="en-US" sz="2400" b="1">
                <a:latin typeface="仿宋" panose="02010609060101010101" charset="-122"/>
                <a:ea typeface="仿宋" panose="02010609060101010101" charset="-122"/>
                <a:cs typeface="仿宋" panose="02010609060101010101" charset="-122"/>
                <a:sym typeface="+mn-ea"/>
              </a:rPr>
              <a:t>    </a:t>
            </a:r>
            <a:r>
              <a:rPr sz="2400" b="1">
                <a:latin typeface="仿宋" panose="02010609060101010101" charset="-122"/>
                <a:ea typeface="仿宋" panose="02010609060101010101" charset="-122"/>
                <a:cs typeface="仿宋" panose="02010609060101010101" charset="-122"/>
                <a:sym typeface="+mn-ea"/>
              </a:rPr>
              <a:t>一是建立定期更新信息的机制。制作政务公开网站信息更新情况表，积极对接相关单位、部门收集政务信息，并及时更新到政务信息平台，做到定期维护政务网站，确保责任到人。二是多渠道宣传政务信息公开工作。通过微信、宣传栏、LED屏等渠道宣传政务信息公开工作，并积极探索并实行各种方便群众查阅、了解信息的公开方式，提高公众的知晓度和参与度。同时，积极回应公众的反馈和意见。</a:t>
            </a:r>
            <a:endParaRPr sz="2400" b="1">
              <a:latin typeface="仿宋" panose="02010609060101010101" charset="-122"/>
              <a:ea typeface="仿宋" panose="02010609060101010101" charset="-122"/>
              <a:cs typeface="仿宋" panose="02010609060101010101" charset="-122"/>
              <a:sym typeface="+mn-ea"/>
            </a:endParaRPr>
          </a:p>
          <a:p>
            <a:pPr>
              <a:buClrTx/>
              <a:buSzTx/>
              <a:buFontTx/>
            </a:pPr>
            <a:r>
              <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rPr>
              <a:t>         </a:t>
            </a:r>
            <a:endPar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endParaRPr>
          </a:p>
          <a:p>
            <a:pPr>
              <a:buClrTx/>
              <a:buSzTx/>
              <a:buFontTx/>
            </a:pPr>
            <a:endPar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endParaRPr>
          </a:p>
          <a:p>
            <a:pPr>
              <a:buClrTx/>
              <a:buSzTx/>
              <a:buFontTx/>
            </a:pPr>
            <a:r>
              <a:rPr lang="en-US" sz="2400" b="1">
                <a:cs typeface="楷体" panose="02010609060101010101" charset="-122"/>
                <a:sym typeface="+mn-ea"/>
              </a:rPr>
              <a:t>      </a:t>
            </a:r>
            <a:endParaRPr sz="2400" b="1">
              <a:latin typeface="仿宋" panose="02010609060101010101" charset="-122"/>
              <a:ea typeface="仿宋" panose="02010609060101010101" charset="-122"/>
              <a:cs typeface="仿宋" panose="02010609060101010101" charset="-122"/>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任意多边形: 形状 17"/>
          <p:cNvSpPr/>
          <p:nvPr/>
        </p:nvSpPr>
        <p:spPr>
          <a:xfrm>
            <a:off x="9457898" y="5125533"/>
            <a:ext cx="2741073" cy="1732467"/>
          </a:xfrm>
          <a:custGeom>
            <a:avLst/>
            <a:gdLst>
              <a:gd name="connsiteX0" fmla="*/ 3541507 w 5236095"/>
              <a:gd name="connsiteY0" fmla="*/ 9 h 3309419"/>
              <a:gd name="connsiteX1" fmla="*/ 3876511 w 5236095"/>
              <a:gd name="connsiteY1" fmla="*/ 141169 h 3309419"/>
              <a:gd name="connsiteX2" fmla="*/ 5236095 w 5236095"/>
              <a:gd name="connsiteY2" fmla="*/ 1517415 h 3309419"/>
              <a:gd name="connsiteX3" fmla="*/ 5236095 w 5236095"/>
              <a:gd name="connsiteY3" fmla="*/ 3309419 h 3309419"/>
              <a:gd name="connsiteX4" fmla="*/ 0 w 5236095"/>
              <a:gd name="connsiteY4" fmla="*/ 3309419 h 3309419"/>
              <a:gd name="connsiteX5" fmla="*/ 28620 w 5236095"/>
              <a:gd name="connsiteY5" fmla="*/ 3274813 h 3309419"/>
              <a:gd name="connsiteX6" fmla="*/ 3204809 w 5236095"/>
              <a:gd name="connsiteY6" fmla="*/ 137078 h 3309419"/>
              <a:gd name="connsiteX7" fmla="*/ 3541507 w 5236095"/>
              <a:gd name="connsiteY7" fmla="*/ 9 h 3309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6095" h="3309419">
                <a:moveTo>
                  <a:pt x="3541507" y="9"/>
                </a:moveTo>
                <a:cubicBezTo>
                  <a:pt x="3663061" y="749"/>
                  <a:pt x="3784333" y="47861"/>
                  <a:pt x="3876511" y="141169"/>
                </a:cubicBezTo>
                <a:lnTo>
                  <a:pt x="5236095" y="1517415"/>
                </a:lnTo>
                <a:lnTo>
                  <a:pt x="5236095" y="3309419"/>
                </a:lnTo>
                <a:lnTo>
                  <a:pt x="0" y="3309419"/>
                </a:lnTo>
                <a:lnTo>
                  <a:pt x="28620" y="3274813"/>
                </a:lnTo>
                <a:lnTo>
                  <a:pt x="3204809" y="137078"/>
                </a:lnTo>
                <a:cubicBezTo>
                  <a:pt x="3298118" y="44900"/>
                  <a:pt x="3419954" y="-732"/>
                  <a:pt x="3541507" y="9"/>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19" name="任意多边形: 形状 18"/>
          <p:cNvSpPr/>
          <p:nvPr/>
        </p:nvSpPr>
        <p:spPr>
          <a:xfrm flipH="1">
            <a:off x="0" y="-1"/>
            <a:ext cx="3640081" cy="1987722"/>
          </a:xfrm>
          <a:custGeom>
            <a:avLst/>
            <a:gdLst>
              <a:gd name="connsiteX0" fmla="*/ 0 w 5460023"/>
              <a:gd name="connsiteY0" fmla="*/ 0 h 2981527"/>
              <a:gd name="connsiteX1" fmla="*/ 5460023 w 5460023"/>
              <a:gd name="connsiteY1" fmla="*/ 0 h 2981527"/>
              <a:gd name="connsiteX2" fmla="*/ 5460023 w 5460023"/>
              <a:gd name="connsiteY2" fmla="*/ 940282 h 2981527"/>
              <a:gd name="connsiteX3" fmla="*/ 3551861 w 5460023"/>
              <a:gd name="connsiteY3" fmla="*/ 2825343 h 2981527"/>
              <a:gd name="connsiteX4" fmla="*/ 2786530 w 5460023"/>
              <a:gd name="connsiteY4" fmla="*/ 2820680 h 2981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0023" h="2981527">
                <a:moveTo>
                  <a:pt x="0" y="0"/>
                </a:moveTo>
                <a:lnTo>
                  <a:pt x="5460023" y="0"/>
                </a:lnTo>
                <a:lnTo>
                  <a:pt x="5460023" y="940282"/>
                </a:lnTo>
                <a:lnTo>
                  <a:pt x="3551861" y="2825343"/>
                </a:lnTo>
                <a:cubicBezTo>
                  <a:pt x="3339234" y="3035396"/>
                  <a:pt x="2996584" y="3033310"/>
                  <a:pt x="2786530" y="2820680"/>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0" name="任意多边形: 形状 19"/>
          <p:cNvSpPr/>
          <p:nvPr/>
        </p:nvSpPr>
        <p:spPr>
          <a:xfrm flipH="1">
            <a:off x="4648" y="-1"/>
            <a:ext cx="3723684" cy="2065953"/>
          </a:xfrm>
          <a:custGeom>
            <a:avLst/>
            <a:gdLst>
              <a:gd name="connsiteX0" fmla="*/ 0 w 5585422"/>
              <a:gd name="connsiteY0" fmla="*/ 0 h 3098871"/>
              <a:gd name="connsiteX1" fmla="*/ 5585422 w 5585422"/>
              <a:gd name="connsiteY1" fmla="*/ 0 h 3098871"/>
              <a:gd name="connsiteX2" fmla="*/ 5585422 w 5585422"/>
              <a:gd name="connsiteY2" fmla="*/ 1079106 h 3098871"/>
              <a:gd name="connsiteX3" fmla="*/ 3710012 w 5585422"/>
              <a:gd name="connsiteY3" fmla="*/ 2931810 h 3098871"/>
              <a:gd name="connsiteX4" fmla="*/ 2891388 w 5585422"/>
              <a:gd name="connsiteY4" fmla="*/ 2926824 h 3098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5422" h="3098871">
                <a:moveTo>
                  <a:pt x="0" y="0"/>
                </a:moveTo>
                <a:lnTo>
                  <a:pt x="5585422" y="0"/>
                </a:lnTo>
                <a:lnTo>
                  <a:pt x="5585422" y="1079106"/>
                </a:lnTo>
                <a:lnTo>
                  <a:pt x="3710012" y="2931810"/>
                </a:lnTo>
                <a:cubicBezTo>
                  <a:pt x="3482580" y="3156491"/>
                  <a:pt x="3116069" y="3154260"/>
                  <a:pt x="2891388" y="2926824"/>
                </a:cubicBezTo>
                <a:close/>
              </a:path>
            </a:pathLst>
          </a:custGeom>
          <a:noFill/>
          <a:ln>
            <a:solidFill>
              <a:srgbClr val="6696B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 name="文本框 1"/>
          <p:cNvSpPr txBox="1"/>
          <p:nvPr/>
        </p:nvSpPr>
        <p:spPr>
          <a:xfrm>
            <a:off x="1111250" y="748665"/>
            <a:ext cx="9062085" cy="5370195"/>
          </a:xfrm>
          <a:prstGeom prst="rect">
            <a:avLst/>
          </a:prstGeom>
          <a:noFill/>
        </p:spPr>
        <p:txBody>
          <a:bodyPr wrap="square" rtlCol="0" anchor="t" anchorCtr="0">
            <a:noAutofit/>
            <a:scene3d>
              <a:camera prst="orthographicFront"/>
              <a:lightRig rig="threePt" dir="t"/>
            </a:scene3d>
          </a:bodyPr>
          <a:p>
            <a:pPr>
              <a:buClrTx/>
              <a:buSzTx/>
              <a:buFontTx/>
            </a:pPr>
            <a:r>
              <a:rPr lang="en-US" altLang="zh-CN" sz="2400" b="1">
                <a:latin typeface="楷体" panose="02010609060101010101" charset="-122"/>
                <a:ea typeface="楷体" panose="02010609060101010101" charset="-122"/>
                <a:cs typeface="楷体" panose="02010609060101010101" charset="-122"/>
                <a:sym typeface="+mn-ea"/>
              </a:rPr>
              <a:t>        </a:t>
            </a: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r>
              <a:rPr lang="en-US" altLang="zh-CN" sz="2400" b="1">
                <a:latin typeface="楷体" panose="02010609060101010101" charset="-122"/>
                <a:ea typeface="楷体" panose="02010609060101010101" charset="-122"/>
                <a:cs typeface="楷体" panose="02010609060101010101" charset="-122"/>
                <a:sym typeface="+mn-ea"/>
              </a:rPr>
              <a:t>    </a:t>
            </a:r>
            <a:r>
              <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rPr>
              <a:t>六、其他需要报告的事项</a:t>
            </a:r>
            <a:endParaRPr sz="2400" b="1">
              <a:solidFill>
                <a:schemeClr val="accent2"/>
              </a:solidFill>
              <a:latin typeface="楷体" panose="02010609060101010101" charset="-122"/>
              <a:ea typeface="楷体" panose="02010609060101010101" charset="-122"/>
              <a:cs typeface="楷体" panose="02010609060101010101" charset="-122"/>
              <a:sym typeface="+mn-ea"/>
            </a:endParaRPr>
          </a:p>
          <a:p>
            <a:pPr>
              <a:buClrTx/>
              <a:buSzTx/>
              <a:buFontTx/>
            </a:pPr>
            <a:r>
              <a:rPr lang="en-US" sz="2400" b="1">
                <a:cs typeface="楷体" panose="02010609060101010101" charset="-122"/>
                <a:sym typeface="+mn-ea"/>
              </a:rPr>
              <a:t>     </a:t>
            </a:r>
            <a:r>
              <a:rPr sz="2400" b="1">
                <a:solidFill>
                  <a:schemeClr val="accent2"/>
                </a:solidFill>
                <a:latin typeface="楷体" panose="02010609060101010101" charset="-122"/>
                <a:ea typeface="楷体" panose="02010609060101010101" charset="-122"/>
                <a:cs typeface="楷体" panose="02010609060101010101" charset="-122"/>
                <a:sym typeface="+mn-ea"/>
              </a:rPr>
              <a:t>（</a:t>
            </a:r>
            <a:r>
              <a:rPr lang="zh-CN" sz="2400" b="1">
                <a:solidFill>
                  <a:schemeClr val="accent2"/>
                </a:solidFill>
                <a:latin typeface="楷体" panose="02010609060101010101" charset="-122"/>
                <a:ea typeface="楷体" panose="02010609060101010101" charset="-122"/>
                <a:cs typeface="楷体" panose="02010609060101010101" charset="-122"/>
                <a:sym typeface="+mn-ea"/>
              </a:rPr>
              <a:t>一</a:t>
            </a:r>
            <a:r>
              <a:rPr sz="2400" b="1">
                <a:solidFill>
                  <a:schemeClr val="accent2"/>
                </a:solidFill>
                <a:latin typeface="楷体" panose="02010609060101010101" charset="-122"/>
                <a:ea typeface="楷体" panose="02010609060101010101" charset="-122"/>
                <a:cs typeface="楷体" panose="02010609060101010101" charset="-122"/>
                <a:sym typeface="+mn-ea"/>
              </a:rPr>
              <a:t>）</a:t>
            </a:r>
            <a:r>
              <a:rPr sz="2400" b="1">
                <a:solidFill>
                  <a:schemeClr val="accent2"/>
                </a:solidFill>
                <a:latin typeface="楷体" panose="02010609060101010101" charset="-122"/>
                <a:ea typeface="楷体" panose="02010609060101010101" charset="-122"/>
                <a:cs typeface="楷体" panose="02010609060101010101" charset="-122"/>
                <a:sym typeface="+mn-ea"/>
              </a:rPr>
              <a:t>收取信息处理费</a:t>
            </a:r>
            <a:r>
              <a:rPr sz="2400" b="1">
                <a:solidFill>
                  <a:schemeClr val="accent2"/>
                </a:solidFill>
                <a:latin typeface="楷体" panose="02010609060101010101" charset="-122"/>
                <a:ea typeface="楷体" panose="02010609060101010101" charset="-122"/>
                <a:cs typeface="楷体" panose="02010609060101010101" charset="-122"/>
                <a:sym typeface="+mn-ea"/>
              </a:rPr>
              <a:t>情况</a:t>
            </a:r>
            <a:endParaRPr sz="2400" b="1">
              <a:latin typeface="仿宋" panose="02010609060101010101" charset="-122"/>
              <a:ea typeface="仿宋" panose="02010609060101010101" charset="-122"/>
              <a:cs typeface="仿宋" panose="02010609060101010101" charset="-122"/>
              <a:sym typeface="+mn-ea"/>
            </a:endParaRPr>
          </a:p>
          <a:p>
            <a:pPr>
              <a:buClrTx/>
              <a:buSzTx/>
              <a:buFontTx/>
            </a:pPr>
            <a:r>
              <a:rPr lang="en-US" sz="2400" b="1">
                <a:latin typeface="仿宋" panose="02010609060101010101" charset="-122"/>
                <a:ea typeface="仿宋" panose="02010609060101010101" charset="-122"/>
                <a:cs typeface="仿宋" panose="02010609060101010101" charset="-122"/>
                <a:sym typeface="+mn-ea"/>
              </a:rPr>
              <a:t>    </a:t>
            </a:r>
            <a:r>
              <a:rPr sz="2400" b="1">
                <a:latin typeface="仿宋" panose="02010609060101010101" charset="-122"/>
                <a:ea typeface="仿宋" panose="02010609060101010101" charset="-122"/>
                <a:cs typeface="仿宋" panose="02010609060101010101" charset="-122"/>
                <a:sym typeface="+mn-ea"/>
              </a:rPr>
              <a:t>本年度我镇信息处理费收取金额为0。</a:t>
            </a:r>
            <a:endParaRPr sz="2400" b="1">
              <a:latin typeface="仿宋" panose="02010609060101010101" charset="-122"/>
              <a:ea typeface="仿宋" panose="02010609060101010101" charset="-122"/>
              <a:cs typeface="仿宋" panose="02010609060101010101" charset="-122"/>
              <a:sym typeface="+mn-ea"/>
            </a:endParaRPr>
          </a:p>
          <a:p>
            <a:pPr>
              <a:buClrTx/>
              <a:buSzTx/>
              <a:buFontTx/>
            </a:pPr>
            <a:r>
              <a:rPr lang="en-US" sz="2400" b="1">
                <a:latin typeface="仿宋" panose="02010609060101010101" charset="-122"/>
                <a:ea typeface="仿宋" panose="02010609060101010101" charset="-122"/>
                <a:cs typeface="仿宋" panose="02010609060101010101" charset="-122"/>
                <a:sym typeface="+mn-ea"/>
              </a:rPr>
              <a:t>   </a:t>
            </a:r>
            <a:r>
              <a:rPr sz="2400" b="1">
                <a:solidFill>
                  <a:schemeClr val="accent2"/>
                </a:solidFill>
                <a:latin typeface="楷体" panose="02010609060101010101" charset="-122"/>
                <a:ea typeface="楷体" panose="02010609060101010101" charset="-122"/>
                <a:cs typeface="楷体" panose="02010609060101010101" charset="-122"/>
                <a:sym typeface="+mn-ea"/>
              </a:rPr>
              <a:t>（</a:t>
            </a:r>
            <a:r>
              <a:rPr lang="zh-CN" sz="2400" b="1">
                <a:solidFill>
                  <a:schemeClr val="accent2"/>
                </a:solidFill>
                <a:latin typeface="楷体" panose="02010609060101010101" charset="-122"/>
                <a:ea typeface="楷体" panose="02010609060101010101" charset="-122"/>
                <a:cs typeface="楷体" panose="02010609060101010101" charset="-122"/>
                <a:sym typeface="+mn-ea"/>
              </a:rPr>
              <a:t>二</a:t>
            </a:r>
            <a:r>
              <a:rPr sz="2400" b="1">
                <a:solidFill>
                  <a:schemeClr val="accent2"/>
                </a:solidFill>
                <a:latin typeface="楷体" panose="02010609060101010101" charset="-122"/>
                <a:ea typeface="楷体" panose="02010609060101010101" charset="-122"/>
                <a:cs typeface="楷体" panose="02010609060101010101" charset="-122"/>
                <a:sym typeface="+mn-ea"/>
              </a:rPr>
              <a:t>）</a:t>
            </a:r>
            <a:r>
              <a:rPr sz="2400" b="1">
                <a:solidFill>
                  <a:schemeClr val="accent2"/>
                </a:solidFill>
                <a:latin typeface="楷体" panose="02010609060101010101" charset="-122"/>
                <a:ea typeface="楷体" panose="02010609060101010101" charset="-122"/>
                <a:cs typeface="楷体" panose="02010609060101010101" charset="-122"/>
                <a:sym typeface="+mn-ea"/>
              </a:rPr>
              <a:t>落实上年度政务公开工作要点情况</a:t>
            </a:r>
            <a:endParaRPr sz="2400" b="1">
              <a:latin typeface="仿宋" panose="02010609060101010101" charset="-122"/>
              <a:ea typeface="仿宋" panose="02010609060101010101" charset="-122"/>
              <a:cs typeface="仿宋" panose="02010609060101010101" charset="-122"/>
              <a:sym typeface="+mn-ea"/>
            </a:endParaRPr>
          </a:p>
          <a:p>
            <a:pPr>
              <a:buClrTx/>
              <a:buSzTx/>
              <a:buFontTx/>
            </a:pPr>
            <a:r>
              <a:rPr lang="en-US" sz="2400" b="1">
                <a:latin typeface="仿宋" panose="02010609060101010101" charset="-122"/>
                <a:ea typeface="仿宋" panose="02010609060101010101" charset="-122"/>
                <a:cs typeface="仿宋" panose="02010609060101010101" charset="-122"/>
                <a:sym typeface="+mn-ea"/>
              </a:rPr>
              <a:t>    </a:t>
            </a:r>
            <a:r>
              <a:rPr sz="2400" b="1">
                <a:latin typeface="仿宋" panose="02010609060101010101" charset="-122"/>
                <a:ea typeface="仿宋" panose="02010609060101010101" charset="-122"/>
                <a:cs typeface="仿宋" panose="02010609060101010101" charset="-122"/>
                <a:sym typeface="+mn-ea"/>
              </a:rPr>
              <a:t>健全工作制度，根据工作实际制定2023年度工作实施方案，进一步明确工作目标，按照依法公开、客观真实、全面公开、注重实效、方便群众的原则，分工负责、职责明确，保障了政府信息公开工作依法、有序、及时、准确地开展。</a:t>
            </a:r>
            <a:endParaRPr sz="2400" b="1">
              <a:latin typeface="仿宋" panose="02010609060101010101" charset="-122"/>
              <a:ea typeface="仿宋" panose="02010609060101010101" charset="-122"/>
              <a:cs typeface="仿宋" panose="02010609060101010101" charset="-122"/>
              <a:sym typeface="+mn-ea"/>
            </a:endParaRPr>
          </a:p>
          <a:p>
            <a:pPr>
              <a:buClrTx/>
              <a:buSzTx/>
              <a:buFontTx/>
            </a:pPr>
            <a:r>
              <a:rPr lang="en-US" sz="2400" b="1">
                <a:latin typeface="仿宋" panose="02010609060101010101" charset="-122"/>
                <a:ea typeface="仿宋" panose="02010609060101010101" charset="-122"/>
                <a:cs typeface="仿宋" panose="02010609060101010101" charset="-122"/>
                <a:sym typeface="+mn-ea"/>
              </a:rPr>
              <a:t>   </a:t>
            </a:r>
            <a:r>
              <a:rPr sz="2400" b="1">
                <a:solidFill>
                  <a:schemeClr val="accent2"/>
                </a:solidFill>
                <a:latin typeface="楷体" panose="02010609060101010101" charset="-122"/>
                <a:ea typeface="楷体" panose="02010609060101010101" charset="-122"/>
                <a:cs typeface="楷体" panose="02010609060101010101" charset="-122"/>
                <a:sym typeface="+mn-ea"/>
              </a:rPr>
              <a:t>（</a:t>
            </a:r>
            <a:r>
              <a:rPr lang="zh-CN" sz="2400" b="1">
                <a:solidFill>
                  <a:schemeClr val="accent2"/>
                </a:solidFill>
                <a:latin typeface="楷体" panose="02010609060101010101" charset="-122"/>
                <a:ea typeface="楷体" panose="02010609060101010101" charset="-122"/>
                <a:cs typeface="楷体" panose="02010609060101010101" charset="-122"/>
                <a:sym typeface="+mn-ea"/>
              </a:rPr>
              <a:t>三</a:t>
            </a:r>
            <a:r>
              <a:rPr sz="2400" b="1">
                <a:solidFill>
                  <a:schemeClr val="accent2"/>
                </a:solidFill>
                <a:latin typeface="楷体" panose="02010609060101010101" charset="-122"/>
                <a:ea typeface="楷体" panose="02010609060101010101" charset="-122"/>
                <a:cs typeface="楷体" panose="02010609060101010101" charset="-122"/>
                <a:sym typeface="+mn-ea"/>
              </a:rPr>
              <a:t>）</a:t>
            </a:r>
            <a:r>
              <a:rPr sz="2400" b="1">
                <a:solidFill>
                  <a:schemeClr val="accent2"/>
                </a:solidFill>
                <a:latin typeface="楷体" panose="02010609060101010101" charset="-122"/>
                <a:ea typeface="楷体" panose="02010609060101010101" charset="-122"/>
                <a:cs typeface="楷体" panose="02010609060101010101" charset="-122"/>
                <a:sym typeface="+mn-ea"/>
              </a:rPr>
              <a:t>人大代表建议和政协提案办理结果</a:t>
            </a:r>
            <a:r>
              <a:rPr lang="zh-CN" sz="2400" b="1">
                <a:solidFill>
                  <a:schemeClr val="accent2"/>
                </a:solidFill>
                <a:latin typeface="楷体" panose="02010609060101010101" charset="-122"/>
                <a:ea typeface="楷体" panose="02010609060101010101" charset="-122"/>
                <a:cs typeface="楷体" panose="02010609060101010101" charset="-122"/>
                <a:sym typeface="+mn-ea"/>
              </a:rPr>
              <a:t>公开</a:t>
            </a:r>
            <a:r>
              <a:rPr sz="2400" b="1">
                <a:solidFill>
                  <a:schemeClr val="accent2"/>
                </a:solidFill>
                <a:latin typeface="楷体" panose="02010609060101010101" charset="-122"/>
                <a:ea typeface="楷体" panose="02010609060101010101" charset="-122"/>
                <a:cs typeface="楷体" panose="02010609060101010101" charset="-122"/>
                <a:sym typeface="+mn-ea"/>
              </a:rPr>
              <a:t>情况</a:t>
            </a:r>
            <a:endParaRPr sz="2400" b="1">
              <a:latin typeface="仿宋" panose="02010609060101010101" charset="-122"/>
              <a:ea typeface="仿宋" panose="02010609060101010101" charset="-122"/>
              <a:cs typeface="仿宋" panose="02010609060101010101" charset="-122"/>
              <a:sym typeface="+mn-ea"/>
            </a:endParaRPr>
          </a:p>
          <a:p>
            <a:pPr>
              <a:buClrTx/>
              <a:buSzTx/>
              <a:buFontTx/>
            </a:pPr>
            <a:r>
              <a:rPr lang="en-US" sz="2400" b="1">
                <a:latin typeface="仿宋" panose="02010609060101010101" charset="-122"/>
                <a:ea typeface="仿宋" panose="02010609060101010101" charset="-122"/>
                <a:cs typeface="仿宋" panose="02010609060101010101" charset="-122"/>
                <a:sym typeface="+mn-ea"/>
              </a:rPr>
              <a:t>    </a:t>
            </a:r>
            <a:r>
              <a:rPr sz="2400" b="1">
                <a:latin typeface="仿宋" panose="02010609060101010101" charset="-122"/>
                <a:ea typeface="仿宋" panose="02010609060101010101" charset="-122"/>
                <a:cs typeface="仿宋" panose="02010609060101010101" charset="-122"/>
                <a:sym typeface="+mn-ea"/>
              </a:rPr>
              <a:t>韩庄镇</a:t>
            </a:r>
            <a:r>
              <a:rPr sz="2400" b="1">
                <a:latin typeface="仿宋" panose="02010609060101010101" charset="-122"/>
                <a:ea typeface="仿宋" panose="02010609060101010101" charset="-122"/>
                <a:cs typeface="仿宋" panose="02010609060101010101" charset="-122"/>
                <a:sym typeface="+mn-ea"/>
              </a:rPr>
              <a:t>2023年收到人大建议1件，在规定期限内办复完毕1件。2023年未收到政协提案信息。</a:t>
            </a:r>
            <a:r>
              <a:rPr lang="en-US" altLang="zh-CN" sz="2400" b="1">
                <a:latin typeface="仿宋" panose="02010609060101010101" charset="-122"/>
                <a:ea typeface="仿宋" panose="02010609060101010101" charset="-122"/>
                <a:cs typeface="仿宋" panose="02010609060101010101" charset="-122"/>
              </a:rPr>
              <a:t>   </a:t>
            </a:r>
            <a:endParaRPr lang="zh-CN" altLang="en-US" sz="2400" b="1">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任意多边形: 形状 17"/>
          <p:cNvSpPr/>
          <p:nvPr/>
        </p:nvSpPr>
        <p:spPr>
          <a:xfrm>
            <a:off x="9457898" y="5125533"/>
            <a:ext cx="2741073" cy="1732467"/>
          </a:xfrm>
          <a:custGeom>
            <a:avLst/>
            <a:gdLst>
              <a:gd name="connsiteX0" fmla="*/ 3541507 w 5236095"/>
              <a:gd name="connsiteY0" fmla="*/ 9 h 3309419"/>
              <a:gd name="connsiteX1" fmla="*/ 3876511 w 5236095"/>
              <a:gd name="connsiteY1" fmla="*/ 141169 h 3309419"/>
              <a:gd name="connsiteX2" fmla="*/ 5236095 w 5236095"/>
              <a:gd name="connsiteY2" fmla="*/ 1517415 h 3309419"/>
              <a:gd name="connsiteX3" fmla="*/ 5236095 w 5236095"/>
              <a:gd name="connsiteY3" fmla="*/ 3309419 h 3309419"/>
              <a:gd name="connsiteX4" fmla="*/ 0 w 5236095"/>
              <a:gd name="connsiteY4" fmla="*/ 3309419 h 3309419"/>
              <a:gd name="connsiteX5" fmla="*/ 28620 w 5236095"/>
              <a:gd name="connsiteY5" fmla="*/ 3274813 h 3309419"/>
              <a:gd name="connsiteX6" fmla="*/ 3204809 w 5236095"/>
              <a:gd name="connsiteY6" fmla="*/ 137078 h 3309419"/>
              <a:gd name="connsiteX7" fmla="*/ 3541507 w 5236095"/>
              <a:gd name="connsiteY7" fmla="*/ 9 h 3309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6095" h="3309419">
                <a:moveTo>
                  <a:pt x="3541507" y="9"/>
                </a:moveTo>
                <a:cubicBezTo>
                  <a:pt x="3663061" y="749"/>
                  <a:pt x="3784333" y="47861"/>
                  <a:pt x="3876511" y="141169"/>
                </a:cubicBezTo>
                <a:lnTo>
                  <a:pt x="5236095" y="1517415"/>
                </a:lnTo>
                <a:lnTo>
                  <a:pt x="5236095" y="3309419"/>
                </a:lnTo>
                <a:lnTo>
                  <a:pt x="0" y="3309419"/>
                </a:lnTo>
                <a:lnTo>
                  <a:pt x="28620" y="3274813"/>
                </a:lnTo>
                <a:lnTo>
                  <a:pt x="3204809" y="137078"/>
                </a:lnTo>
                <a:cubicBezTo>
                  <a:pt x="3298118" y="44900"/>
                  <a:pt x="3419954" y="-732"/>
                  <a:pt x="3541507" y="9"/>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19" name="任意多边形: 形状 18"/>
          <p:cNvSpPr/>
          <p:nvPr/>
        </p:nvSpPr>
        <p:spPr>
          <a:xfrm flipH="1">
            <a:off x="0" y="-1"/>
            <a:ext cx="3640081" cy="1987722"/>
          </a:xfrm>
          <a:custGeom>
            <a:avLst/>
            <a:gdLst>
              <a:gd name="connsiteX0" fmla="*/ 0 w 5460023"/>
              <a:gd name="connsiteY0" fmla="*/ 0 h 2981527"/>
              <a:gd name="connsiteX1" fmla="*/ 5460023 w 5460023"/>
              <a:gd name="connsiteY1" fmla="*/ 0 h 2981527"/>
              <a:gd name="connsiteX2" fmla="*/ 5460023 w 5460023"/>
              <a:gd name="connsiteY2" fmla="*/ 940282 h 2981527"/>
              <a:gd name="connsiteX3" fmla="*/ 3551861 w 5460023"/>
              <a:gd name="connsiteY3" fmla="*/ 2825343 h 2981527"/>
              <a:gd name="connsiteX4" fmla="*/ 2786530 w 5460023"/>
              <a:gd name="connsiteY4" fmla="*/ 2820680 h 2981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0023" h="2981527">
                <a:moveTo>
                  <a:pt x="0" y="0"/>
                </a:moveTo>
                <a:lnTo>
                  <a:pt x="5460023" y="0"/>
                </a:lnTo>
                <a:lnTo>
                  <a:pt x="5460023" y="940282"/>
                </a:lnTo>
                <a:lnTo>
                  <a:pt x="3551861" y="2825343"/>
                </a:lnTo>
                <a:cubicBezTo>
                  <a:pt x="3339234" y="3035396"/>
                  <a:pt x="2996584" y="3033310"/>
                  <a:pt x="2786530" y="2820680"/>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0" name="任意多边形: 形状 19"/>
          <p:cNvSpPr/>
          <p:nvPr/>
        </p:nvSpPr>
        <p:spPr>
          <a:xfrm flipH="1">
            <a:off x="4648" y="-1"/>
            <a:ext cx="3723684" cy="2065953"/>
          </a:xfrm>
          <a:custGeom>
            <a:avLst/>
            <a:gdLst>
              <a:gd name="connsiteX0" fmla="*/ 0 w 5585422"/>
              <a:gd name="connsiteY0" fmla="*/ 0 h 3098871"/>
              <a:gd name="connsiteX1" fmla="*/ 5585422 w 5585422"/>
              <a:gd name="connsiteY1" fmla="*/ 0 h 3098871"/>
              <a:gd name="connsiteX2" fmla="*/ 5585422 w 5585422"/>
              <a:gd name="connsiteY2" fmla="*/ 1079106 h 3098871"/>
              <a:gd name="connsiteX3" fmla="*/ 3710012 w 5585422"/>
              <a:gd name="connsiteY3" fmla="*/ 2931810 h 3098871"/>
              <a:gd name="connsiteX4" fmla="*/ 2891388 w 5585422"/>
              <a:gd name="connsiteY4" fmla="*/ 2926824 h 3098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5422" h="3098871">
                <a:moveTo>
                  <a:pt x="0" y="0"/>
                </a:moveTo>
                <a:lnTo>
                  <a:pt x="5585422" y="0"/>
                </a:lnTo>
                <a:lnTo>
                  <a:pt x="5585422" y="1079106"/>
                </a:lnTo>
                <a:lnTo>
                  <a:pt x="3710012" y="2931810"/>
                </a:lnTo>
                <a:cubicBezTo>
                  <a:pt x="3482580" y="3156491"/>
                  <a:pt x="3116069" y="3154260"/>
                  <a:pt x="2891388" y="2926824"/>
                </a:cubicBezTo>
                <a:close/>
              </a:path>
            </a:pathLst>
          </a:custGeom>
          <a:noFill/>
          <a:ln>
            <a:solidFill>
              <a:srgbClr val="6696B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 name="文本框 1"/>
          <p:cNvSpPr txBox="1"/>
          <p:nvPr/>
        </p:nvSpPr>
        <p:spPr>
          <a:xfrm>
            <a:off x="1362710" y="748665"/>
            <a:ext cx="8810625" cy="5718810"/>
          </a:xfrm>
          <a:prstGeom prst="rect">
            <a:avLst/>
          </a:prstGeom>
          <a:noFill/>
        </p:spPr>
        <p:txBody>
          <a:bodyPr wrap="square" rtlCol="0" anchor="t" anchorCtr="0">
            <a:noAutofit/>
            <a:scene3d>
              <a:camera prst="orthographicFront"/>
              <a:lightRig rig="threePt" dir="t"/>
            </a:scene3d>
          </a:bodyPr>
          <a:p>
            <a:pPr>
              <a:buClrTx/>
              <a:buSzTx/>
              <a:buFontTx/>
            </a:pPr>
            <a:r>
              <a:rPr lang="en-US" altLang="zh-CN" sz="2400" b="1">
                <a:latin typeface="楷体" panose="02010609060101010101" charset="-122"/>
                <a:ea typeface="楷体" panose="02010609060101010101" charset="-122"/>
                <a:cs typeface="楷体" panose="02010609060101010101" charset="-122"/>
                <a:sym typeface="+mn-ea"/>
              </a:rPr>
              <a:t>        </a:t>
            </a: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r>
              <a:rPr lang="en-US" altLang="zh-CN" sz="2800" b="1">
                <a:latin typeface="楷体" panose="02010609060101010101" charset="-122"/>
                <a:ea typeface="楷体" panose="02010609060101010101" charset="-122"/>
                <a:cs typeface="楷体" panose="02010609060101010101" charset="-122"/>
                <a:sym typeface="+mn-ea"/>
              </a:rPr>
              <a:t>    </a:t>
            </a:r>
            <a:r>
              <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rPr>
              <a:t>六、其他需要报告的事项</a:t>
            </a:r>
            <a:endParaRPr sz="2800" b="1">
              <a:solidFill>
                <a:schemeClr val="accent2"/>
              </a:solidFill>
              <a:latin typeface="楷体" panose="02010609060101010101" charset="-122"/>
              <a:ea typeface="楷体" panose="02010609060101010101" charset="-122"/>
              <a:cs typeface="楷体" panose="02010609060101010101" charset="-122"/>
              <a:sym typeface="+mn-ea"/>
            </a:endParaRPr>
          </a:p>
          <a:p>
            <a:pPr>
              <a:buClrTx/>
              <a:buSzTx/>
              <a:buFontTx/>
            </a:pPr>
            <a:r>
              <a:rPr lang="en-US" sz="2400" b="1">
                <a:cs typeface="楷体" panose="02010609060101010101" charset="-122"/>
                <a:sym typeface="+mn-ea"/>
              </a:rPr>
              <a:t>      </a:t>
            </a:r>
            <a:r>
              <a:rPr sz="2400" b="1">
                <a:solidFill>
                  <a:schemeClr val="accent2"/>
                </a:solidFill>
                <a:latin typeface="楷体" panose="02010609060101010101" charset="-122"/>
                <a:ea typeface="楷体" panose="02010609060101010101" charset="-122"/>
                <a:cs typeface="楷体" panose="02010609060101010101" charset="-122"/>
                <a:sym typeface="+mn-ea"/>
              </a:rPr>
              <a:t>（</a:t>
            </a:r>
            <a:r>
              <a:rPr lang="zh-CN" sz="2400" b="1">
                <a:solidFill>
                  <a:schemeClr val="accent2"/>
                </a:solidFill>
                <a:latin typeface="楷体" panose="02010609060101010101" charset="-122"/>
                <a:ea typeface="楷体" panose="02010609060101010101" charset="-122"/>
                <a:cs typeface="楷体" panose="02010609060101010101" charset="-122"/>
                <a:sym typeface="+mn-ea"/>
              </a:rPr>
              <a:t>四</a:t>
            </a:r>
            <a:r>
              <a:rPr sz="2400" b="1">
                <a:solidFill>
                  <a:schemeClr val="accent2"/>
                </a:solidFill>
                <a:latin typeface="楷体" panose="02010609060101010101" charset="-122"/>
                <a:ea typeface="楷体" panose="02010609060101010101" charset="-122"/>
                <a:cs typeface="楷体" panose="02010609060101010101" charset="-122"/>
                <a:sym typeface="+mn-ea"/>
              </a:rPr>
              <a:t>）</a:t>
            </a:r>
            <a:r>
              <a:rPr sz="2400" b="1">
                <a:solidFill>
                  <a:schemeClr val="accent2"/>
                </a:solidFill>
                <a:latin typeface="楷体" panose="02010609060101010101" charset="-122"/>
                <a:ea typeface="楷体" panose="02010609060101010101" charset="-122"/>
                <a:cs typeface="楷体" panose="02010609060101010101" charset="-122"/>
                <a:sym typeface="+mn-ea"/>
              </a:rPr>
              <a:t>政务公开工作创新情况</a:t>
            </a:r>
            <a:endParaRPr sz="2400" b="1">
              <a:latin typeface="仿宋" panose="02010609060101010101" charset="-122"/>
              <a:ea typeface="仿宋" panose="02010609060101010101" charset="-122"/>
              <a:cs typeface="仿宋" panose="02010609060101010101" charset="-122"/>
              <a:sym typeface="+mn-ea"/>
            </a:endParaRPr>
          </a:p>
          <a:p>
            <a:pPr>
              <a:buClrTx/>
              <a:buSzTx/>
              <a:buFontTx/>
            </a:pPr>
            <a:r>
              <a:rPr lang="en-US" sz="2400" b="1">
                <a:latin typeface="仿宋" panose="02010609060101010101" charset="-122"/>
                <a:ea typeface="仿宋" panose="02010609060101010101" charset="-122"/>
                <a:cs typeface="仿宋" panose="02010609060101010101" charset="-122"/>
                <a:sym typeface="+mn-ea"/>
              </a:rPr>
              <a:t>    </a:t>
            </a:r>
            <a:r>
              <a:rPr sz="2400" b="1">
                <a:latin typeface="仿宋" panose="02010609060101010101" charset="-122"/>
                <a:ea typeface="仿宋" panose="02010609060101010101" charset="-122"/>
                <a:cs typeface="仿宋" panose="02010609060101010101" charset="-122"/>
                <a:sym typeface="+mn-ea"/>
              </a:rPr>
              <a:t>建立定期更新信息的机制。制作政务公开网站信息更新情况表，积极对接相关单位、部门收集政务信息，并及时更新到政务信息平台，做到定期维护政务网站，确保责任到人。</a:t>
            </a:r>
            <a:endParaRPr sz="2400" b="1">
              <a:latin typeface="仿宋" panose="02010609060101010101" charset="-122"/>
              <a:ea typeface="仿宋" panose="02010609060101010101" charset="-122"/>
              <a:cs typeface="仿宋" panose="02010609060101010101" charset="-122"/>
              <a:sym typeface="+mn-ea"/>
            </a:endParaRPr>
          </a:p>
          <a:p>
            <a:pPr>
              <a:buClrTx/>
              <a:buSzTx/>
              <a:buFontTx/>
            </a:pPr>
            <a:r>
              <a:rPr lang="en-US" sz="2400" b="1">
                <a:latin typeface="仿宋" panose="02010609060101010101" charset="-122"/>
                <a:ea typeface="仿宋" panose="02010609060101010101" charset="-122"/>
                <a:cs typeface="仿宋" panose="02010609060101010101" charset="-122"/>
                <a:sym typeface="+mn-ea"/>
              </a:rPr>
              <a:t>   </a:t>
            </a:r>
            <a:r>
              <a:rPr sz="2400" b="1">
                <a:solidFill>
                  <a:schemeClr val="accent2"/>
                </a:solidFill>
                <a:latin typeface="楷体" panose="02010609060101010101" charset="-122"/>
                <a:ea typeface="楷体" panose="02010609060101010101" charset="-122"/>
                <a:cs typeface="楷体" panose="02010609060101010101" charset="-122"/>
                <a:sym typeface="+mn-ea"/>
              </a:rPr>
              <a:t>（</a:t>
            </a:r>
            <a:r>
              <a:rPr lang="zh-CN" sz="2400" b="1">
                <a:solidFill>
                  <a:schemeClr val="accent2"/>
                </a:solidFill>
                <a:latin typeface="楷体" panose="02010609060101010101" charset="-122"/>
                <a:ea typeface="楷体" panose="02010609060101010101" charset="-122"/>
                <a:cs typeface="楷体" panose="02010609060101010101" charset="-122"/>
                <a:sym typeface="+mn-ea"/>
              </a:rPr>
              <a:t>五</a:t>
            </a:r>
            <a:r>
              <a:rPr sz="2400" b="1">
                <a:solidFill>
                  <a:schemeClr val="accent2"/>
                </a:solidFill>
                <a:latin typeface="楷体" panose="02010609060101010101" charset="-122"/>
                <a:ea typeface="楷体" panose="02010609060101010101" charset="-122"/>
                <a:cs typeface="楷体" panose="02010609060101010101" charset="-122"/>
                <a:sym typeface="+mn-ea"/>
              </a:rPr>
              <a:t>）</a:t>
            </a:r>
            <a:r>
              <a:rPr sz="2400" b="1">
                <a:solidFill>
                  <a:schemeClr val="accent2"/>
                </a:solidFill>
                <a:latin typeface="楷体" panose="02010609060101010101" charset="-122"/>
                <a:ea typeface="楷体" panose="02010609060101010101" charset="-122"/>
                <a:cs typeface="楷体" panose="02010609060101010101" charset="-122"/>
                <a:sym typeface="+mn-ea"/>
              </a:rPr>
              <a:t>政府信息公开工作年度报告数据统计需要说明的事项</a:t>
            </a:r>
            <a:endParaRPr sz="2400" b="1">
              <a:latin typeface="仿宋" panose="02010609060101010101" charset="-122"/>
              <a:ea typeface="仿宋" panose="02010609060101010101" charset="-122"/>
              <a:cs typeface="仿宋" panose="02010609060101010101" charset="-122"/>
              <a:sym typeface="+mn-ea"/>
            </a:endParaRPr>
          </a:p>
          <a:p>
            <a:pPr>
              <a:buClrTx/>
              <a:buSzTx/>
              <a:buFontTx/>
            </a:pPr>
            <a:r>
              <a:rPr lang="en-US" sz="2400" b="1">
                <a:latin typeface="仿宋" panose="02010609060101010101" charset="-122"/>
                <a:ea typeface="仿宋" panose="02010609060101010101" charset="-122"/>
                <a:cs typeface="仿宋" panose="02010609060101010101" charset="-122"/>
                <a:sym typeface="+mn-ea"/>
              </a:rPr>
              <a:t>    </a:t>
            </a:r>
            <a:r>
              <a:rPr sz="2400" b="1">
                <a:latin typeface="仿宋" panose="02010609060101010101" charset="-122"/>
                <a:ea typeface="仿宋" panose="02010609060101010101" charset="-122"/>
                <a:cs typeface="仿宋" panose="02010609060101010101" charset="-122"/>
                <a:sym typeface="+mn-ea"/>
              </a:rPr>
              <a:t>无。</a:t>
            </a:r>
            <a:endParaRPr sz="2400" b="1">
              <a:latin typeface="仿宋" panose="02010609060101010101" charset="-122"/>
              <a:ea typeface="仿宋" panose="02010609060101010101" charset="-122"/>
              <a:cs typeface="仿宋" panose="02010609060101010101" charset="-122"/>
              <a:sym typeface="+mn-ea"/>
            </a:endParaRPr>
          </a:p>
          <a:p>
            <a:pPr>
              <a:buClrTx/>
              <a:buSzTx/>
              <a:buFontTx/>
            </a:pPr>
            <a:r>
              <a:rPr lang="en-US" sz="2400" b="1">
                <a:latin typeface="仿宋" panose="02010609060101010101" charset="-122"/>
                <a:ea typeface="仿宋" panose="02010609060101010101" charset="-122"/>
                <a:cs typeface="仿宋" panose="02010609060101010101" charset="-122"/>
                <a:sym typeface="+mn-ea"/>
              </a:rPr>
              <a:t>   </a:t>
            </a:r>
            <a:r>
              <a:rPr sz="2400" b="1">
                <a:solidFill>
                  <a:schemeClr val="accent2"/>
                </a:solidFill>
                <a:latin typeface="楷体" panose="02010609060101010101" charset="-122"/>
                <a:ea typeface="楷体" panose="02010609060101010101" charset="-122"/>
                <a:cs typeface="楷体" panose="02010609060101010101" charset="-122"/>
                <a:sym typeface="+mn-ea"/>
              </a:rPr>
              <a:t>（</a:t>
            </a:r>
            <a:r>
              <a:rPr lang="zh-CN" sz="2400" b="1">
                <a:solidFill>
                  <a:schemeClr val="accent2"/>
                </a:solidFill>
                <a:latin typeface="楷体" panose="02010609060101010101" charset="-122"/>
                <a:ea typeface="楷体" panose="02010609060101010101" charset="-122"/>
                <a:cs typeface="楷体" panose="02010609060101010101" charset="-122"/>
                <a:sym typeface="+mn-ea"/>
              </a:rPr>
              <a:t>六</a:t>
            </a:r>
            <a:r>
              <a:rPr sz="2400" b="1">
                <a:solidFill>
                  <a:schemeClr val="accent2"/>
                </a:solidFill>
                <a:latin typeface="楷体" panose="02010609060101010101" charset="-122"/>
                <a:ea typeface="楷体" panose="02010609060101010101" charset="-122"/>
                <a:cs typeface="楷体" panose="02010609060101010101" charset="-122"/>
                <a:sym typeface="+mn-ea"/>
              </a:rPr>
              <a:t>）</a:t>
            </a:r>
            <a:r>
              <a:rPr sz="2400" b="1">
                <a:solidFill>
                  <a:schemeClr val="accent2"/>
                </a:solidFill>
                <a:latin typeface="楷体" panose="02010609060101010101" charset="-122"/>
                <a:ea typeface="楷体" panose="02010609060101010101" charset="-122"/>
                <a:cs typeface="楷体" panose="02010609060101010101" charset="-122"/>
                <a:sym typeface="+mn-ea"/>
              </a:rPr>
              <a:t>需要报告的其他事项</a:t>
            </a:r>
            <a:endParaRPr sz="2400" b="1">
              <a:latin typeface="仿宋" panose="02010609060101010101" charset="-122"/>
              <a:ea typeface="仿宋" panose="02010609060101010101" charset="-122"/>
              <a:cs typeface="仿宋" panose="02010609060101010101" charset="-122"/>
              <a:sym typeface="+mn-ea"/>
            </a:endParaRPr>
          </a:p>
          <a:p>
            <a:pPr>
              <a:buClrTx/>
              <a:buSzTx/>
              <a:buFontTx/>
            </a:pPr>
            <a:r>
              <a:rPr lang="en-US" sz="2400" b="1">
                <a:latin typeface="仿宋" panose="02010609060101010101" charset="-122"/>
                <a:ea typeface="仿宋" panose="02010609060101010101" charset="-122"/>
                <a:cs typeface="仿宋" panose="02010609060101010101" charset="-122"/>
                <a:sym typeface="+mn-ea"/>
              </a:rPr>
              <a:t>    </a:t>
            </a:r>
            <a:r>
              <a:rPr sz="2400" b="1">
                <a:latin typeface="仿宋" panose="02010609060101010101" charset="-122"/>
                <a:ea typeface="仿宋" panose="02010609060101010101" charset="-122"/>
                <a:cs typeface="仿宋" panose="02010609060101010101" charset="-122"/>
                <a:sym typeface="+mn-ea"/>
              </a:rPr>
              <a:t>无。</a:t>
            </a:r>
            <a:endParaRPr sz="2400" b="1">
              <a:latin typeface="仿宋" panose="02010609060101010101" charset="-122"/>
              <a:ea typeface="仿宋" panose="02010609060101010101" charset="-122"/>
              <a:cs typeface="仿宋" panose="02010609060101010101" charset="-122"/>
              <a:sym typeface="+mn-ea"/>
            </a:endParaRPr>
          </a:p>
          <a:p>
            <a:pPr>
              <a:buClrTx/>
              <a:buSzTx/>
              <a:buFontTx/>
            </a:pPr>
            <a:r>
              <a:rPr lang="en-US" sz="2400" b="1">
                <a:latin typeface="仿宋" panose="02010609060101010101" charset="-122"/>
                <a:ea typeface="仿宋" panose="02010609060101010101" charset="-122"/>
                <a:cs typeface="仿宋" panose="02010609060101010101" charset="-122"/>
                <a:sym typeface="+mn-ea"/>
              </a:rPr>
              <a:t>  </a:t>
            </a:r>
            <a:r>
              <a:rPr sz="2400" b="1">
                <a:solidFill>
                  <a:schemeClr val="accent2"/>
                </a:solidFill>
                <a:latin typeface="楷体" panose="02010609060101010101" charset="-122"/>
                <a:ea typeface="楷体" panose="02010609060101010101" charset="-122"/>
                <a:cs typeface="楷体" panose="02010609060101010101" charset="-122"/>
                <a:sym typeface="+mn-ea"/>
              </a:rPr>
              <a:t> </a:t>
            </a:r>
            <a:r>
              <a:rPr sz="2400" b="1">
                <a:solidFill>
                  <a:schemeClr val="accent2"/>
                </a:solidFill>
                <a:latin typeface="楷体" panose="02010609060101010101" charset="-122"/>
                <a:ea typeface="楷体" panose="02010609060101010101" charset="-122"/>
                <a:cs typeface="楷体" panose="02010609060101010101" charset="-122"/>
                <a:sym typeface="+mn-ea"/>
              </a:rPr>
              <a:t>（七）</a:t>
            </a:r>
            <a:r>
              <a:rPr sz="2400" b="1">
                <a:solidFill>
                  <a:schemeClr val="accent2"/>
                </a:solidFill>
                <a:latin typeface="楷体" panose="02010609060101010101" charset="-122"/>
                <a:ea typeface="楷体" panose="02010609060101010101" charset="-122"/>
                <a:cs typeface="楷体" panose="02010609060101010101" charset="-122"/>
                <a:sym typeface="+mn-ea"/>
              </a:rPr>
              <a:t>其他有关文件专门要求通过政府信息公开工作年度报告予以报告的事项</a:t>
            </a:r>
            <a:endParaRPr sz="2400" b="1">
              <a:latin typeface="仿宋" panose="02010609060101010101" charset="-122"/>
              <a:ea typeface="仿宋" panose="02010609060101010101" charset="-122"/>
              <a:cs typeface="仿宋" panose="02010609060101010101" charset="-122"/>
              <a:sym typeface="+mn-ea"/>
            </a:endParaRPr>
          </a:p>
          <a:p>
            <a:pPr>
              <a:buClrTx/>
              <a:buSzTx/>
              <a:buFontTx/>
            </a:pPr>
            <a:r>
              <a:rPr lang="en-US" sz="2400" b="1">
                <a:latin typeface="仿宋" panose="02010609060101010101" charset="-122"/>
                <a:ea typeface="仿宋" panose="02010609060101010101" charset="-122"/>
                <a:cs typeface="仿宋" panose="02010609060101010101" charset="-122"/>
                <a:sym typeface="+mn-ea"/>
              </a:rPr>
              <a:t>    </a:t>
            </a:r>
            <a:r>
              <a:rPr sz="2400" b="1">
                <a:latin typeface="仿宋" panose="02010609060101010101" charset="-122"/>
                <a:ea typeface="仿宋" panose="02010609060101010101" charset="-122"/>
                <a:cs typeface="仿宋" panose="02010609060101010101" charset="-122"/>
                <a:sym typeface="+mn-ea"/>
              </a:rPr>
              <a:t>无。</a:t>
            </a:r>
            <a:endParaRPr sz="2400" b="1">
              <a:latin typeface="仿宋" panose="02010609060101010101" charset="-122"/>
              <a:ea typeface="仿宋" panose="02010609060101010101" charset="-122"/>
              <a:cs typeface="仿宋" panose="02010609060101010101" charset="-122"/>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任意多边形: 形状 17"/>
          <p:cNvSpPr/>
          <p:nvPr/>
        </p:nvSpPr>
        <p:spPr>
          <a:xfrm>
            <a:off x="9457898" y="5125533"/>
            <a:ext cx="2741073" cy="1732467"/>
          </a:xfrm>
          <a:custGeom>
            <a:avLst/>
            <a:gdLst>
              <a:gd name="connsiteX0" fmla="*/ 3541507 w 5236095"/>
              <a:gd name="connsiteY0" fmla="*/ 9 h 3309419"/>
              <a:gd name="connsiteX1" fmla="*/ 3876511 w 5236095"/>
              <a:gd name="connsiteY1" fmla="*/ 141169 h 3309419"/>
              <a:gd name="connsiteX2" fmla="*/ 5236095 w 5236095"/>
              <a:gd name="connsiteY2" fmla="*/ 1517415 h 3309419"/>
              <a:gd name="connsiteX3" fmla="*/ 5236095 w 5236095"/>
              <a:gd name="connsiteY3" fmla="*/ 3309419 h 3309419"/>
              <a:gd name="connsiteX4" fmla="*/ 0 w 5236095"/>
              <a:gd name="connsiteY4" fmla="*/ 3309419 h 3309419"/>
              <a:gd name="connsiteX5" fmla="*/ 28620 w 5236095"/>
              <a:gd name="connsiteY5" fmla="*/ 3274813 h 3309419"/>
              <a:gd name="connsiteX6" fmla="*/ 3204809 w 5236095"/>
              <a:gd name="connsiteY6" fmla="*/ 137078 h 3309419"/>
              <a:gd name="connsiteX7" fmla="*/ 3541507 w 5236095"/>
              <a:gd name="connsiteY7" fmla="*/ 9 h 3309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6095" h="3309419">
                <a:moveTo>
                  <a:pt x="3541507" y="9"/>
                </a:moveTo>
                <a:cubicBezTo>
                  <a:pt x="3663061" y="749"/>
                  <a:pt x="3784333" y="47861"/>
                  <a:pt x="3876511" y="141169"/>
                </a:cubicBezTo>
                <a:lnTo>
                  <a:pt x="5236095" y="1517415"/>
                </a:lnTo>
                <a:lnTo>
                  <a:pt x="5236095" y="3309419"/>
                </a:lnTo>
                <a:lnTo>
                  <a:pt x="0" y="3309419"/>
                </a:lnTo>
                <a:lnTo>
                  <a:pt x="28620" y="3274813"/>
                </a:lnTo>
                <a:lnTo>
                  <a:pt x="3204809" y="137078"/>
                </a:lnTo>
                <a:cubicBezTo>
                  <a:pt x="3298118" y="44900"/>
                  <a:pt x="3419954" y="-732"/>
                  <a:pt x="3541507" y="9"/>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19" name="任意多边形: 形状 18"/>
          <p:cNvSpPr/>
          <p:nvPr/>
        </p:nvSpPr>
        <p:spPr>
          <a:xfrm flipH="1">
            <a:off x="0" y="-1"/>
            <a:ext cx="3640081" cy="1987722"/>
          </a:xfrm>
          <a:custGeom>
            <a:avLst/>
            <a:gdLst>
              <a:gd name="connsiteX0" fmla="*/ 0 w 5460023"/>
              <a:gd name="connsiteY0" fmla="*/ 0 h 2981527"/>
              <a:gd name="connsiteX1" fmla="*/ 5460023 w 5460023"/>
              <a:gd name="connsiteY1" fmla="*/ 0 h 2981527"/>
              <a:gd name="connsiteX2" fmla="*/ 5460023 w 5460023"/>
              <a:gd name="connsiteY2" fmla="*/ 940282 h 2981527"/>
              <a:gd name="connsiteX3" fmla="*/ 3551861 w 5460023"/>
              <a:gd name="connsiteY3" fmla="*/ 2825343 h 2981527"/>
              <a:gd name="connsiteX4" fmla="*/ 2786530 w 5460023"/>
              <a:gd name="connsiteY4" fmla="*/ 2820680 h 2981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0023" h="2981527">
                <a:moveTo>
                  <a:pt x="0" y="0"/>
                </a:moveTo>
                <a:lnTo>
                  <a:pt x="5460023" y="0"/>
                </a:lnTo>
                <a:lnTo>
                  <a:pt x="5460023" y="940282"/>
                </a:lnTo>
                <a:lnTo>
                  <a:pt x="3551861" y="2825343"/>
                </a:lnTo>
                <a:cubicBezTo>
                  <a:pt x="3339234" y="3035396"/>
                  <a:pt x="2996584" y="3033310"/>
                  <a:pt x="2786530" y="2820680"/>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0" name="任意多边形: 形状 19"/>
          <p:cNvSpPr/>
          <p:nvPr/>
        </p:nvSpPr>
        <p:spPr>
          <a:xfrm flipH="1">
            <a:off x="4648" y="-1"/>
            <a:ext cx="3723684" cy="2065953"/>
          </a:xfrm>
          <a:custGeom>
            <a:avLst/>
            <a:gdLst>
              <a:gd name="connsiteX0" fmla="*/ 0 w 5585422"/>
              <a:gd name="connsiteY0" fmla="*/ 0 h 3098871"/>
              <a:gd name="connsiteX1" fmla="*/ 5585422 w 5585422"/>
              <a:gd name="connsiteY1" fmla="*/ 0 h 3098871"/>
              <a:gd name="connsiteX2" fmla="*/ 5585422 w 5585422"/>
              <a:gd name="connsiteY2" fmla="*/ 1079106 h 3098871"/>
              <a:gd name="connsiteX3" fmla="*/ 3710012 w 5585422"/>
              <a:gd name="connsiteY3" fmla="*/ 2931810 h 3098871"/>
              <a:gd name="connsiteX4" fmla="*/ 2891388 w 5585422"/>
              <a:gd name="connsiteY4" fmla="*/ 2926824 h 3098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5422" h="3098871">
                <a:moveTo>
                  <a:pt x="0" y="0"/>
                </a:moveTo>
                <a:lnTo>
                  <a:pt x="5585422" y="0"/>
                </a:lnTo>
                <a:lnTo>
                  <a:pt x="5585422" y="1079106"/>
                </a:lnTo>
                <a:lnTo>
                  <a:pt x="3710012" y="2931810"/>
                </a:lnTo>
                <a:cubicBezTo>
                  <a:pt x="3482580" y="3156491"/>
                  <a:pt x="3116069" y="3154260"/>
                  <a:pt x="2891388" y="2926824"/>
                </a:cubicBezTo>
                <a:close/>
              </a:path>
            </a:pathLst>
          </a:custGeom>
          <a:noFill/>
          <a:ln>
            <a:solidFill>
              <a:srgbClr val="6696B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 name="文本框 1"/>
          <p:cNvSpPr txBox="1"/>
          <p:nvPr/>
        </p:nvSpPr>
        <p:spPr>
          <a:xfrm>
            <a:off x="2156460" y="1028700"/>
            <a:ext cx="8006715" cy="5128895"/>
          </a:xfrm>
          <a:prstGeom prst="rect">
            <a:avLst/>
          </a:prstGeom>
          <a:noFill/>
        </p:spPr>
        <p:txBody>
          <a:bodyPr wrap="square" rtlCol="0" anchor="ctr" anchorCtr="0">
            <a:noAutofit/>
          </a:bodyPr>
          <a:p>
            <a:r>
              <a:rPr lang="en-US" altLang="zh-CN" sz="2800"/>
              <a:t>      </a:t>
            </a:r>
            <a:endParaRPr lang="en-US" altLang="zh-CN" sz="24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黑体" panose="02010609060101010101" charset="-122"/>
              <a:sym typeface="+mn-ea"/>
            </a:endParaRPr>
          </a:p>
          <a:p>
            <a:r>
              <a:rPr lang="en-US" altLang="zh-CN" sz="24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黑体" panose="02010609060101010101" charset="-122"/>
                <a:sym typeface="+mn-ea"/>
              </a:rPr>
              <a:t>    </a:t>
            </a:r>
            <a:r>
              <a:rPr lang="zh-CN" altLang="en-US" sz="2400" b="1">
                <a:latin typeface="仿宋" panose="02010609060101010101" charset="-122"/>
                <a:ea typeface="仿宋" panose="02010609060101010101" charset="-122"/>
                <a:cs typeface="仿宋" panose="02010609060101010101" charset="-122"/>
                <a:sym typeface="+mn-ea"/>
              </a:rPr>
              <a:t>本报告由韩庄镇按照《中华人民共和国政府信息公开条例》（以下简称《条例》）和《中华人民共和国政府信息公开工作年度报告格式》（国办公开办函〔2021〕30号）要求编制。</a:t>
            </a:r>
            <a:endParaRPr lang="zh-CN" altLang="en-US" sz="2400" b="1">
              <a:latin typeface="仿宋" panose="02010609060101010101" charset="-122"/>
              <a:ea typeface="仿宋" panose="02010609060101010101" charset="-122"/>
              <a:cs typeface="仿宋" panose="02010609060101010101" charset="-122"/>
              <a:sym typeface="+mn-ea"/>
            </a:endParaRPr>
          </a:p>
          <a:p>
            <a:r>
              <a:rPr lang="zh-CN" altLang="en-US" sz="2400" b="1">
                <a:latin typeface="仿宋" panose="02010609060101010101" charset="-122"/>
                <a:ea typeface="仿宋" panose="02010609060101010101" charset="-122"/>
                <a:cs typeface="仿宋" panose="02010609060101010101" charset="-122"/>
                <a:sym typeface="+mn-ea"/>
              </a:rPr>
              <a:t> </a:t>
            </a:r>
            <a:r>
              <a:rPr lang="en-US" altLang="zh-CN" sz="2400" b="1">
                <a:latin typeface="仿宋" panose="02010609060101010101" charset="-122"/>
                <a:ea typeface="仿宋" panose="02010609060101010101" charset="-122"/>
                <a:cs typeface="仿宋" panose="02010609060101010101" charset="-122"/>
                <a:sym typeface="+mn-ea"/>
              </a:rPr>
              <a:t>   </a:t>
            </a:r>
            <a:r>
              <a:rPr lang="zh-CN" altLang="en-US" sz="2400" b="1">
                <a:latin typeface="仿宋" panose="02010609060101010101" charset="-122"/>
                <a:ea typeface="仿宋" panose="02010609060101010101" charset="-122"/>
                <a:cs typeface="仿宋" panose="02010609060101010101" charset="-122"/>
                <a:sym typeface="+mn-ea"/>
              </a:rPr>
              <a:t>本报告内容包括总体情况、主动公开政府信息情况、收到和处理政府信息公开申请情况、政府信息公开行政复议和行政诉讼情况、存在的主要问题及改进情况、其他需要报告的事项等六部分内容。</a:t>
            </a:r>
            <a:endParaRPr lang="zh-CN" altLang="en-US" sz="2400" b="1">
              <a:latin typeface="仿宋" panose="02010609060101010101" charset="-122"/>
              <a:ea typeface="仿宋" panose="02010609060101010101" charset="-122"/>
              <a:cs typeface="仿宋" panose="02010609060101010101" charset="-122"/>
            </a:endParaRPr>
          </a:p>
          <a:p>
            <a:r>
              <a:rPr lang="en-US" altLang="zh-CN" sz="2400" b="1">
                <a:latin typeface="仿宋" panose="02010609060101010101" charset="-122"/>
                <a:ea typeface="仿宋" panose="02010609060101010101" charset="-122"/>
                <a:cs typeface="仿宋" panose="02010609060101010101" charset="-122"/>
                <a:sym typeface="+mn-ea"/>
              </a:rPr>
              <a:t>    </a:t>
            </a:r>
            <a:r>
              <a:rPr lang="zh-CN" altLang="en-US" sz="2400" b="1">
                <a:latin typeface="仿宋" panose="02010609060101010101" charset="-122"/>
                <a:ea typeface="仿宋" panose="02010609060101010101" charset="-122"/>
                <a:cs typeface="仿宋" panose="02010609060101010101" charset="-122"/>
                <a:sym typeface="+mn-ea"/>
              </a:rPr>
              <a:t>本报告所列数据的统计期限自2023年1月1日起至2023年12月31日止。本报告电子版可在微山政府门户网站（http://www.weishan.gov.cn/）查阅或下载。如对本报告有疑问，请与微山县韩庄镇政府联系（地址：微山县韩庄镇建设路1号，联系电话：0537-8511057）。</a:t>
            </a:r>
            <a:endParaRPr lang="zh-CN" altLang="en-US" sz="2400" b="1">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任意多边形: 形状 17"/>
          <p:cNvSpPr/>
          <p:nvPr/>
        </p:nvSpPr>
        <p:spPr>
          <a:xfrm>
            <a:off x="9457898" y="5125533"/>
            <a:ext cx="2741073" cy="1732467"/>
          </a:xfrm>
          <a:custGeom>
            <a:avLst/>
            <a:gdLst>
              <a:gd name="connsiteX0" fmla="*/ 3541507 w 5236095"/>
              <a:gd name="connsiteY0" fmla="*/ 9 h 3309419"/>
              <a:gd name="connsiteX1" fmla="*/ 3876511 w 5236095"/>
              <a:gd name="connsiteY1" fmla="*/ 141169 h 3309419"/>
              <a:gd name="connsiteX2" fmla="*/ 5236095 w 5236095"/>
              <a:gd name="connsiteY2" fmla="*/ 1517415 h 3309419"/>
              <a:gd name="connsiteX3" fmla="*/ 5236095 w 5236095"/>
              <a:gd name="connsiteY3" fmla="*/ 3309419 h 3309419"/>
              <a:gd name="connsiteX4" fmla="*/ 0 w 5236095"/>
              <a:gd name="connsiteY4" fmla="*/ 3309419 h 3309419"/>
              <a:gd name="connsiteX5" fmla="*/ 28620 w 5236095"/>
              <a:gd name="connsiteY5" fmla="*/ 3274813 h 3309419"/>
              <a:gd name="connsiteX6" fmla="*/ 3204809 w 5236095"/>
              <a:gd name="connsiteY6" fmla="*/ 137078 h 3309419"/>
              <a:gd name="connsiteX7" fmla="*/ 3541507 w 5236095"/>
              <a:gd name="connsiteY7" fmla="*/ 9 h 3309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6095" h="3309419">
                <a:moveTo>
                  <a:pt x="3541507" y="9"/>
                </a:moveTo>
                <a:cubicBezTo>
                  <a:pt x="3663061" y="749"/>
                  <a:pt x="3784333" y="47861"/>
                  <a:pt x="3876511" y="141169"/>
                </a:cubicBezTo>
                <a:lnTo>
                  <a:pt x="5236095" y="1517415"/>
                </a:lnTo>
                <a:lnTo>
                  <a:pt x="5236095" y="3309419"/>
                </a:lnTo>
                <a:lnTo>
                  <a:pt x="0" y="3309419"/>
                </a:lnTo>
                <a:lnTo>
                  <a:pt x="28620" y="3274813"/>
                </a:lnTo>
                <a:lnTo>
                  <a:pt x="3204809" y="137078"/>
                </a:lnTo>
                <a:cubicBezTo>
                  <a:pt x="3298118" y="44900"/>
                  <a:pt x="3419954" y="-732"/>
                  <a:pt x="3541507" y="9"/>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19" name="任意多边形: 形状 18"/>
          <p:cNvSpPr/>
          <p:nvPr/>
        </p:nvSpPr>
        <p:spPr>
          <a:xfrm flipH="1">
            <a:off x="0" y="-1"/>
            <a:ext cx="3640081" cy="1987722"/>
          </a:xfrm>
          <a:custGeom>
            <a:avLst/>
            <a:gdLst>
              <a:gd name="connsiteX0" fmla="*/ 0 w 5460023"/>
              <a:gd name="connsiteY0" fmla="*/ 0 h 2981527"/>
              <a:gd name="connsiteX1" fmla="*/ 5460023 w 5460023"/>
              <a:gd name="connsiteY1" fmla="*/ 0 h 2981527"/>
              <a:gd name="connsiteX2" fmla="*/ 5460023 w 5460023"/>
              <a:gd name="connsiteY2" fmla="*/ 940282 h 2981527"/>
              <a:gd name="connsiteX3" fmla="*/ 3551861 w 5460023"/>
              <a:gd name="connsiteY3" fmla="*/ 2825343 h 2981527"/>
              <a:gd name="connsiteX4" fmla="*/ 2786530 w 5460023"/>
              <a:gd name="connsiteY4" fmla="*/ 2820680 h 2981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0023" h="2981527">
                <a:moveTo>
                  <a:pt x="0" y="0"/>
                </a:moveTo>
                <a:lnTo>
                  <a:pt x="5460023" y="0"/>
                </a:lnTo>
                <a:lnTo>
                  <a:pt x="5460023" y="940282"/>
                </a:lnTo>
                <a:lnTo>
                  <a:pt x="3551861" y="2825343"/>
                </a:lnTo>
                <a:cubicBezTo>
                  <a:pt x="3339234" y="3035396"/>
                  <a:pt x="2996584" y="3033310"/>
                  <a:pt x="2786530" y="2820680"/>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0" name="任意多边形: 形状 19"/>
          <p:cNvSpPr/>
          <p:nvPr/>
        </p:nvSpPr>
        <p:spPr>
          <a:xfrm flipH="1">
            <a:off x="4648" y="-1"/>
            <a:ext cx="3723684" cy="2065953"/>
          </a:xfrm>
          <a:custGeom>
            <a:avLst/>
            <a:gdLst>
              <a:gd name="connsiteX0" fmla="*/ 0 w 5585422"/>
              <a:gd name="connsiteY0" fmla="*/ 0 h 3098871"/>
              <a:gd name="connsiteX1" fmla="*/ 5585422 w 5585422"/>
              <a:gd name="connsiteY1" fmla="*/ 0 h 3098871"/>
              <a:gd name="connsiteX2" fmla="*/ 5585422 w 5585422"/>
              <a:gd name="connsiteY2" fmla="*/ 1079106 h 3098871"/>
              <a:gd name="connsiteX3" fmla="*/ 3710012 w 5585422"/>
              <a:gd name="connsiteY3" fmla="*/ 2931810 h 3098871"/>
              <a:gd name="connsiteX4" fmla="*/ 2891388 w 5585422"/>
              <a:gd name="connsiteY4" fmla="*/ 2926824 h 3098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5422" h="3098871">
                <a:moveTo>
                  <a:pt x="0" y="0"/>
                </a:moveTo>
                <a:lnTo>
                  <a:pt x="5585422" y="0"/>
                </a:lnTo>
                <a:lnTo>
                  <a:pt x="5585422" y="1079106"/>
                </a:lnTo>
                <a:lnTo>
                  <a:pt x="3710012" y="2931810"/>
                </a:lnTo>
                <a:cubicBezTo>
                  <a:pt x="3482580" y="3156491"/>
                  <a:pt x="3116069" y="3154260"/>
                  <a:pt x="2891388" y="2926824"/>
                </a:cubicBezTo>
                <a:close/>
              </a:path>
            </a:pathLst>
          </a:custGeom>
          <a:noFill/>
          <a:ln>
            <a:solidFill>
              <a:srgbClr val="6696B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 name="文本框 1"/>
          <p:cNvSpPr txBox="1"/>
          <p:nvPr/>
        </p:nvSpPr>
        <p:spPr>
          <a:xfrm>
            <a:off x="1701800" y="1987550"/>
            <a:ext cx="8471535" cy="4470400"/>
          </a:xfrm>
          <a:prstGeom prst="rect">
            <a:avLst/>
          </a:prstGeom>
          <a:noFill/>
        </p:spPr>
        <p:txBody>
          <a:bodyPr wrap="square" rtlCol="0">
            <a:noAutofit/>
          </a:bodyPr>
          <a:p>
            <a:r>
              <a:rPr lang="en-US" altLang="zh-CN" sz="2400"/>
              <a:t>     </a:t>
            </a:r>
            <a:r>
              <a:rPr lang="en-US" altLang="zh-CN" sz="2800">
                <a:latin typeface="黑体" panose="02010609060101010101" charset="-122"/>
                <a:ea typeface="黑体" panose="02010609060101010101" charset="-122"/>
                <a:cs typeface="黑体" panose="02010609060101010101" charset="-122"/>
              </a:rPr>
              <a:t> </a:t>
            </a:r>
            <a:r>
              <a:rPr lang="zh-CN" altLang="en-US"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黑体" panose="02010609060101010101" charset="-122"/>
              </a:rPr>
              <a:t>一</a:t>
            </a:r>
            <a:r>
              <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黑体" panose="02010609060101010101" charset="-122"/>
              </a:rPr>
              <a:t>、</a:t>
            </a:r>
            <a:r>
              <a:rPr lang="zh-CN" altLang="en-US"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黑体" panose="02010609060101010101" charset="-122"/>
              </a:rPr>
              <a:t>总体情况</a:t>
            </a:r>
            <a:endParaRPr lang="en-US" altLang="zh-CN" sz="2400" b="1">
              <a:latin typeface="黑体" panose="02010609060101010101" charset="-122"/>
              <a:ea typeface="黑体" panose="02010609060101010101" charset="-122"/>
              <a:cs typeface="黑体" panose="02010609060101010101" charset="-122"/>
            </a:endParaRPr>
          </a:p>
          <a:p>
            <a:r>
              <a:rPr lang="en-US" altLang="zh-CN" sz="2400" b="1">
                <a:latin typeface="仿宋" panose="02010609060101010101" charset="-122"/>
                <a:ea typeface="仿宋" panose="02010609060101010101" charset="-122"/>
                <a:cs typeface="仿宋" panose="02010609060101010101" charset="-122"/>
              </a:rPr>
              <a:t>    </a:t>
            </a:r>
            <a:r>
              <a:rPr lang="zh-CN" altLang="en-US" sz="2400" b="1">
                <a:latin typeface="仿宋" panose="02010609060101010101" charset="-122"/>
                <a:ea typeface="仿宋" panose="02010609060101010101" charset="-122"/>
                <a:cs typeface="仿宋" panose="02010609060101010101" charset="-122"/>
              </a:rPr>
              <a:t>在县委、县政府的正确领导下，韩庄镇人民政府坚持以党的二十大精神及科学发展观为指导，根据《条例》及政府信息公开有关文件要求，进一步明确政府信息公开工作指导思想及基本原则，全面梳理各类信息，规范化、系统化政府信息公开内容并及时公开发布。以建立责任型、法治型、阳光型政府为目标，认真贯彻落实政府信息公开工作部署。结合本地实际，不断纵深发展，2023年政府信息公开工作取得新进展。</a:t>
            </a:r>
            <a:r>
              <a:rPr lang="en-US" altLang="zh-CN" sz="2400" b="1">
                <a:latin typeface="仿宋" panose="02010609060101010101" charset="-122"/>
                <a:ea typeface="仿宋" panose="02010609060101010101" charset="-122"/>
                <a:cs typeface="仿宋" panose="02010609060101010101" charset="-122"/>
                <a:sym typeface="+mn-ea"/>
              </a:rPr>
              <a:t>    </a:t>
            </a:r>
            <a:endParaRPr lang="zh-CN" altLang="en-US" sz="2400" b="1">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任意多边形: 形状 17"/>
          <p:cNvSpPr/>
          <p:nvPr/>
        </p:nvSpPr>
        <p:spPr>
          <a:xfrm>
            <a:off x="9457898" y="5125533"/>
            <a:ext cx="2741073" cy="1732467"/>
          </a:xfrm>
          <a:custGeom>
            <a:avLst/>
            <a:gdLst>
              <a:gd name="connsiteX0" fmla="*/ 3541507 w 5236095"/>
              <a:gd name="connsiteY0" fmla="*/ 9 h 3309419"/>
              <a:gd name="connsiteX1" fmla="*/ 3876511 w 5236095"/>
              <a:gd name="connsiteY1" fmla="*/ 141169 h 3309419"/>
              <a:gd name="connsiteX2" fmla="*/ 5236095 w 5236095"/>
              <a:gd name="connsiteY2" fmla="*/ 1517415 h 3309419"/>
              <a:gd name="connsiteX3" fmla="*/ 5236095 w 5236095"/>
              <a:gd name="connsiteY3" fmla="*/ 3309419 h 3309419"/>
              <a:gd name="connsiteX4" fmla="*/ 0 w 5236095"/>
              <a:gd name="connsiteY4" fmla="*/ 3309419 h 3309419"/>
              <a:gd name="connsiteX5" fmla="*/ 28620 w 5236095"/>
              <a:gd name="connsiteY5" fmla="*/ 3274813 h 3309419"/>
              <a:gd name="connsiteX6" fmla="*/ 3204809 w 5236095"/>
              <a:gd name="connsiteY6" fmla="*/ 137078 h 3309419"/>
              <a:gd name="connsiteX7" fmla="*/ 3541507 w 5236095"/>
              <a:gd name="connsiteY7" fmla="*/ 9 h 3309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6095" h="3309419">
                <a:moveTo>
                  <a:pt x="3541507" y="9"/>
                </a:moveTo>
                <a:cubicBezTo>
                  <a:pt x="3663061" y="749"/>
                  <a:pt x="3784333" y="47861"/>
                  <a:pt x="3876511" y="141169"/>
                </a:cubicBezTo>
                <a:lnTo>
                  <a:pt x="5236095" y="1517415"/>
                </a:lnTo>
                <a:lnTo>
                  <a:pt x="5236095" y="3309419"/>
                </a:lnTo>
                <a:lnTo>
                  <a:pt x="0" y="3309419"/>
                </a:lnTo>
                <a:lnTo>
                  <a:pt x="28620" y="3274813"/>
                </a:lnTo>
                <a:lnTo>
                  <a:pt x="3204809" y="137078"/>
                </a:lnTo>
                <a:cubicBezTo>
                  <a:pt x="3298118" y="44900"/>
                  <a:pt x="3419954" y="-732"/>
                  <a:pt x="3541507" y="9"/>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19" name="任意多边形: 形状 18"/>
          <p:cNvSpPr/>
          <p:nvPr/>
        </p:nvSpPr>
        <p:spPr>
          <a:xfrm flipH="1">
            <a:off x="0" y="-1"/>
            <a:ext cx="3640081" cy="1987722"/>
          </a:xfrm>
          <a:custGeom>
            <a:avLst/>
            <a:gdLst>
              <a:gd name="connsiteX0" fmla="*/ 0 w 5460023"/>
              <a:gd name="connsiteY0" fmla="*/ 0 h 2981527"/>
              <a:gd name="connsiteX1" fmla="*/ 5460023 w 5460023"/>
              <a:gd name="connsiteY1" fmla="*/ 0 h 2981527"/>
              <a:gd name="connsiteX2" fmla="*/ 5460023 w 5460023"/>
              <a:gd name="connsiteY2" fmla="*/ 940282 h 2981527"/>
              <a:gd name="connsiteX3" fmla="*/ 3551861 w 5460023"/>
              <a:gd name="connsiteY3" fmla="*/ 2825343 h 2981527"/>
              <a:gd name="connsiteX4" fmla="*/ 2786530 w 5460023"/>
              <a:gd name="connsiteY4" fmla="*/ 2820680 h 2981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0023" h="2981527">
                <a:moveTo>
                  <a:pt x="0" y="0"/>
                </a:moveTo>
                <a:lnTo>
                  <a:pt x="5460023" y="0"/>
                </a:lnTo>
                <a:lnTo>
                  <a:pt x="5460023" y="940282"/>
                </a:lnTo>
                <a:lnTo>
                  <a:pt x="3551861" y="2825343"/>
                </a:lnTo>
                <a:cubicBezTo>
                  <a:pt x="3339234" y="3035396"/>
                  <a:pt x="2996584" y="3033310"/>
                  <a:pt x="2786530" y="2820680"/>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0" name="任意多边形: 形状 19"/>
          <p:cNvSpPr/>
          <p:nvPr/>
        </p:nvSpPr>
        <p:spPr>
          <a:xfrm flipH="1">
            <a:off x="4648" y="-1"/>
            <a:ext cx="3723684" cy="2065953"/>
          </a:xfrm>
          <a:custGeom>
            <a:avLst/>
            <a:gdLst>
              <a:gd name="connsiteX0" fmla="*/ 0 w 5585422"/>
              <a:gd name="connsiteY0" fmla="*/ 0 h 3098871"/>
              <a:gd name="connsiteX1" fmla="*/ 5585422 w 5585422"/>
              <a:gd name="connsiteY1" fmla="*/ 0 h 3098871"/>
              <a:gd name="connsiteX2" fmla="*/ 5585422 w 5585422"/>
              <a:gd name="connsiteY2" fmla="*/ 1079106 h 3098871"/>
              <a:gd name="connsiteX3" fmla="*/ 3710012 w 5585422"/>
              <a:gd name="connsiteY3" fmla="*/ 2931810 h 3098871"/>
              <a:gd name="connsiteX4" fmla="*/ 2891388 w 5585422"/>
              <a:gd name="connsiteY4" fmla="*/ 2926824 h 3098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5422" h="3098871">
                <a:moveTo>
                  <a:pt x="0" y="0"/>
                </a:moveTo>
                <a:lnTo>
                  <a:pt x="5585422" y="0"/>
                </a:lnTo>
                <a:lnTo>
                  <a:pt x="5585422" y="1079106"/>
                </a:lnTo>
                <a:lnTo>
                  <a:pt x="3710012" y="2931810"/>
                </a:lnTo>
                <a:cubicBezTo>
                  <a:pt x="3482580" y="3156491"/>
                  <a:pt x="3116069" y="3154260"/>
                  <a:pt x="2891388" y="2926824"/>
                </a:cubicBezTo>
                <a:close/>
              </a:path>
            </a:pathLst>
          </a:custGeom>
          <a:noFill/>
          <a:ln>
            <a:solidFill>
              <a:srgbClr val="6696B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 name="文本框 1"/>
          <p:cNvSpPr txBox="1"/>
          <p:nvPr/>
        </p:nvSpPr>
        <p:spPr>
          <a:xfrm>
            <a:off x="1634490" y="1610995"/>
            <a:ext cx="8538845" cy="5127625"/>
          </a:xfrm>
          <a:prstGeom prst="rect">
            <a:avLst/>
          </a:prstGeom>
          <a:noFill/>
        </p:spPr>
        <p:txBody>
          <a:bodyPr wrap="square" rtlCol="0" anchor="t" anchorCtr="0">
            <a:noAutofit/>
            <a:scene3d>
              <a:camera prst="orthographicFront"/>
              <a:lightRig rig="threePt" dir="t"/>
            </a:scene3d>
          </a:bodyPr>
          <a:p>
            <a:pPr algn="l">
              <a:buClrTx/>
              <a:buSzTx/>
              <a:buFontTx/>
            </a:pPr>
            <a:r>
              <a:rPr lang="en-US" altLang="zh-CN" sz="2400" b="1">
                <a:solidFill>
                  <a:schemeClr val="accent2"/>
                </a:solidFill>
                <a:latin typeface="楷体" panose="02010609060101010101" charset="-122"/>
                <a:ea typeface="楷体" panose="02010609060101010101" charset="-122"/>
                <a:cs typeface="楷体" panose="02010609060101010101" charset="-122"/>
                <a:sym typeface="+mn-ea"/>
              </a:rPr>
              <a:t>   </a:t>
            </a:r>
            <a:r>
              <a:rPr lang="zh-CN" altLang="en-US" sz="2400" b="1">
                <a:solidFill>
                  <a:schemeClr val="accent2"/>
                </a:solidFill>
                <a:latin typeface="楷体" panose="02010609060101010101" charset="-122"/>
                <a:ea typeface="楷体" panose="02010609060101010101" charset="-122"/>
                <a:cs typeface="楷体" panose="02010609060101010101" charset="-122"/>
                <a:sym typeface="+mn-ea"/>
              </a:rPr>
              <a:t>（一）</a:t>
            </a:r>
            <a:r>
              <a:rPr lang="zh-CN" altLang="en-US" sz="2400" b="1">
                <a:solidFill>
                  <a:schemeClr val="accent2"/>
                </a:solidFill>
                <a:latin typeface="楷体" panose="02010609060101010101" charset="-122"/>
                <a:ea typeface="楷体" panose="02010609060101010101" charset="-122"/>
                <a:cs typeface="楷体" panose="02010609060101010101" charset="-122"/>
                <a:sym typeface="+mn-ea"/>
              </a:rPr>
              <a:t>主动公开情况</a:t>
            </a:r>
            <a:endParaRPr lang="zh-CN" altLang="en-US" sz="2400" b="1">
              <a:solidFill>
                <a:schemeClr val="accent2"/>
              </a:solidFill>
              <a:latin typeface="楷体" panose="02010609060101010101" charset="-122"/>
              <a:ea typeface="楷体" panose="02010609060101010101" charset="-122"/>
              <a:cs typeface="楷体" panose="02010609060101010101" charset="-122"/>
              <a:sym typeface="+mn-ea"/>
            </a:endParaRPr>
          </a:p>
          <a:p>
            <a:pPr algn="l">
              <a:buClrTx/>
              <a:buSzTx/>
              <a:buFontTx/>
            </a:pPr>
            <a:r>
              <a:rPr lang="en-US" altLang="zh-CN" sz="2400" b="1">
                <a:solidFill>
                  <a:schemeClr val="tx1"/>
                </a:solidFill>
                <a:latin typeface="仿宋" panose="02010609060101010101" charset="-122"/>
                <a:ea typeface="仿宋" panose="02010609060101010101" charset="-122"/>
                <a:cs typeface="仿宋" panose="02010609060101010101" charset="-122"/>
              </a:rPr>
              <a:t>    </a:t>
            </a:r>
            <a:r>
              <a:rPr lang="zh-CN" altLang="en-US" sz="2400" b="1">
                <a:solidFill>
                  <a:schemeClr val="tx1"/>
                </a:solidFill>
                <a:latin typeface="仿宋" panose="02010609060101010101" charset="-122"/>
                <a:ea typeface="仿宋" panose="02010609060101010101" charset="-122"/>
                <a:cs typeface="仿宋" panose="02010609060101010101" charset="-122"/>
              </a:rPr>
              <a:t>2023年度，韩庄镇积极主动公开政府信息，主要涉及机构职能、规范性文件、工作动态和重点领域信息等多个方面，韩庄镇政府网站发布工作动态40条、通知公告35条、会议公开3条、乡镇文件3条、信息公开年报1条。</a:t>
            </a:r>
            <a:endParaRPr lang="zh-CN" altLang="en-US" sz="2400" b="1">
              <a:solidFill>
                <a:schemeClr val="tx1"/>
              </a:solidFill>
              <a:latin typeface="仿宋" panose="02010609060101010101" charset="-122"/>
              <a:ea typeface="仿宋" panose="02010609060101010101" charset="-122"/>
              <a:cs typeface="仿宋" panose="02010609060101010101" charset="-122"/>
            </a:endParaRPr>
          </a:p>
          <a:p>
            <a:pPr algn="l">
              <a:buClrTx/>
              <a:buSzTx/>
              <a:buFontTx/>
            </a:pPr>
            <a:endParaRPr lang="zh-CN" altLang="en-US" sz="2400" b="1">
              <a:solidFill>
                <a:schemeClr val="tx1"/>
              </a:solidFill>
              <a:latin typeface="仿宋" panose="02010609060101010101" charset="-122"/>
              <a:ea typeface="仿宋" panose="02010609060101010101" charset="-122"/>
              <a:cs typeface="仿宋" panose="02010609060101010101" charset="-122"/>
            </a:endParaRPr>
          </a:p>
          <a:p>
            <a:pPr algn="l">
              <a:buClrTx/>
              <a:buSzTx/>
              <a:buFontTx/>
            </a:pPr>
            <a:endParaRPr lang="zh-CN" altLang="en-US" sz="2400" b="1">
              <a:solidFill>
                <a:schemeClr val="tx1"/>
              </a:solidFill>
              <a:latin typeface="仿宋" panose="02010609060101010101" charset="-122"/>
              <a:ea typeface="仿宋" panose="02010609060101010101" charset="-122"/>
              <a:cs typeface="仿宋" panose="02010609060101010101" charset="-122"/>
            </a:endParaRPr>
          </a:p>
        </p:txBody>
      </p:sp>
      <p:graphicFrame>
        <p:nvGraphicFramePr>
          <p:cNvPr id="6" name="图表 6"/>
          <p:cNvGraphicFramePr/>
          <p:nvPr>
            <p:custDataLst>
              <p:tags r:id="rId2"/>
            </p:custDataLst>
          </p:nvPr>
        </p:nvGraphicFramePr>
        <p:xfrm>
          <a:off x="3467735" y="3786505"/>
          <a:ext cx="4772660" cy="2787015"/>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任意多边形: 形状 17"/>
          <p:cNvSpPr/>
          <p:nvPr/>
        </p:nvSpPr>
        <p:spPr>
          <a:xfrm>
            <a:off x="9457898" y="5125533"/>
            <a:ext cx="2741073" cy="1732467"/>
          </a:xfrm>
          <a:custGeom>
            <a:avLst/>
            <a:gdLst>
              <a:gd name="connsiteX0" fmla="*/ 3541507 w 5236095"/>
              <a:gd name="connsiteY0" fmla="*/ 9 h 3309419"/>
              <a:gd name="connsiteX1" fmla="*/ 3876511 w 5236095"/>
              <a:gd name="connsiteY1" fmla="*/ 141169 h 3309419"/>
              <a:gd name="connsiteX2" fmla="*/ 5236095 w 5236095"/>
              <a:gd name="connsiteY2" fmla="*/ 1517415 h 3309419"/>
              <a:gd name="connsiteX3" fmla="*/ 5236095 w 5236095"/>
              <a:gd name="connsiteY3" fmla="*/ 3309419 h 3309419"/>
              <a:gd name="connsiteX4" fmla="*/ 0 w 5236095"/>
              <a:gd name="connsiteY4" fmla="*/ 3309419 h 3309419"/>
              <a:gd name="connsiteX5" fmla="*/ 28620 w 5236095"/>
              <a:gd name="connsiteY5" fmla="*/ 3274813 h 3309419"/>
              <a:gd name="connsiteX6" fmla="*/ 3204809 w 5236095"/>
              <a:gd name="connsiteY6" fmla="*/ 137078 h 3309419"/>
              <a:gd name="connsiteX7" fmla="*/ 3541507 w 5236095"/>
              <a:gd name="connsiteY7" fmla="*/ 9 h 3309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6095" h="3309419">
                <a:moveTo>
                  <a:pt x="3541507" y="9"/>
                </a:moveTo>
                <a:cubicBezTo>
                  <a:pt x="3663061" y="749"/>
                  <a:pt x="3784333" y="47861"/>
                  <a:pt x="3876511" y="141169"/>
                </a:cubicBezTo>
                <a:lnTo>
                  <a:pt x="5236095" y="1517415"/>
                </a:lnTo>
                <a:lnTo>
                  <a:pt x="5236095" y="3309419"/>
                </a:lnTo>
                <a:lnTo>
                  <a:pt x="0" y="3309419"/>
                </a:lnTo>
                <a:lnTo>
                  <a:pt x="28620" y="3274813"/>
                </a:lnTo>
                <a:lnTo>
                  <a:pt x="3204809" y="137078"/>
                </a:lnTo>
                <a:cubicBezTo>
                  <a:pt x="3298118" y="44900"/>
                  <a:pt x="3419954" y="-732"/>
                  <a:pt x="3541507" y="9"/>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19" name="任意多边形: 形状 18"/>
          <p:cNvSpPr/>
          <p:nvPr/>
        </p:nvSpPr>
        <p:spPr>
          <a:xfrm flipH="1">
            <a:off x="0" y="-1"/>
            <a:ext cx="3640081" cy="1987722"/>
          </a:xfrm>
          <a:custGeom>
            <a:avLst/>
            <a:gdLst>
              <a:gd name="connsiteX0" fmla="*/ 0 w 5460023"/>
              <a:gd name="connsiteY0" fmla="*/ 0 h 2981527"/>
              <a:gd name="connsiteX1" fmla="*/ 5460023 w 5460023"/>
              <a:gd name="connsiteY1" fmla="*/ 0 h 2981527"/>
              <a:gd name="connsiteX2" fmla="*/ 5460023 w 5460023"/>
              <a:gd name="connsiteY2" fmla="*/ 940282 h 2981527"/>
              <a:gd name="connsiteX3" fmla="*/ 3551861 w 5460023"/>
              <a:gd name="connsiteY3" fmla="*/ 2825343 h 2981527"/>
              <a:gd name="connsiteX4" fmla="*/ 2786530 w 5460023"/>
              <a:gd name="connsiteY4" fmla="*/ 2820680 h 2981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0023" h="2981527">
                <a:moveTo>
                  <a:pt x="0" y="0"/>
                </a:moveTo>
                <a:lnTo>
                  <a:pt x="5460023" y="0"/>
                </a:lnTo>
                <a:lnTo>
                  <a:pt x="5460023" y="940282"/>
                </a:lnTo>
                <a:lnTo>
                  <a:pt x="3551861" y="2825343"/>
                </a:lnTo>
                <a:cubicBezTo>
                  <a:pt x="3339234" y="3035396"/>
                  <a:pt x="2996584" y="3033310"/>
                  <a:pt x="2786530" y="2820680"/>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0" name="任意多边形: 形状 19"/>
          <p:cNvSpPr/>
          <p:nvPr/>
        </p:nvSpPr>
        <p:spPr>
          <a:xfrm flipH="1">
            <a:off x="4648" y="-1"/>
            <a:ext cx="3723684" cy="2065953"/>
          </a:xfrm>
          <a:custGeom>
            <a:avLst/>
            <a:gdLst>
              <a:gd name="connsiteX0" fmla="*/ 0 w 5585422"/>
              <a:gd name="connsiteY0" fmla="*/ 0 h 3098871"/>
              <a:gd name="connsiteX1" fmla="*/ 5585422 w 5585422"/>
              <a:gd name="connsiteY1" fmla="*/ 0 h 3098871"/>
              <a:gd name="connsiteX2" fmla="*/ 5585422 w 5585422"/>
              <a:gd name="connsiteY2" fmla="*/ 1079106 h 3098871"/>
              <a:gd name="connsiteX3" fmla="*/ 3710012 w 5585422"/>
              <a:gd name="connsiteY3" fmla="*/ 2931810 h 3098871"/>
              <a:gd name="connsiteX4" fmla="*/ 2891388 w 5585422"/>
              <a:gd name="connsiteY4" fmla="*/ 2926824 h 3098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5422" h="3098871">
                <a:moveTo>
                  <a:pt x="0" y="0"/>
                </a:moveTo>
                <a:lnTo>
                  <a:pt x="5585422" y="0"/>
                </a:lnTo>
                <a:lnTo>
                  <a:pt x="5585422" y="1079106"/>
                </a:lnTo>
                <a:lnTo>
                  <a:pt x="3710012" y="2931810"/>
                </a:lnTo>
                <a:cubicBezTo>
                  <a:pt x="3482580" y="3156491"/>
                  <a:pt x="3116069" y="3154260"/>
                  <a:pt x="2891388" y="2926824"/>
                </a:cubicBezTo>
                <a:close/>
              </a:path>
            </a:pathLst>
          </a:custGeom>
          <a:noFill/>
          <a:ln>
            <a:solidFill>
              <a:srgbClr val="6696B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 name="文本框 1"/>
          <p:cNvSpPr txBox="1"/>
          <p:nvPr/>
        </p:nvSpPr>
        <p:spPr>
          <a:xfrm>
            <a:off x="1701800" y="980440"/>
            <a:ext cx="8471535" cy="5138420"/>
          </a:xfrm>
          <a:prstGeom prst="rect">
            <a:avLst/>
          </a:prstGeom>
          <a:noFill/>
        </p:spPr>
        <p:txBody>
          <a:bodyPr wrap="square" rtlCol="0" anchor="t" anchorCtr="0">
            <a:noAutofit/>
            <a:scene3d>
              <a:camera prst="orthographicFront"/>
              <a:lightRig rig="threePt" dir="t"/>
            </a:scene3d>
          </a:bodyPr>
          <a:p>
            <a:pPr>
              <a:buClrTx/>
              <a:buSzTx/>
              <a:buFontTx/>
            </a:pPr>
            <a:r>
              <a:rPr lang="en-US" altLang="zh-CN" sz="2400" b="1">
                <a:latin typeface="楷体" panose="02010609060101010101" charset="-122"/>
                <a:ea typeface="楷体" panose="02010609060101010101" charset="-122"/>
                <a:cs typeface="楷体" panose="02010609060101010101" charset="-122"/>
                <a:sym typeface="+mn-ea"/>
              </a:rPr>
              <a:t>        </a:t>
            </a: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r>
              <a:rPr lang="en-US" sz="2400" b="1">
                <a:latin typeface="楷体" panose="02010609060101010101" charset="-122"/>
                <a:ea typeface="楷体" panose="02010609060101010101" charset="-122"/>
                <a:cs typeface="楷体" panose="02010609060101010101" charset="-122"/>
                <a:sym typeface="+mn-ea"/>
              </a:rPr>
              <a:t>  </a:t>
            </a:r>
            <a:r>
              <a:rPr lang="zh-CN" altLang="en-US" sz="2400" b="1">
                <a:solidFill>
                  <a:schemeClr val="accent2"/>
                </a:solidFill>
                <a:latin typeface="楷体" panose="02010609060101010101" charset="-122"/>
                <a:ea typeface="楷体" panose="02010609060101010101" charset="-122"/>
                <a:cs typeface="楷体" panose="02010609060101010101" charset="-122"/>
                <a:sym typeface="+mn-ea"/>
              </a:rPr>
              <a:t>  （二）依申请公开情况</a:t>
            </a:r>
            <a:endParaRPr sz="2400" b="1">
              <a:latin typeface="楷体" panose="02010609060101010101" charset="-122"/>
              <a:ea typeface="楷体" panose="02010609060101010101" charset="-122"/>
              <a:cs typeface="楷体" panose="02010609060101010101" charset="-122"/>
              <a:sym typeface="+mn-ea"/>
            </a:endParaRPr>
          </a:p>
          <a:p>
            <a:pPr>
              <a:buClrTx/>
              <a:buSzTx/>
              <a:buFontTx/>
            </a:pPr>
            <a:r>
              <a:rPr lang="en-US" altLang="zh-CN" sz="2400" b="1">
                <a:latin typeface="仿宋" panose="02010609060101010101" charset="-122"/>
                <a:ea typeface="仿宋" panose="02010609060101010101" charset="-122"/>
                <a:cs typeface="楷体" panose="02010609060101010101" charset="-122"/>
                <a:sym typeface="+mn-ea"/>
              </a:rPr>
              <a:t>    </a:t>
            </a:r>
            <a:r>
              <a:rPr sz="2400" b="1">
                <a:latin typeface="仿宋" panose="02010609060101010101" charset="-122"/>
                <a:ea typeface="仿宋" panose="02010609060101010101" charset="-122"/>
                <a:cs typeface="楷体" panose="02010609060101010101" charset="-122"/>
                <a:sym typeface="+mn-ea"/>
              </a:rPr>
              <a:t>韩庄镇2023年未收到依申请公开件。下一步，韩庄镇将严格按照新《条例》有关要求，对依申请公开答复格式、答复时限等进一步规范，不断完善依申请公开办理工作流程，依法依规依程序做好政府信息公开申请工作。</a:t>
            </a:r>
            <a:endParaRPr sz="2400" b="1">
              <a:latin typeface="仿宋" panose="02010609060101010101" charset="-122"/>
              <a:ea typeface="仿宋" panose="02010609060101010101" charset="-122"/>
              <a:cs typeface="楷体" panose="02010609060101010101" charset="-122"/>
              <a:sym typeface="+mn-ea"/>
            </a:endParaRPr>
          </a:p>
          <a:p>
            <a:pPr>
              <a:buClrTx/>
              <a:buSzTx/>
              <a:buFontTx/>
            </a:pPr>
            <a:r>
              <a:rPr lang="en-US" altLang="zh-CN" sz="2400" b="1">
                <a:latin typeface="仿宋" panose="02010609060101010101" charset="-122"/>
                <a:ea typeface="仿宋" panose="02010609060101010101" charset="-122"/>
                <a:cs typeface="仿宋" panose="02010609060101010101" charset="-122"/>
              </a:rPr>
              <a:t>   </a:t>
            </a:r>
            <a:endParaRPr lang="zh-CN" altLang="en-US" sz="2400" b="1">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任意多边形: 形状 17"/>
          <p:cNvSpPr/>
          <p:nvPr/>
        </p:nvSpPr>
        <p:spPr>
          <a:xfrm>
            <a:off x="9457898" y="5125533"/>
            <a:ext cx="2741073" cy="1732467"/>
          </a:xfrm>
          <a:custGeom>
            <a:avLst/>
            <a:gdLst>
              <a:gd name="connsiteX0" fmla="*/ 3541507 w 5236095"/>
              <a:gd name="connsiteY0" fmla="*/ 9 h 3309419"/>
              <a:gd name="connsiteX1" fmla="*/ 3876511 w 5236095"/>
              <a:gd name="connsiteY1" fmla="*/ 141169 h 3309419"/>
              <a:gd name="connsiteX2" fmla="*/ 5236095 w 5236095"/>
              <a:gd name="connsiteY2" fmla="*/ 1517415 h 3309419"/>
              <a:gd name="connsiteX3" fmla="*/ 5236095 w 5236095"/>
              <a:gd name="connsiteY3" fmla="*/ 3309419 h 3309419"/>
              <a:gd name="connsiteX4" fmla="*/ 0 w 5236095"/>
              <a:gd name="connsiteY4" fmla="*/ 3309419 h 3309419"/>
              <a:gd name="connsiteX5" fmla="*/ 28620 w 5236095"/>
              <a:gd name="connsiteY5" fmla="*/ 3274813 h 3309419"/>
              <a:gd name="connsiteX6" fmla="*/ 3204809 w 5236095"/>
              <a:gd name="connsiteY6" fmla="*/ 137078 h 3309419"/>
              <a:gd name="connsiteX7" fmla="*/ 3541507 w 5236095"/>
              <a:gd name="connsiteY7" fmla="*/ 9 h 3309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6095" h="3309419">
                <a:moveTo>
                  <a:pt x="3541507" y="9"/>
                </a:moveTo>
                <a:cubicBezTo>
                  <a:pt x="3663061" y="749"/>
                  <a:pt x="3784333" y="47861"/>
                  <a:pt x="3876511" y="141169"/>
                </a:cubicBezTo>
                <a:lnTo>
                  <a:pt x="5236095" y="1517415"/>
                </a:lnTo>
                <a:lnTo>
                  <a:pt x="5236095" y="3309419"/>
                </a:lnTo>
                <a:lnTo>
                  <a:pt x="0" y="3309419"/>
                </a:lnTo>
                <a:lnTo>
                  <a:pt x="28620" y="3274813"/>
                </a:lnTo>
                <a:lnTo>
                  <a:pt x="3204809" y="137078"/>
                </a:lnTo>
                <a:cubicBezTo>
                  <a:pt x="3298118" y="44900"/>
                  <a:pt x="3419954" y="-732"/>
                  <a:pt x="3541507" y="9"/>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19" name="任意多边形: 形状 18"/>
          <p:cNvSpPr/>
          <p:nvPr/>
        </p:nvSpPr>
        <p:spPr>
          <a:xfrm flipH="1">
            <a:off x="0" y="-1"/>
            <a:ext cx="3640081" cy="1987722"/>
          </a:xfrm>
          <a:custGeom>
            <a:avLst/>
            <a:gdLst>
              <a:gd name="connsiteX0" fmla="*/ 0 w 5460023"/>
              <a:gd name="connsiteY0" fmla="*/ 0 h 2981527"/>
              <a:gd name="connsiteX1" fmla="*/ 5460023 w 5460023"/>
              <a:gd name="connsiteY1" fmla="*/ 0 h 2981527"/>
              <a:gd name="connsiteX2" fmla="*/ 5460023 w 5460023"/>
              <a:gd name="connsiteY2" fmla="*/ 940282 h 2981527"/>
              <a:gd name="connsiteX3" fmla="*/ 3551861 w 5460023"/>
              <a:gd name="connsiteY3" fmla="*/ 2825343 h 2981527"/>
              <a:gd name="connsiteX4" fmla="*/ 2786530 w 5460023"/>
              <a:gd name="connsiteY4" fmla="*/ 2820680 h 2981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0023" h="2981527">
                <a:moveTo>
                  <a:pt x="0" y="0"/>
                </a:moveTo>
                <a:lnTo>
                  <a:pt x="5460023" y="0"/>
                </a:lnTo>
                <a:lnTo>
                  <a:pt x="5460023" y="940282"/>
                </a:lnTo>
                <a:lnTo>
                  <a:pt x="3551861" y="2825343"/>
                </a:lnTo>
                <a:cubicBezTo>
                  <a:pt x="3339234" y="3035396"/>
                  <a:pt x="2996584" y="3033310"/>
                  <a:pt x="2786530" y="2820680"/>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0" name="任意多边形: 形状 19"/>
          <p:cNvSpPr/>
          <p:nvPr/>
        </p:nvSpPr>
        <p:spPr>
          <a:xfrm flipH="1">
            <a:off x="4648" y="-1"/>
            <a:ext cx="3723684" cy="2065953"/>
          </a:xfrm>
          <a:custGeom>
            <a:avLst/>
            <a:gdLst>
              <a:gd name="connsiteX0" fmla="*/ 0 w 5585422"/>
              <a:gd name="connsiteY0" fmla="*/ 0 h 3098871"/>
              <a:gd name="connsiteX1" fmla="*/ 5585422 w 5585422"/>
              <a:gd name="connsiteY1" fmla="*/ 0 h 3098871"/>
              <a:gd name="connsiteX2" fmla="*/ 5585422 w 5585422"/>
              <a:gd name="connsiteY2" fmla="*/ 1079106 h 3098871"/>
              <a:gd name="connsiteX3" fmla="*/ 3710012 w 5585422"/>
              <a:gd name="connsiteY3" fmla="*/ 2931810 h 3098871"/>
              <a:gd name="connsiteX4" fmla="*/ 2891388 w 5585422"/>
              <a:gd name="connsiteY4" fmla="*/ 2926824 h 3098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5422" h="3098871">
                <a:moveTo>
                  <a:pt x="0" y="0"/>
                </a:moveTo>
                <a:lnTo>
                  <a:pt x="5585422" y="0"/>
                </a:lnTo>
                <a:lnTo>
                  <a:pt x="5585422" y="1079106"/>
                </a:lnTo>
                <a:lnTo>
                  <a:pt x="3710012" y="2931810"/>
                </a:lnTo>
                <a:cubicBezTo>
                  <a:pt x="3482580" y="3156491"/>
                  <a:pt x="3116069" y="3154260"/>
                  <a:pt x="2891388" y="2926824"/>
                </a:cubicBezTo>
                <a:close/>
              </a:path>
            </a:pathLst>
          </a:custGeom>
          <a:noFill/>
          <a:ln>
            <a:solidFill>
              <a:srgbClr val="6696B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 name="文本框 1"/>
          <p:cNvSpPr txBox="1"/>
          <p:nvPr/>
        </p:nvSpPr>
        <p:spPr>
          <a:xfrm>
            <a:off x="1701800" y="980440"/>
            <a:ext cx="8471535" cy="5138420"/>
          </a:xfrm>
          <a:prstGeom prst="rect">
            <a:avLst/>
          </a:prstGeom>
          <a:noFill/>
        </p:spPr>
        <p:txBody>
          <a:bodyPr wrap="square" rtlCol="0" anchor="t" anchorCtr="0">
            <a:noAutofit/>
            <a:scene3d>
              <a:camera prst="orthographicFront"/>
              <a:lightRig rig="threePt" dir="t"/>
            </a:scene3d>
          </a:bodyPr>
          <a:p>
            <a:pPr>
              <a:buClrTx/>
              <a:buSzTx/>
              <a:buFontTx/>
            </a:pPr>
            <a:r>
              <a:rPr lang="en-US" altLang="zh-CN" sz="2400" b="1">
                <a:latin typeface="楷体" panose="02010609060101010101" charset="-122"/>
                <a:ea typeface="楷体" panose="02010609060101010101" charset="-122"/>
                <a:cs typeface="楷体" panose="02010609060101010101" charset="-122"/>
                <a:sym typeface="+mn-ea"/>
              </a:rPr>
              <a:t>        </a:t>
            </a: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r>
              <a:rPr lang="en-US" altLang="zh-CN" sz="2400" b="1">
                <a:latin typeface="楷体" panose="02010609060101010101" charset="-122"/>
                <a:ea typeface="楷体" panose="02010609060101010101" charset="-122"/>
                <a:cs typeface="楷体" panose="02010609060101010101" charset="-122"/>
                <a:sym typeface="+mn-ea"/>
              </a:rPr>
              <a:t>   </a:t>
            </a:r>
            <a:r>
              <a:rPr lang="en-US" altLang="zh-CN" sz="2400" b="1">
                <a:latin typeface="仿宋" panose="02010609060101010101" charset="-122"/>
                <a:ea typeface="仿宋" panose="02010609060101010101" charset="-122"/>
                <a:cs typeface="楷体" panose="02010609060101010101" charset="-122"/>
                <a:sym typeface="+mn-ea"/>
              </a:rPr>
              <a:t> </a:t>
            </a:r>
            <a:r>
              <a:rPr lang="zh-CN" altLang="en-US" sz="2400" b="1">
                <a:solidFill>
                  <a:schemeClr val="accent2"/>
                </a:solidFill>
                <a:latin typeface="楷体" panose="02010609060101010101" charset="-122"/>
                <a:ea typeface="楷体" panose="02010609060101010101" charset="-122"/>
                <a:cs typeface="楷体" panose="02010609060101010101" charset="-122"/>
                <a:sym typeface="+mn-ea"/>
              </a:rPr>
              <a:t>（三）政府信息管理情况</a:t>
            </a:r>
            <a:endParaRPr sz="2400" b="1">
              <a:latin typeface="仿宋" panose="02010609060101010101" charset="-122"/>
              <a:ea typeface="仿宋" panose="02010609060101010101" charset="-122"/>
              <a:cs typeface="楷体" panose="02010609060101010101" charset="-122"/>
              <a:sym typeface="+mn-ea"/>
            </a:endParaRPr>
          </a:p>
          <a:p>
            <a:pPr>
              <a:buClrTx/>
              <a:buSzTx/>
              <a:buFontTx/>
            </a:pPr>
            <a:r>
              <a:rPr lang="en-US" sz="2400" b="1">
                <a:latin typeface="仿宋" panose="02010609060101010101" charset="-122"/>
                <a:ea typeface="仿宋" panose="02010609060101010101" charset="-122"/>
                <a:cs typeface="楷体" panose="02010609060101010101" charset="-122"/>
                <a:sym typeface="+mn-ea"/>
              </a:rPr>
              <a:t>    </a:t>
            </a:r>
            <a:r>
              <a:rPr sz="2400" b="1">
                <a:latin typeface="仿宋" panose="02010609060101010101" charset="-122"/>
                <a:ea typeface="仿宋" panose="02010609060101010101" charset="-122"/>
                <a:cs typeface="楷体" panose="02010609060101010101" charset="-122"/>
                <a:sym typeface="+mn-ea"/>
              </a:rPr>
              <a:t>规范信息发布程序和渠道，持续优化信息公开审查流程，推进信息公开审发监管制度建设。加强信息公开栏目负责制和信息公开保密审查，安排专人对门户网站进行日常维护，通过门户网站平台推进政务信息公开。</a:t>
            </a:r>
            <a:endParaRPr sz="2400" b="1">
              <a:latin typeface="仿宋" panose="02010609060101010101" charset="-122"/>
              <a:ea typeface="仿宋" panose="02010609060101010101" charset="-122"/>
              <a:cs typeface="楷体" panose="02010609060101010101" charset="-122"/>
              <a:sym typeface="+mn-ea"/>
            </a:endParaRPr>
          </a:p>
          <a:p>
            <a:pPr>
              <a:buClrTx/>
              <a:buSzTx/>
              <a:buFontTx/>
            </a:pPr>
            <a:endParaRPr lang="zh-CN" altLang="en-US" sz="2400" b="1">
              <a:latin typeface="楷体" panose="02010609060101010101" charset="-122"/>
              <a:ea typeface="楷体" panose="02010609060101010101" charset="-122"/>
              <a:cs typeface="楷体" panose="02010609060101010101" charset="-122"/>
              <a:sym typeface="+mn-ea"/>
            </a:endParaRPr>
          </a:p>
          <a:p>
            <a:pPr>
              <a:buClrTx/>
              <a:buSzTx/>
              <a:buFontTx/>
            </a:pPr>
            <a:endParaRPr lang="zh-CN" altLang="en-US" sz="2400" b="1">
              <a:latin typeface="楷体" panose="02010609060101010101" charset="-122"/>
              <a:ea typeface="楷体" panose="02010609060101010101" charset="-122"/>
              <a:cs typeface="楷体" panose="02010609060101010101" charset="-122"/>
              <a:sym typeface="+mn-ea"/>
            </a:endParaRPr>
          </a:p>
          <a:p>
            <a:pPr>
              <a:buClrTx/>
              <a:buSzTx/>
              <a:buFontTx/>
            </a:pPr>
            <a:r>
              <a:rPr lang="en-US" altLang="zh-CN" sz="2400" b="1">
                <a:latin typeface="仿宋" panose="02010609060101010101" charset="-122"/>
                <a:ea typeface="仿宋" panose="02010609060101010101" charset="-122"/>
                <a:cs typeface="仿宋" panose="02010609060101010101" charset="-122"/>
              </a:rPr>
              <a:t>   </a:t>
            </a:r>
            <a:endParaRPr lang="zh-CN" altLang="en-US" sz="2400" b="1">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任意多边形: 形状 17"/>
          <p:cNvSpPr/>
          <p:nvPr/>
        </p:nvSpPr>
        <p:spPr>
          <a:xfrm>
            <a:off x="9457898" y="5125533"/>
            <a:ext cx="2741073" cy="1732467"/>
          </a:xfrm>
          <a:custGeom>
            <a:avLst/>
            <a:gdLst>
              <a:gd name="connsiteX0" fmla="*/ 3541507 w 5236095"/>
              <a:gd name="connsiteY0" fmla="*/ 9 h 3309419"/>
              <a:gd name="connsiteX1" fmla="*/ 3876511 w 5236095"/>
              <a:gd name="connsiteY1" fmla="*/ 141169 h 3309419"/>
              <a:gd name="connsiteX2" fmla="*/ 5236095 w 5236095"/>
              <a:gd name="connsiteY2" fmla="*/ 1517415 h 3309419"/>
              <a:gd name="connsiteX3" fmla="*/ 5236095 w 5236095"/>
              <a:gd name="connsiteY3" fmla="*/ 3309419 h 3309419"/>
              <a:gd name="connsiteX4" fmla="*/ 0 w 5236095"/>
              <a:gd name="connsiteY4" fmla="*/ 3309419 h 3309419"/>
              <a:gd name="connsiteX5" fmla="*/ 28620 w 5236095"/>
              <a:gd name="connsiteY5" fmla="*/ 3274813 h 3309419"/>
              <a:gd name="connsiteX6" fmla="*/ 3204809 w 5236095"/>
              <a:gd name="connsiteY6" fmla="*/ 137078 h 3309419"/>
              <a:gd name="connsiteX7" fmla="*/ 3541507 w 5236095"/>
              <a:gd name="connsiteY7" fmla="*/ 9 h 3309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6095" h="3309419">
                <a:moveTo>
                  <a:pt x="3541507" y="9"/>
                </a:moveTo>
                <a:cubicBezTo>
                  <a:pt x="3663061" y="749"/>
                  <a:pt x="3784333" y="47861"/>
                  <a:pt x="3876511" y="141169"/>
                </a:cubicBezTo>
                <a:lnTo>
                  <a:pt x="5236095" y="1517415"/>
                </a:lnTo>
                <a:lnTo>
                  <a:pt x="5236095" y="3309419"/>
                </a:lnTo>
                <a:lnTo>
                  <a:pt x="0" y="3309419"/>
                </a:lnTo>
                <a:lnTo>
                  <a:pt x="28620" y="3274813"/>
                </a:lnTo>
                <a:lnTo>
                  <a:pt x="3204809" y="137078"/>
                </a:lnTo>
                <a:cubicBezTo>
                  <a:pt x="3298118" y="44900"/>
                  <a:pt x="3419954" y="-732"/>
                  <a:pt x="3541507" y="9"/>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19" name="任意多边形: 形状 18"/>
          <p:cNvSpPr/>
          <p:nvPr/>
        </p:nvSpPr>
        <p:spPr>
          <a:xfrm flipH="1">
            <a:off x="0" y="-1"/>
            <a:ext cx="3640081" cy="1987722"/>
          </a:xfrm>
          <a:custGeom>
            <a:avLst/>
            <a:gdLst>
              <a:gd name="connsiteX0" fmla="*/ 0 w 5460023"/>
              <a:gd name="connsiteY0" fmla="*/ 0 h 2981527"/>
              <a:gd name="connsiteX1" fmla="*/ 5460023 w 5460023"/>
              <a:gd name="connsiteY1" fmla="*/ 0 h 2981527"/>
              <a:gd name="connsiteX2" fmla="*/ 5460023 w 5460023"/>
              <a:gd name="connsiteY2" fmla="*/ 940282 h 2981527"/>
              <a:gd name="connsiteX3" fmla="*/ 3551861 w 5460023"/>
              <a:gd name="connsiteY3" fmla="*/ 2825343 h 2981527"/>
              <a:gd name="connsiteX4" fmla="*/ 2786530 w 5460023"/>
              <a:gd name="connsiteY4" fmla="*/ 2820680 h 2981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0023" h="2981527">
                <a:moveTo>
                  <a:pt x="0" y="0"/>
                </a:moveTo>
                <a:lnTo>
                  <a:pt x="5460023" y="0"/>
                </a:lnTo>
                <a:lnTo>
                  <a:pt x="5460023" y="940282"/>
                </a:lnTo>
                <a:lnTo>
                  <a:pt x="3551861" y="2825343"/>
                </a:lnTo>
                <a:cubicBezTo>
                  <a:pt x="3339234" y="3035396"/>
                  <a:pt x="2996584" y="3033310"/>
                  <a:pt x="2786530" y="2820680"/>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0" name="任意多边形: 形状 19"/>
          <p:cNvSpPr/>
          <p:nvPr/>
        </p:nvSpPr>
        <p:spPr>
          <a:xfrm flipH="1">
            <a:off x="4648" y="-1"/>
            <a:ext cx="3723684" cy="2065953"/>
          </a:xfrm>
          <a:custGeom>
            <a:avLst/>
            <a:gdLst>
              <a:gd name="connsiteX0" fmla="*/ 0 w 5585422"/>
              <a:gd name="connsiteY0" fmla="*/ 0 h 3098871"/>
              <a:gd name="connsiteX1" fmla="*/ 5585422 w 5585422"/>
              <a:gd name="connsiteY1" fmla="*/ 0 h 3098871"/>
              <a:gd name="connsiteX2" fmla="*/ 5585422 w 5585422"/>
              <a:gd name="connsiteY2" fmla="*/ 1079106 h 3098871"/>
              <a:gd name="connsiteX3" fmla="*/ 3710012 w 5585422"/>
              <a:gd name="connsiteY3" fmla="*/ 2931810 h 3098871"/>
              <a:gd name="connsiteX4" fmla="*/ 2891388 w 5585422"/>
              <a:gd name="connsiteY4" fmla="*/ 2926824 h 3098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5422" h="3098871">
                <a:moveTo>
                  <a:pt x="0" y="0"/>
                </a:moveTo>
                <a:lnTo>
                  <a:pt x="5585422" y="0"/>
                </a:lnTo>
                <a:lnTo>
                  <a:pt x="5585422" y="1079106"/>
                </a:lnTo>
                <a:lnTo>
                  <a:pt x="3710012" y="2931810"/>
                </a:lnTo>
                <a:cubicBezTo>
                  <a:pt x="3482580" y="3156491"/>
                  <a:pt x="3116069" y="3154260"/>
                  <a:pt x="2891388" y="2926824"/>
                </a:cubicBezTo>
                <a:close/>
              </a:path>
            </a:pathLst>
          </a:custGeom>
          <a:noFill/>
          <a:ln>
            <a:solidFill>
              <a:srgbClr val="6696B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 name="文本框 1"/>
          <p:cNvSpPr txBox="1"/>
          <p:nvPr/>
        </p:nvSpPr>
        <p:spPr>
          <a:xfrm>
            <a:off x="1701800" y="980440"/>
            <a:ext cx="8471535" cy="5138420"/>
          </a:xfrm>
          <a:prstGeom prst="rect">
            <a:avLst/>
          </a:prstGeom>
          <a:noFill/>
        </p:spPr>
        <p:txBody>
          <a:bodyPr wrap="square" rtlCol="0" anchor="t" anchorCtr="0">
            <a:noAutofit/>
            <a:scene3d>
              <a:camera prst="orthographicFront"/>
              <a:lightRig rig="threePt" dir="t"/>
            </a:scene3d>
          </a:bodyPr>
          <a:p>
            <a:pPr>
              <a:buClrTx/>
              <a:buSzTx/>
              <a:buFontTx/>
            </a:pPr>
            <a:r>
              <a:rPr lang="en-US" altLang="zh-CN" sz="2400" b="1">
                <a:latin typeface="楷体" panose="02010609060101010101" charset="-122"/>
                <a:ea typeface="楷体" panose="02010609060101010101" charset="-122"/>
                <a:cs typeface="楷体" panose="02010609060101010101" charset="-122"/>
                <a:sym typeface="+mn-ea"/>
              </a:rPr>
              <a:t>        </a:t>
            </a: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r>
              <a:rPr lang="en-US" altLang="zh-CN" sz="2400" b="1">
                <a:latin typeface="仿宋" panose="02010609060101010101" charset="-122"/>
                <a:ea typeface="仿宋" panose="02010609060101010101" charset="-122"/>
                <a:cs typeface="楷体" panose="02010609060101010101" charset="-122"/>
                <a:sym typeface="+mn-ea"/>
              </a:rPr>
              <a:t>   </a:t>
            </a:r>
            <a:endParaRPr lang="en-US" altLang="zh-CN" sz="2400" b="1">
              <a:latin typeface="仿宋" panose="02010609060101010101" charset="-122"/>
              <a:ea typeface="仿宋" panose="02010609060101010101" charset="-122"/>
              <a:cs typeface="楷体" panose="02010609060101010101" charset="-122"/>
              <a:sym typeface="+mn-ea"/>
            </a:endParaRPr>
          </a:p>
          <a:p>
            <a:pPr>
              <a:buClrTx/>
              <a:buSzTx/>
              <a:buFontTx/>
            </a:pPr>
            <a:r>
              <a:rPr lang="en-US" altLang="zh-CN" sz="2400" b="1">
                <a:latin typeface="仿宋" panose="02010609060101010101" charset="-122"/>
                <a:ea typeface="仿宋" panose="02010609060101010101" charset="-122"/>
                <a:cs typeface="楷体" panose="02010609060101010101" charset="-122"/>
                <a:sym typeface="+mn-ea"/>
              </a:rPr>
              <a:t>    </a:t>
            </a:r>
            <a:r>
              <a:rPr lang="zh-CN" altLang="en-US" sz="2400" b="1">
                <a:solidFill>
                  <a:schemeClr val="accent2"/>
                </a:solidFill>
                <a:latin typeface="楷体" panose="02010609060101010101" charset="-122"/>
                <a:ea typeface="楷体" panose="02010609060101010101" charset="-122"/>
                <a:cs typeface="楷体" panose="02010609060101010101" charset="-122"/>
                <a:sym typeface="+mn-ea"/>
              </a:rPr>
              <a:t>（四）政府信息公开平台建设情况</a:t>
            </a:r>
            <a:endParaRPr lang="zh-CN" altLang="en-US" sz="2400" b="1">
              <a:solidFill>
                <a:schemeClr val="accent2"/>
              </a:solidFill>
              <a:latin typeface="楷体" panose="02010609060101010101" charset="-122"/>
              <a:ea typeface="楷体" panose="02010609060101010101" charset="-122"/>
              <a:cs typeface="楷体" panose="02010609060101010101" charset="-122"/>
              <a:sym typeface="+mn-ea"/>
            </a:endParaRPr>
          </a:p>
          <a:p>
            <a:pPr>
              <a:buClrTx/>
              <a:buSzTx/>
              <a:buFontTx/>
            </a:pPr>
            <a:r>
              <a:rPr lang="en-US" sz="2400" b="1">
                <a:latin typeface="仿宋" panose="02010609060101010101" charset="-122"/>
                <a:ea typeface="仿宋" panose="02010609060101010101" charset="-122"/>
                <a:cs typeface="楷体" panose="02010609060101010101" charset="-122"/>
                <a:sym typeface="+mn-ea"/>
              </a:rPr>
              <a:t>    </a:t>
            </a:r>
            <a:r>
              <a:rPr sz="2400" b="1">
                <a:latin typeface="仿宋" panose="02010609060101010101" charset="-122"/>
                <a:ea typeface="仿宋" panose="02010609060101010101" charset="-122"/>
                <a:cs typeface="楷体" panose="02010609060101010101" charset="-122"/>
                <a:sym typeface="+mn-ea"/>
              </a:rPr>
              <a:t>进一步强化栏目信息发布管理，及时做好网站内容的自查整改工作，保证政务信息发布的及时规范。持续加强政务新媒体管理，强化常态监管。做好网站管理和栏目全面巡查，强化栏目更新和内容保障，不断提高网站内容质量。</a:t>
            </a:r>
            <a:endParaRPr sz="2400" b="1">
              <a:latin typeface="仿宋" panose="02010609060101010101" charset="-122"/>
              <a:ea typeface="仿宋" panose="02010609060101010101" charset="-122"/>
              <a:cs typeface="楷体" panose="02010609060101010101" charset="-122"/>
              <a:sym typeface="+mn-ea"/>
            </a:endParaRPr>
          </a:p>
          <a:p>
            <a:pPr>
              <a:buClrTx/>
              <a:buSzTx/>
              <a:buFontTx/>
            </a:pPr>
            <a:r>
              <a:rPr lang="en-US" altLang="zh-CN" sz="2400" b="1">
                <a:latin typeface="仿宋" panose="02010609060101010101" charset="-122"/>
                <a:ea typeface="仿宋" panose="02010609060101010101" charset="-122"/>
                <a:cs typeface="仿宋" panose="02010609060101010101" charset="-122"/>
              </a:rPr>
              <a:t>   </a:t>
            </a:r>
            <a:endParaRPr lang="zh-CN" altLang="en-US" sz="2400" b="1">
              <a:latin typeface="仿宋" panose="02010609060101010101" charset="-122"/>
              <a:ea typeface="仿宋" panose="02010609060101010101" charset="-122"/>
              <a:cs typeface="仿宋" panose="02010609060101010101"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任意多边形: 形状 17"/>
          <p:cNvSpPr/>
          <p:nvPr/>
        </p:nvSpPr>
        <p:spPr>
          <a:xfrm>
            <a:off x="9457898" y="5125533"/>
            <a:ext cx="2741073" cy="1732467"/>
          </a:xfrm>
          <a:custGeom>
            <a:avLst/>
            <a:gdLst>
              <a:gd name="connsiteX0" fmla="*/ 3541507 w 5236095"/>
              <a:gd name="connsiteY0" fmla="*/ 9 h 3309419"/>
              <a:gd name="connsiteX1" fmla="*/ 3876511 w 5236095"/>
              <a:gd name="connsiteY1" fmla="*/ 141169 h 3309419"/>
              <a:gd name="connsiteX2" fmla="*/ 5236095 w 5236095"/>
              <a:gd name="connsiteY2" fmla="*/ 1517415 h 3309419"/>
              <a:gd name="connsiteX3" fmla="*/ 5236095 w 5236095"/>
              <a:gd name="connsiteY3" fmla="*/ 3309419 h 3309419"/>
              <a:gd name="connsiteX4" fmla="*/ 0 w 5236095"/>
              <a:gd name="connsiteY4" fmla="*/ 3309419 h 3309419"/>
              <a:gd name="connsiteX5" fmla="*/ 28620 w 5236095"/>
              <a:gd name="connsiteY5" fmla="*/ 3274813 h 3309419"/>
              <a:gd name="connsiteX6" fmla="*/ 3204809 w 5236095"/>
              <a:gd name="connsiteY6" fmla="*/ 137078 h 3309419"/>
              <a:gd name="connsiteX7" fmla="*/ 3541507 w 5236095"/>
              <a:gd name="connsiteY7" fmla="*/ 9 h 3309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6095" h="3309419">
                <a:moveTo>
                  <a:pt x="3541507" y="9"/>
                </a:moveTo>
                <a:cubicBezTo>
                  <a:pt x="3663061" y="749"/>
                  <a:pt x="3784333" y="47861"/>
                  <a:pt x="3876511" y="141169"/>
                </a:cubicBezTo>
                <a:lnTo>
                  <a:pt x="5236095" y="1517415"/>
                </a:lnTo>
                <a:lnTo>
                  <a:pt x="5236095" y="3309419"/>
                </a:lnTo>
                <a:lnTo>
                  <a:pt x="0" y="3309419"/>
                </a:lnTo>
                <a:lnTo>
                  <a:pt x="28620" y="3274813"/>
                </a:lnTo>
                <a:lnTo>
                  <a:pt x="3204809" y="137078"/>
                </a:lnTo>
                <a:cubicBezTo>
                  <a:pt x="3298118" y="44900"/>
                  <a:pt x="3419954" y="-732"/>
                  <a:pt x="3541507" y="9"/>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19" name="任意多边形: 形状 18"/>
          <p:cNvSpPr/>
          <p:nvPr/>
        </p:nvSpPr>
        <p:spPr>
          <a:xfrm flipH="1">
            <a:off x="0" y="-1"/>
            <a:ext cx="3640081" cy="1987722"/>
          </a:xfrm>
          <a:custGeom>
            <a:avLst/>
            <a:gdLst>
              <a:gd name="connsiteX0" fmla="*/ 0 w 5460023"/>
              <a:gd name="connsiteY0" fmla="*/ 0 h 2981527"/>
              <a:gd name="connsiteX1" fmla="*/ 5460023 w 5460023"/>
              <a:gd name="connsiteY1" fmla="*/ 0 h 2981527"/>
              <a:gd name="connsiteX2" fmla="*/ 5460023 w 5460023"/>
              <a:gd name="connsiteY2" fmla="*/ 940282 h 2981527"/>
              <a:gd name="connsiteX3" fmla="*/ 3551861 w 5460023"/>
              <a:gd name="connsiteY3" fmla="*/ 2825343 h 2981527"/>
              <a:gd name="connsiteX4" fmla="*/ 2786530 w 5460023"/>
              <a:gd name="connsiteY4" fmla="*/ 2820680 h 2981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0023" h="2981527">
                <a:moveTo>
                  <a:pt x="0" y="0"/>
                </a:moveTo>
                <a:lnTo>
                  <a:pt x="5460023" y="0"/>
                </a:lnTo>
                <a:lnTo>
                  <a:pt x="5460023" y="940282"/>
                </a:lnTo>
                <a:lnTo>
                  <a:pt x="3551861" y="2825343"/>
                </a:lnTo>
                <a:cubicBezTo>
                  <a:pt x="3339234" y="3035396"/>
                  <a:pt x="2996584" y="3033310"/>
                  <a:pt x="2786530" y="2820680"/>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0" name="任意多边形: 形状 19"/>
          <p:cNvSpPr/>
          <p:nvPr/>
        </p:nvSpPr>
        <p:spPr>
          <a:xfrm flipH="1">
            <a:off x="4648" y="-1"/>
            <a:ext cx="3723684" cy="2065953"/>
          </a:xfrm>
          <a:custGeom>
            <a:avLst/>
            <a:gdLst>
              <a:gd name="connsiteX0" fmla="*/ 0 w 5585422"/>
              <a:gd name="connsiteY0" fmla="*/ 0 h 3098871"/>
              <a:gd name="connsiteX1" fmla="*/ 5585422 w 5585422"/>
              <a:gd name="connsiteY1" fmla="*/ 0 h 3098871"/>
              <a:gd name="connsiteX2" fmla="*/ 5585422 w 5585422"/>
              <a:gd name="connsiteY2" fmla="*/ 1079106 h 3098871"/>
              <a:gd name="connsiteX3" fmla="*/ 3710012 w 5585422"/>
              <a:gd name="connsiteY3" fmla="*/ 2931810 h 3098871"/>
              <a:gd name="connsiteX4" fmla="*/ 2891388 w 5585422"/>
              <a:gd name="connsiteY4" fmla="*/ 2926824 h 3098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5422" h="3098871">
                <a:moveTo>
                  <a:pt x="0" y="0"/>
                </a:moveTo>
                <a:lnTo>
                  <a:pt x="5585422" y="0"/>
                </a:lnTo>
                <a:lnTo>
                  <a:pt x="5585422" y="1079106"/>
                </a:lnTo>
                <a:lnTo>
                  <a:pt x="3710012" y="2931810"/>
                </a:lnTo>
                <a:cubicBezTo>
                  <a:pt x="3482580" y="3156491"/>
                  <a:pt x="3116069" y="3154260"/>
                  <a:pt x="2891388" y="2926824"/>
                </a:cubicBezTo>
                <a:close/>
              </a:path>
            </a:pathLst>
          </a:custGeom>
          <a:noFill/>
          <a:ln>
            <a:solidFill>
              <a:srgbClr val="6696B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 name="文本框 1"/>
          <p:cNvSpPr txBox="1"/>
          <p:nvPr/>
        </p:nvSpPr>
        <p:spPr>
          <a:xfrm>
            <a:off x="1701800" y="980440"/>
            <a:ext cx="8471535" cy="5138420"/>
          </a:xfrm>
          <a:prstGeom prst="rect">
            <a:avLst/>
          </a:prstGeom>
          <a:noFill/>
        </p:spPr>
        <p:txBody>
          <a:bodyPr wrap="square" rtlCol="0" anchor="t" anchorCtr="0">
            <a:noAutofit/>
            <a:scene3d>
              <a:camera prst="orthographicFront"/>
              <a:lightRig rig="threePt" dir="t"/>
            </a:scene3d>
          </a:bodyPr>
          <a:p>
            <a:pPr>
              <a:buClrTx/>
              <a:buSzTx/>
              <a:buFontTx/>
            </a:pPr>
            <a:r>
              <a:rPr lang="en-US" altLang="zh-CN" sz="2400" b="1">
                <a:latin typeface="楷体" panose="02010609060101010101" charset="-122"/>
                <a:ea typeface="楷体" panose="02010609060101010101" charset="-122"/>
                <a:cs typeface="楷体" panose="02010609060101010101" charset="-122"/>
                <a:sym typeface="+mn-ea"/>
              </a:rPr>
              <a:t>        </a:t>
            </a: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r>
              <a:rPr lang="en-US" altLang="zh-CN" sz="2400" b="1">
                <a:latin typeface="楷体" panose="02010609060101010101" charset="-122"/>
                <a:ea typeface="楷体" panose="02010609060101010101" charset="-122"/>
                <a:cs typeface="楷体" panose="02010609060101010101" charset="-122"/>
                <a:sym typeface="+mn-ea"/>
              </a:rPr>
              <a:t>   </a:t>
            </a:r>
            <a:endParaRPr sz="2400" b="1">
              <a:solidFill>
                <a:schemeClr val="accent2"/>
              </a:solidFill>
              <a:cs typeface="楷体" panose="02010609060101010101" charset="-122"/>
              <a:sym typeface="+mn-ea"/>
            </a:endParaRPr>
          </a:p>
          <a:p>
            <a:pPr>
              <a:buClrTx/>
              <a:buSzTx/>
              <a:buFontTx/>
            </a:pPr>
            <a:r>
              <a:rPr lang="en-US" sz="2400" b="1">
                <a:cs typeface="楷体" panose="02010609060101010101" charset="-122"/>
                <a:sym typeface="+mn-ea"/>
              </a:rPr>
              <a:t>      </a:t>
            </a:r>
            <a:r>
              <a:rPr lang="en-US" altLang="zh-CN" sz="2400" b="1">
                <a:latin typeface="楷体" panose="02010609060101010101" charset="-122"/>
                <a:ea typeface="楷体" panose="02010609060101010101" charset="-122"/>
                <a:cs typeface="楷体" panose="02010609060101010101" charset="-122"/>
                <a:sym typeface="+mn-ea"/>
              </a:rPr>
              <a:t> </a:t>
            </a:r>
            <a:r>
              <a:rPr sz="2400" b="1">
                <a:solidFill>
                  <a:schemeClr val="accent2"/>
                </a:solidFill>
                <a:latin typeface="楷体" panose="02010609060101010101" charset="-122"/>
                <a:ea typeface="楷体" panose="02010609060101010101" charset="-122"/>
                <a:cs typeface="楷体" panose="02010609060101010101" charset="-122"/>
                <a:sym typeface="+mn-ea"/>
              </a:rPr>
              <a:t>（五）监督保障情况</a:t>
            </a:r>
            <a:endParaRPr sz="2400" b="1">
              <a:latin typeface="仿宋" panose="02010609060101010101" charset="-122"/>
              <a:ea typeface="仿宋" panose="02010609060101010101" charset="-122"/>
              <a:cs typeface="仿宋" panose="02010609060101010101" charset="-122"/>
              <a:sym typeface="+mn-ea"/>
            </a:endParaRPr>
          </a:p>
          <a:p>
            <a:pPr>
              <a:buClrTx/>
              <a:buSzTx/>
              <a:buFontTx/>
            </a:pPr>
            <a:r>
              <a:rPr lang="en-US" sz="2400" b="1">
                <a:latin typeface="仿宋" panose="02010609060101010101" charset="-122"/>
                <a:ea typeface="仿宋" panose="02010609060101010101" charset="-122"/>
                <a:cs typeface="仿宋" panose="02010609060101010101" charset="-122"/>
                <a:sym typeface="+mn-ea"/>
              </a:rPr>
              <a:t>    </a:t>
            </a:r>
            <a:r>
              <a:rPr sz="2400" b="1">
                <a:latin typeface="仿宋" panose="02010609060101010101" charset="-122"/>
                <a:ea typeface="仿宋" panose="02010609060101010101" charset="-122"/>
                <a:cs typeface="仿宋" panose="02010609060101010101" charset="-122"/>
                <a:sym typeface="+mn-ea"/>
              </a:rPr>
              <a:t>严格按照县政府和我镇有关规定落实政务信息公开保障监督，明确政务公开职能部门，落实信息公开主体责任，保证专人专责，提高信息公开的针对性、严谨性和时效性。加强对政府信息公开工作的自我监督检查，对发现的问题及时整改，不断提高政务公开工作质量。</a:t>
            </a:r>
            <a:endParaRPr sz="2400" b="1">
              <a:latin typeface="仿宋" panose="02010609060101010101" charset="-122"/>
              <a:ea typeface="仿宋" panose="02010609060101010101" charset="-122"/>
              <a:cs typeface="仿宋" panose="02010609060101010101" charset="-122"/>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任意多边形: 形状 17"/>
          <p:cNvSpPr/>
          <p:nvPr/>
        </p:nvSpPr>
        <p:spPr>
          <a:xfrm>
            <a:off x="9457898" y="5125533"/>
            <a:ext cx="2741073" cy="1732467"/>
          </a:xfrm>
          <a:custGeom>
            <a:avLst/>
            <a:gdLst>
              <a:gd name="connsiteX0" fmla="*/ 3541507 w 5236095"/>
              <a:gd name="connsiteY0" fmla="*/ 9 h 3309419"/>
              <a:gd name="connsiteX1" fmla="*/ 3876511 w 5236095"/>
              <a:gd name="connsiteY1" fmla="*/ 141169 h 3309419"/>
              <a:gd name="connsiteX2" fmla="*/ 5236095 w 5236095"/>
              <a:gd name="connsiteY2" fmla="*/ 1517415 h 3309419"/>
              <a:gd name="connsiteX3" fmla="*/ 5236095 w 5236095"/>
              <a:gd name="connsiteY3" fmla="*/ 3309419 h 3309419"/>
              <a:gd name="connsiteX4" fmla="*/ 0 w 5236095"/>
              <a:gd name="connsiteY4" fmla="*/ 3309419 h 3309419"/>
              <a:gd name="connsiteX5" fmla="*/ 28620 w 5236095"/>
              <a:gd name="connsiteY5" fmla="*/ 3274813 h 3309419"/>
              <a:gd name="connsiteX6" fmla="*/ 3204809 w 5236095"/>
              <a:gd name="connsiteY6" fmla="*/ 137078 h 3309419"/>
              <a:gd name="connsiteX7" fmla="*/ 3541507 w 5236095"/>
              <a:gd name="connsiteY7" fmla="*/ 9 h 3309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6095" h="3309419">
                <a:moveTo>
                  <a:pt x="3541507" y="9"/>
                </a:moveTo>
                <a:cubicBezTo>
                  <a:pt x="3663061" y="749"/>
                  <a:pt x="3784333" y="47861"/>
                  <a:pt x="3876511" y="141169"/>
                </a:cubicBezTo>
                <a:lnTo>
                  <a:pt x="5236095" y="1517415"/>
                </a:lnTo>
                <a:lnTo>
                  <a:pt x="5236095" y="3309419"/>
                </a:lnTo>
                <a:lnTo>
                  <a:pt x="0" y="3309419"/>
                </a:lnTo>
                <a:lnTo>
                  <a:pt x="28620" y="3274813"/>
                </a:lnTo>
                <a:lnTo>
                  <a:pt x="3204809" y="137078"/>
                </a:lnTo>
                <a:cubicBezTo>
                  <a:pt x="3298118" y="44900"/>
                  <a:pt x="3419954" y="-732"/>
                  <a:pt x="3541507" y="9"/>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19" name="任意多边形: 形状 18"/>
          <p:cNvSpPr/>
          <p:nvPr/>
        </p:nvSpPr>
        <p:spPr>
          <a:xfrm flipH="1">
            <a:off x="0" y="-1"/>
            <a:ext cx="3640081" cy="1987722"/>
          </a:xfrm>
          <a:custGeom>
            <a:avLst/>
            <a:gdLst>
              <a:gd name="connsiteX0" fmla="*/ 0 w 5460023"/>
              <a:gd name="connsiteY0" fmla="*/ 0 h 2981527"/>
              <a:gd name="connsiteX1" fmla="*/ 5460023 w 5460023"/>
              <a:gd name="connsiteY1" fmla="*/ 0 h 2981527"/>
              <a:gd name="connsiteX2" fmla="*/ 5460023 w 5460023"/>
              <a:gd name="connsiteY2" fmla="*/ 940282 h 2981527"/>
              <a:gd name="connsiteX3" fmla="*/ 3551861 w 5460023"/>
              <a:gd name="connsiteY3" fmla="*/ 2825343 h 2981527"/>
              <a:gd name="connsiteX4" fmla="*/ 2786530 w 5460023"/>
              <a:gd name="connsiteY4" fmla="*/ 2820680 h 29815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0023" h="2981527">
                <a:moveTo>
                  <a:pt x="0" y="0"/>
                </a:moveTo>
                <a:lnTo>
                  <a:pt x="5460023" y="0"/>
                </a:lnTo>
                <a:lnTo>
                  <a:pt x="5460023" y="940282"/>
                </a:lnTo>
                <a:lnTo>
                  <a:pt x="3551861" y="2825343"/>
                </a:lnTo>
                <a:cubicBezTo>
                  <a:pt x="3339234" y="3035396"/>
                  <a:pt x="2996584" y="3033310"/>
                  <a:pt x="2786530" y="2820680"/>
                </a:cubicBezTo>
                <a:close/>
              </a:path>
            </a:pathLst>
          </a:custGeom>
          <a:solidFill>
            <a:srgbClr val="6696B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0" name="任意多边形: 形状 19"/>
          <p:cNvSpPr/>
          <p:nvPr/>
        </p:nvSpPr>
        <p:spPr>
          <a:xfrm flipH="1">
            <a:off x="4648" y="-1"/>
            <a:ext cx="3723684" cy="2065953"/>
          </a:xfrm>
          <a:custGeom>
            <a:avLst/>
            <a:gdLst>
              <a:gd name="connsiteX0" fmla="*/ 0 w 5585422"/>
              <a:gd name="connsiteY0" fmla="*/ 0 h 3098871"/>
              <a:gd name="connsiteX1" fmla="*/ 5585422 w 5585422"/>
              <a:gd name="connsiteY1" fmla="*/ 0 h 3098871"/>
              <a:gd name="connsiteX2" fmla="*/ 5585422 w 5585422"/>
              <a:gd name="connsiteY2" fmla="*/ 1079106 h 3098871"/>
              <a:gd name="connsiteX3" fmla="*/ 3710012 w 5585422"/>
              <a:gd name="connsiteY3" fmla="*/ 2931810 h 3098871"/>
              <a:gd name="connsiteX4" fmla="*/ 2891388 w 5585422"/>
              <a:gd name="connsiteY4" fmla="*/ 2926824 h 30988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5422" h="3098871">
                <a:moveTo>
                  <a:pt x="0" y="0"/>
                </a:moveTo>
                <a:lnTo>
                  <a:pt x="5585422" y="0"/>
                </a:lnTo>
                <a:lnTo>
                  <a:pt x="5585422" y="1079106"/>
                </a:lnTo>
                <a:lnTo>
                  <a:pt x="3710012" y="2931810"/>
                </a:lnTo>
                <a:cubicBezTo>
                  <a:pt x="3482580" y="3156491"/>
                  <a:pt x="3116069" y="3154260"/>
                  <a:pt x="2891388" y="2926824"/>
                </a:cubicBezTo>
                <a:close/>
              </a:path>
            </a:pathLst>
          </a:custGeom>
          <a:noFill/>
          <a:ln>
            <a:solidFill>
              <a:srgbClr val="6696B6">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汉仪君黑-45简" panose="020B0604020202020204" charset="-122"/>
              <a:ea typeface="汉仪君黑-45简" panose="020B0604020202020204" charset="-122"/>
              <a:cs typeface="+mn-ea"/>
              <a:sym typeface="+mn-lt"/>
            </a:endParaRPr>
          </a:p>
        </p:txBody>
      </p:sp>
      <p:sp>
        <p:nvSpPr>
          <p:cNvPr id="2" name="文本框 1"/>
          <p:cNvSpPr txBox="1"/>
          <p:nvPr/>
        </p:nvSpPr>
        <p:spPr>
          <a:xfrm>
            <a:off x="1158875" y="195580"/>
            <a:ext cx="8471535" cy="6039485"/>
          </a:xfrm>
          <a:prstGeom prst="rect">
            <a:avLst/>
          </a:prstGeom>
          <a:noFill/>
        </p:spPr>
        <p:txBody>
          <a:bodyPr wrap="square" rtlCol="0" anchor="t" anchorCtr="0">
            <a:noAutofit/>
          </a:bodyPr>
          <a:p>
            <a:pPr>
              <a:buClrTx/>
              <a:buSzTx/>
              <a:buFontTx/>
            </a:pPr>
            <a:r>
              <a:rPr lang="en-US" altLang="zh-CN" sz="2400" b="1">
                <a:latin typeface="楷体" panose="02010609060101010101" charset="-122"/>
                <a:ea typeface="楷体" panose="02010609060101010101" charset="-122"/>
                <a:cs typeface="楷体" panose="02010609060101010101" charset="-122"/>
                <a:sym typeface="+mn-ea"/>
              </a:rPr>
              <a:t>        </a:t>
            </a:r>
            <a:endParaRPr lang="en-US" altLang="zh-CN" sz="2400" b="1">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endParaRPr>
          </a:p>
          <a:p>
            <a:pPr>
              <a:buClrTx/>
              <a:buSzTx/>
              <a:buFontTx/>
            </a:pPr>
            <a:endParaRPr lang="en-US" altLang="zh-CN" sz="2400" b="1">
              <a:solidFill>
                <a:schemeClr val="accent1"/>
              </a:solidFill>
              <a:effectLst>
                <a:outerShdw blurRad="38100" dist="25400" dir="5400000" algn="ctr" rotWithShape="0">
                  <a:srgbClr val="6E747A">
                    <a:alpha val="43000"/>
                  </a:srgbClr>
                </a:outerShdw>
              </a:effectLst>
              <a:latin typeface="楷体" panose="02010609060101010101" charset="-122"/>
              <a:ea typeface="楷体" panose="02010609060101010101" charset="-122"/>
              <a:cs typeface="楷体" panose="02010609060101010101" charset="-122"/>
              <a:sym typeface="+mn-ea"/>
            </a:endParaRPr>
          </a:p>
          <a:p>
            <a:pPr>
              <a:buClrTx/>
              <a:buSzTx/>
              <a:buFontTx/>
            </a:pPr>
            <a:r>
              <a:rPr lang="en-US" altLang="zh-CN" sz="2400" b="1">
                <a:latin typeface="楷体" panose="02010609060101010101" charset="-122"/>
                <a:ea typeface="楷体" panose="02010609060101010101" charset="-122"/>
                <a:cs typeface="楷体" panose="02010609060101010101" charset="-122"/>
                <a:sym typeface="+mn-ea"/>
              </a:rPr>
              <a:t>          </a:t>
            </a:r>
            <a:r>
              <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rPr>
              <a:t>二、主动公开政府信息情况</a:t>
            </a:r>
            <a:endPar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endParaRPr>
          </a:p>
          <a:p>
            <a:pPr>
              <a:buClrTx/>
              <a:buSzTx/>
              <a:buFontTx/>
            </a:pPr>
            <a:r>
              <a:rPr lang="en-US" altLang="zh-CN" sz="2400" b="1">
                <a:latin typeface="仿宋" panose="02010609060101010101" charset="-122"/>
                <a:ea typeface="仿宋" panose="02010609060101010101" charset="-122"/>
                <a:cs typeface="仿宋" panose="02010609060101010101" charset="-122"/>
                <a:sym typeface="+mn-ea"/>
              </a:rPr>
              <a:t>          </a:t>
            </a:r>
            <a:r>
              <a:rPr lang="zh-CN" sz="2400" b="1">
                <a:latin typeface="仿宋" panose="02010609060101010101" charset="-122"/>
                <a:ea typeface="仿宋" panose="02010609060101010101" charset="-122"/>
                <a:cs typeface="仿宋" panose="02010609060101010101" charset="-122"/>
                <a:sym typeface="+mn-ea"/>
              </a:rPr>
              <a:t>韩庄镇</a:t>
            </a:r>
            <a:r>
              <a:rPr lang="en-US" altLang="zh-CN" sz="2400" b="1">
                <a:latin typeface="仿宋" panose="02010609060101010101" charset="-122"/>
                <a:ea typeface="仿宋" panose="02010609060101010101" charset="-122"/>
                <a:cs typeface="仿宋" panose="02010609060101010101" charset="-122"/>
                <a:sym typeface="+mn-ea"/>
              </a:rPr>
              <a:t>2023</a:t>
            </a:r>
            <a:r>
              <a:rPr lang="zh-CN" altLang="en-US" sz="2400" b="1">
                <a:latin typeface="仿宋" panose="02010609060101010101" charset="-122"/>
                <a:ea typeface="仿宋" panose="02010609060101010101" charset="-122"/>
                <a:cs typeface="仿宋" panose="02010609060101010101" charset="-122"/>
                <a:sym typeface="+mn-ea"/>
              </a:rPr>
              <a:t>年主动</a:t>
            </a:r>
            <a:r>
              <a:rPr sz="2400" b="1">
                <a:latin typeface="仿宋" panose="02010609060101010101" charset="-122"/>
                <a:ea typeface="仿宋" panose="02010609060101010101" charset="-122"/>
                <a:cs typeface="仿宋" panose="02010609060101010101" charset="-122"/>
                <a:sym typeface="+mn-ea"/>
              </a:rPr>
              <a:t>公开</a:t>
            </a:r>
            <a:r>
              <a:rPr lang="zh-CN" sz="2400" b="1">
                <a:latin typeface="仿宋" panose="02010609060101010101" charset="-122"/>
                <a:ea typeface="仿宋" panose="02010609060101010101" charset="-122"/>
                <a:cs typeface="仿宋" panose="02010609060101010101" charset="-122"/>
                <a:sym typeface="+mn-ea"/>
              </a:rPr>
              <a:t>政府</a:t>
            </a:r>
            <a:r>
              <a:rPr sz="2400" b="1">
                <a:latin typeface="仿宋" panose="02010609060101010101" charset="-122"/>
                <a:ea typeface="仿宋" panose="02010609060101010101" charset="-122"/>
                <a:cs typeface="仿宋" panose="02010609060101010101" charset="-122"/>
                <a:sym typeface="+mn-ea"/>
              </a:rPr>
              <a:t>信息</a:t>
            </a:r>
            <a:r>
              <a:rPr lang="zh-CN" sz="2400" b="1">
                <a:latin typeface="仿宋" panose="02010609060101010101" charset="-122"/>
                <a:ea typeface="仿宋" panose="02010609060101010101" charset="-122"/>
                <a:cs typeface="仿宋" panose="02010609060101010101" charset="-122"/>
                <a:sym typeface="+mn-ea"/>
              </a:rPr>
              <a:t>件为</a:t>
            </a:r>
            <a:r>
              <a:rPr lang="en-US" altLang="zh-CN" sz="2400" b="1">
                <a:latin typeface="仿宋" panose="02010609060101010101" charset="-122"/>
                <a:ea typeface="仿宋" panose="02010609060101010101" charset="-122"/>
                <a:cs typeface="仿宋" panose="02010609060101010101" charset="-122"/>
                <a:sym typeface="+mn-ea"/>
              </a:rPr>
              <a:t>0</a:t>
            </a:r>
            <a:r>
              <a:rPr lang="zh-CN" altLang="en-US" sz="2400" b="1">
                <a:latin typeface="仿宋" panose="02010609060101010101" charset="-122"/>
                <a:ea typeface="仿宋" panose="02010609060101010101" charset="-122"/>
                <a:cs typeface="仿宋" panose="02010609060101010101" charset="-122"/>
                <a:sym typeface="+mn-ea"/>
              </a:rPr>
              <a:t>。</a:t>
            </a:r>
            <a:endParaRPr lang="en-US" altLang="zh-CN" sz="24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endParaRPr>
          </a:p>
          <a:p>
            <a:pPr>
              <a:buClrTx/>
              <a:buSzTx/>
              <a:buFontTx/>
            </a:pPr>
            <a:endParaRPr lang="en-US" altLang="zh-CN" sz="2800" b="1">
              <a:solidFill>
                <a:schemeClr val="accent1"/>
              </a:solidFill>
              <a:effectLst>
                <a:outerShdw blurRad="38100" dist="25400" dir="5400000" algn="ctr" rotWithShape="0">
                  <a:srgbClr val="6E747A">
                    <a:alpha val="43000"/>
                  </a:srgbClr>
                </a:outerShdw>
              </a:effectLst>
              <a:latin typeface="黑体" panose="02010609060101010101" charset="-122"/>
              <a:ea typeface="黑体" panose="02010609060101010101" charset="-122"/>
              <a:cs typeface="楷体" panose="02010609060101010101" charset="-122"/>
              <a:sym typeface="+mn-ea"/>
            </a:endParaRPr>
          </a:p>
          <a:p>
            <a:pPr>
              <a:buClrTx/>
              <a:buSzTx/>
              <a:buFontTx/>
            </a:pPr>
            <a:r>
              <a:rPr lang="en-US" sz="2400" b="1">
                <a:cs typeface="楷体" panose="02010609060101010101" charset="-122"/>
                <a:sym typeface="+mn-ea"/>
              </a:rPr>
              <a:t>      </a:t>
            </a:r>
            <a:endParaRPr sz="2400" b="1">
              <a:latin typeface="仿宋" panose="02010609060101010101" charset="-122"/>
              <a:ea typeface="仿宋" panose="02010609060101010101" charset="-122"/>
              <a:cs typeface="仿宋" panose="02010609060101010101" charset="-122"/>
              <a:sym typeface="+mn-ea"/>
            </a:endParaRPr>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commondata" val="eyJjb3VudCI6MjksImhkaWQiOiI1ZDA3ODE2NTEyMjAyMTZiZTZkZjA5N2ExZTNhYjg2YSIsInVzZXJDb3VudCI6MjV9"/>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2286</Words>
  <Application>WPS 演示</Application>
  <PresentationFormat>宽屏</PresentationFormat>
  <Paragraphs>111</Paragraphs>
  <Slides>14</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14</vt:i4>
      </vt:variant>
    </vt:vector>
  </HeadingPairs>
  <TitlesOfParts>
    <vt:vector size="27" baseType="lpstr">
      <vt:lpstr>Arial</vt:lpstr>
      <vt:lpstr>宋体</vt:lpstr>
      <vt:lpstr>Wingdings</vt:lpstr>
      <vt:lpstr>汉仪君黑-45简</vt:lpstr>
      <vt:lpstr>黑体</vt:lpstr>
      <vt:lpstr>仿宋</vt:lpstr>
      <vt:lpstr>楷体</vt:lpstr>
      <vt:lpstr>微软雅黑</vt:lpstr>
      <vt:lpstr>Arial Unicode MS</vt:lpstr>
      <vt:lpstr>等线 Light</vt:lpstr>
      <vt:lpstr>等线</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姚 慧娟</dc:creator>
  <cp:lastModifiedBy>某一人</cp:lastModifiedBy>
  <cp:revision>39</cp:revision>
  <dcterms:created xsi:type="dcterms:W3CDTF">2021-08-16T02:03:00Z</dcterms:created>
  <dcterms:modified xsi:type="dcterms:W3CDTF">2024-01-31T03:56:22Z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2052-12.1.0.16250</vt:lpwstr>
  </property>
  <property fmtid="{D5CDD505-2E9C-101B-9397-08002B2CF9AE}" pid="3" name="KSOTemplateUUID">
    <vt:lpwstr>v1.0_mb_E9thbLXbMlClWOb6J0DOKw==</vt:lpwstr>
  </property>
  <property fmtid="{D5CDD505-2E9C-101B-9397-08002B2CF9AE}" pid="4" name="ICV">
    <vt:lpwstr>E0458BED83EF49469881564445FC2764_13</vt:lpwstr>
  </property>
</Properties>
</file>