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22.xml" ContentType="application/vnd.openxmlformats-officedocument.presentationml.tags+xml"/>
  <Override PartName="/ppt/tags/tag140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tags/tag108.xml" ContentType="application/vnd.openxmlformats-officedocument.presentationml.tags+xml"/>
  <Override PartName="/ppt/tags/tag117.xml" ContentType="application/vnd.openxmlformats-officedocument.presentationml.tags+xml"/>
  <Override PartName="/ppt/tags/tag126.xml" ContentType="application/vnd.openxmlformats-officedocument.presentationml.tags+xml"/>
  <Override PartName="/ppt/tags/tag135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15.xml" ContentType="application/vnd.openxmlformats-officedocument.presentationml.tags+xml"/>
  <Override PartName="/ppt/tags/tag124.xml" ContentType="application/vnd.openxmlformats-officedocument.presentationml.tags+xml"/>
  <Override PartName="/ppt/tags/tag133.xml" ContentType="application/vnd.openxmlformats-officedocument.presentationml.tags+xml"/>
  <Override PartName="/ppt/tags/tag142.xml" ContentType="application/vnd.openxmlformats-officedocument.presentationml.tags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9F1"/>
    <a:srgbClr val="F3E0E2"/>
    <a:srgbClr val="308E9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9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slideMaster" Target="../slideMasters/slideMaster1.xml"/><Relationship Id="rId18" Type="http://schemas.openxmlformats.org/officeDocument/2006/relationships/image" Target="../media/image5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image" Target="../media/image4.png"/><Relationship Id="rId2" Type="http://schemas.openxmlformats.org/officeDocument/2006/relationships/tags" Target="../tags/tag8.xml"/><Relationship Id="rId16" Type="http://schemas.openxmlformats.org/officeDocument/2006/relationships/image" Target="../media/image3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image" Target="../media/image2.jpeg"/><Relationship Id="rId10" Type="http://schemas.openxmlformats.org/officeDocument/2006/relationships/tags" Target="../tags/tag16.xml"/><Relationship Id="rId19" Type="http://schemas.openxmlformats.org/officeDocument/2006/relationships/image" Target="../media/image6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2.jpe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image" Target="../media/image1.png"/><Relationship Id="rId17" Type="http://schemas.openxmlformats.org/officeDocument/2006/relationships/image" Target="../media/image3.png"/><Relationship Id="rId2" Type="http://schemas.openxmlformats.org/officeDocument/2006/relationships/tags" Target="../tags/tag72.xml"/><Relationship Id="rId16" Type="http://schemas.openxmlformats.org/officeDocument/2006/relationships/image" Target="../media/image6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5.xml"/><Relationship Id="rId15" Type="http://schemas.openxmlformats.org/officeDocument/2006/relationships/image" Target="../media/image5.png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4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image" Target="../media/image8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12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11.png"/><Relationship Id="rId5" Type="http://schemas.openxmlformats.org/officeDocument/2006/relationships/tags" Target="../tags/tag8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8.xml"/><Relationship Id="rId9" Type="http://schemas.openxmlformats.org/officeDocument/2006/relationships/tags" Target="../tags/tag9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13.png"/><Relationship Id="rId5" Type="http://schemas.openxmlformats.org/officeDocument/2006/relationships/tags" Target="../tags/tag98.xml"/><Relationship Id="rId10" Type="http://schemas.openxmlformats.org/officeDocument/2006/relationships/image" Target="../media/image11.png"/><Relationship Id="rId4" Type="http://schemas.openxmlformats.org/officeDocument/2006/relationships/tags" Target="../tags/tag97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9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9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image" Target="../media/image11.png"/><Relationship Id="rId5" Type="http://schemas.openxmlformats.org/officeDocument/2006/relationships/tags" Target="../tags/tag12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9.xml"/><Relationship Id="rId9" Type="http://schemas.openxmlformats.org/officeDocument/2006/relationships/tags" Target="../tags/tag124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image" Target="../media/image11.png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26.xml"/><Relationship Id="rId16" Type="http://schemas.openxmlformats.org/officeDocument/2006/relationships/image" Target="../media/image8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5" Type="http://schemas.openxmlformats.org/officeDocument/2006/relationships/tags" Target="../tags/tag129.xml"/><Relationship Id="rId15" Type="http://schemas.openxmlformats.org/officeDocument/2006/relationships/image" Target="../media/image15.png"/><Relationship Id="rId10" Type="http://schemas.openxmlformats.org/officeDocument/2006/relationships/tags" Target="../tags/tag134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8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7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1.png"/><Relationship Id="rId5" Type="http://schemas.openxmlformats.org/officeDocument/2006/relationships/tags" Target="../tags/tag2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10" Type="http://schemas.openxmlformats.org/officeDocument/2006/relationships/image" Target="../media/image1.png"/><Relationship Id="rId4" Type="http://schemas.openxmlformats.org/officeDocument/2006/relationships/tags" Target="../tags/tag4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10" Type="http://schemas.openxmlformats.org/officeDocument/2006/relationships/image" Target="../media/image9.png"/><Relationship Id="rId4" Type="http://schemas.openxmlformats.org/officeDocument/2006/relationships/tags" Target="../tags/tag50.xml"/><Relationship Id="rId9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 (7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screen"/>
          <a:stretch>
            <a:fillRect/>
          </a:stretch>
        </p:blipFill>
        <p:spPr>
          <a:xfrm>
            <a:off x="8255" y="-6985"/>
            <a:ext cx="12179300" cy="6871335"/>
          </a:xfrm>
          <a:prstGeom prst="rect">
            <a:avLst/>
          </a:prstGeom>
        </p:spPr>
      </p:pic>
      <p:pic>
        <p:nvPicPr>
          <p:cNvPr id="8" name="图片 7" descr="未标题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screen"/>
          <a:srcRect/>
          <a:stretch>
            <a:fillRect/>
          </a:stretch>
        </p:blipFill>
        <p:spPr>
          <a:xfrm>
            <a:off x="20955" y="4210050"/>
            <a:ext cx="12150090" cy="29775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screen"/>
          <a:stretch>
            <a:fillRect/>
          </a:stretch>
        </p:blipFill>
        <p:spPr>
          <a:xfrm>
            <a:off x="5316493" y="642166"/>
            <a:ext cx="1649730" cy="1414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screen">
            <a:lum contrast="60000"/>
          </a:blip>
          <a:srcRect/>
          <a:stretch>
            <a:fillRect/>
          </a:stretch>
        </p:blipFill>
        <p:spPr>
          <a:xfrm>
            <a:off x="5232083" y="3629025"/>
            <a:ext cx="2159635" cy="821690"/>
          </a:xfrm>
          <a:prstGeom prst="rect">
            <a:avLst/>
          </a:prstGeom>
        </p:spPr>
      </p:pic>
      <p:pic>
        <p:nvPicPr>
          <p:cNvPr id="13" name="图片 12" descr="鸽子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screen"/>
          <a:stretch>
            <a:fillRect/>
          </a:stretch>
        </p:blipFill>
        <p:spPr>
          <a:xfrm>
            <a:off x="704850" y="1270000"/>
            <a:ext cx="1986915" cy="132969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1822565" y="3233148"/>
            <a:ext cx="8891587" cy="492036"/>
          </a:xfrm>
        </p:spPr>
        <p:txBody>
          <a:bodyPr lIns="101600" tIns="38100" rIns="76200" bIns="381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1822565" y="2056311"/>
            <a:ext cx="8891586" cy="1099917"/>
          </a:xfrm>
        </p:spPr>
        <p:txBody>
          <a:bodyPr lIns="101600" tIns="38100" rIns="25400" bIns="38100" anchor="t" anchorCtr="0">
            <a:normAutofit/>
          </a:bodyPr>
          <a:lstStyle>
            <a:lvl1pPr algn="ctr">
              <a:defRPr sz="6600" spc="600" baseline="0">
                <a:solidFill>
                  <a:schemeClr val="accent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3550714" y="4210050"/>
            <a:ext cx="2073213" cy="50243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单击编辑文本</a:t>
            </a:r>
          </a:p>
        </p:txBody>
      </p:sp>
      <p:sp>
        <p:nvSpPr>
          <p:cNvPr id="14" name="文本占位符 4"/>
          <p:cNvSpPr>
            <a:spLocks noGrp="1"/>
          </p:cNvSpPr>
          <p:nvPr>
            <p:ph type="body" sz="quarter" idx="14" hasCustomPrompt="1"/>
            <p:custDataLst>
              <p:tags r:id="rId12"/>
            </p:custDataLst>
          </p:nvPr>
        </p:nvSpPr>
        <p:spPr>
          <a:xfrm>
            <a:off x="6940384" y="4210050"/>
            <a:ext cx="2073213" cy="502435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单击编辑文本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 descr="1 (7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screen"/>
          <a:stretch>
            <a:fillRect/>
          </a:stretch>
        </p:blipFill>
        <p:spPr>
          <a:xfrm>
            <a:off x="8255" y="-6985"/>
            <a:ext cx="12179300" cy="68713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screen"/>
          <a:stretch>
            <a:fillRect/>
          </a:stretch>
        </p:blipFill>
        <p:spPr>
          <a:xfrm>
            <a:off x="5609907" y="556895"/>
            <a:ext cx="1649730" cy="14141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screen">
            <a:lum contrast="60000"/>
          </a:blip>
          <a:srcRect/>
          <a:stretch>
            <a:fillRect/>
          </a:stretch>
        </p:blipFill>
        <p:spPr>
          <a:xfrm>
            <a:off x="5354955" y="3562350"/>
            <a:ext cx="2159635" cy="821690"/>
          </a:xfrm>
          <a:prstGeom prst="rect">
            <a:avLst/>
          </a:prstGeom>
        </p:spPr>
      </p:pic>
      <p:pic>
        <p:nvPicPr>
          <p:cNvPr id="11" name="图片 10" descr="鸽子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screen"/>
          <a:stretch>
            <a:fillRect/>
          </a:stretch>
        </p:blipFill>
        <p:spPr>
          <a:xfrm>
            <a:off x="704850" y="1270000"/>
            <a:ext cx="1986915" cy="1329690"/>
          </a:xfrm>
          <a:prstGeom prst="rect">
            <a:avLst/>
          </a:prstGeom>
        </p:spPr>
      </p:pic>
      <p:pic>
        <p:nvPicPr>
          <p:cNvPr id="12" name="图片 11" descr="未标题-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screen"/>
          <a:srcRect/>
          <a:stretch>
            <a:fillRect/>
          </a:stretch>
        </p:blipFill>
        <p:spPr>
          <a:xfrm>
            <a:off x="22860" y="4210050"/>
            <a:ext cx="12150090" cy="29775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3312160" y="1907540"/>
            <a:ext cx="6261100" cy="1212850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3312436" y="3168737"/>
            <a:ext cx="6260871" cy="52061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24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0" y="5034280"/>
            <a:ext cx="12193270" cy="1823720"/>
            <a:chOff x="0" y="7928"/>
            <a:chExt cx="19202" cy="2872"/>
          </a:xfrm>
        </p:grpSpPr>
        <p:pic>
          <p:nvPicPr>
            <p:cNvPr id="9" name="图片 8" descr="6-48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17437" y="7928"/>
              <a:ext cx="1765" cy="2716"/>
            </a:xfrm>
            <a:prstGeom prst="rect">
              <a:avLst/>
            </a:prstGeom>
          </p:spPr>
        </p:pic>
        <p:pic>
          <p:nvPicPr>
            <p:cNvPr id="21" name="图片 20" descr="彩带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0" y="9218"/>
              <a:ext cx="19200" cy="158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1" name="图片 10" descr="6-4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11343251" y="5167196"/>
            <a:ext cx="848749" cy="1690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191368"/>
            <a:ext cx="12195175" cy="6671712"/>
            <a:chOff x="0" y="191368"/>
            <a:chExt cx="12195175" cy="6671712"/>
          </a:xfrm>
        </p:grpSpPr>
        <p:pic>
          <p:nvPicPr>
            <p:cNvPr id="12" name="图片 11" descr="鸽子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151540" y="191368"/>
              <a:ext cx="2064262" cy="1381794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 userDrawn="1">
              <p:custDataLst>
                <p:tags r:id="rId9"/>
              </p:custDataLst>
            </p:nvPr>
          </p:nvGrpSpPr>
          <p:grpSpPr>
            <a:xfrm>
              <a:off x="0" y="3895090"/>
              <a:ext cx="12195175" cy="2967990"/>
              <a:chOff x="0" y="6134"/>
              <a:chExt cx="19205" cy="4674"/>
            </a:xfrm>
          </p:grpSpPr>
          <p:pic>
            <p:nvPicPr>
              <p:cNvPr id="13" name="图片 12" descr="6-48"/>
              <p:cNvPicPr>
                <a:picLocks noChangeAspect="1"/>
              </p:cNvPicPr>
              <p:nvPr userDrawn="1">
                <p:custDataLst>
                  <p:tags r:id="rId10"/>
                </p:custDataLst>
              </p:nvPr>
            </p:nvPicPr>
            <p:blipFill>
              <a:blip r:embed="rId15" cstate="screen"/>
              <a:srcRect/>
              <a:stretch>
                <a:fillRect/>
              </a:stretch>
            </p:blipFill>
            <p:spPr>
              <a:xfrm>
                <a:off x="17303" y="6134"/>
                <a:ext cx="1902" cy="3789"/>
              </a:xfrm>
              <a:prstGeom prst="rect">
                <a:avLst/>
              </a:prstGeom>
            </p:spPr>
          </p:pic>
          <p:pic>
            <p:nvPicPr>
              <p:cNvPr id="14" name="图片 13" descr="彩带"/>
              <p:cNvPicPr>
                <a:picLocks noChangeAspect="1"/>
              </p:cNvPicPr>
              <p:nvPr userDrawn="1">
                <p:custDataLst>
                  <p:tags r:id="rId11"/>
                </p:custDataLst>
              </p:nvPr>
            </p:nvPicPr>
            <p:blipFill>
              <a:blip r:embed="rId16"/>
              <a:stretch>
                <a:fillRect/>
              </a:stretch>
            </p:blipFill>
            <p:spPr>
              <a:xfrm>
                <a:off x="0" y="9100"/>
                <a:ext cx="19197" cy="1708"/>
              </a:xfrm>
              <a:prstGeom prst="rect">
                <a:avLst/>
              </a:prstGeom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9"/>
          <p:cNvSpPr/>
          <p:nvPr>
            <p:custDataLst>
              <p:tags r:id="rId1"/>
            </p:custDataLst>
          </p:nvPr>
        </p:nvSpPr>
        <p:spPr bwMode="auto">
          <a:xfrm>
            <a:off x="2626995" y="3569335"/>
            <a:ext cx="988695" cy="895985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2019280" y="5970270"/>
            <a:ext cx="171450" cy="6000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6-4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screen"/>
          <a:srcRect/>
          <a:stretch>
            <a:fillRect/>
          </a:stretch>
        </p:blipFill>
        <p:spPr>
          <a:xfrm>
            <a:off x="10142855" y="2214880"/>
            <a:ext cx="2052320" cy="4086225"/>
          </a:xfrm>
          <a:prstGeom prst="rect">
            <a:avLst/>
          </a:prstGeom>
        </p:spPr>
      </p:pic>
      <p:pic>
        <p:nvPicPr>
          <p:cNvPr id="12" name="图片 11" descr="彩带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4993312"/>
            <a:ext cx="12190095" cy="1870075"/>
          </a:xfrm>
          <a:prstGeom prst="rect">
            <a:avLst/>
          </a:prstGeom>
        </p:spPr>
      </p:pic>
      <p:pic>
        <p:nvPicPr>
          <p:cNvPr id="13" name="图片 12" descr="6-5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screen">
            <a:lum contrast="78000"/>
          </a:blip>
          <a:stretch>
            <a:fillRect/>
          </a:stretch>
        </p:blipFill>
        <p:spPr>
          <a:xfrm>
            <a:off x="762000" y="931545"/>
            <a:ext cx="2555875" cy="18161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637086" y="3598865"/>
            <a:ext cx="5468814" cy="895985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48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-8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lum contrast="90000"/>
          </a:blip>
          <a:stretch>
            <a:fillRect/>
          </a:stretch>
        </p:blipFill>
        <p:spPr>
          <a:xfrm>
            <a:off x="4914900" y="3597910"/>
            <a:ext cx="7421245" cy="3247390"/>
          </a:xfrm>
          <a:prstGeom prst="rect">
            <a:avLst/>
          </a:prstGeom>
        </p:spPr>
      </p:pic>
      <p:pic>
        <p:nvPicPr>
          <p:cNvPr id="6" name="图片 5" descr="6-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screen">
            <a:lum contrast="78000"/>
          </a:blip>
          <a:stretch>
            <a:fillRect/>
          </a:stretch>
        </p:blipFill>
        <p:spPr>
          <a:xfrm>
            <a:off x="9636125" y="-352425"/>
            <a:ext cx="2555875" cy="18161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2021/10/13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微软雅黑" charset="-122"/>
          <a:ea typeface="微软雅黑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/>
          </a:solidFill>
          <a:uFillTx/>
          <a:latin typeface="微软雅黑" charset="-122"/>
          <a:ea typeface="微软雅黑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400" u="none" strike="noStrike" kern="1200" cap="none" spc="150" normalizeH="0" baseline="0">
          <a:solidFill>
            <a:schemeClr val="tx1"/>
          </a:solidFill>
          <a:uFillTx/>
          <a:latin typeface="微软雅黑" charset="-122"/>
          <a:ea typeface="微软雅黑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/>
          </a:solidFill>
          <a:uFillTx/>
          <a:latin typeface="微软雅黑" charset="-122"/>
          <a:ea typeface="微软雅黑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/>
          </a:solidFill>
          <a:uFillTx/>
          <a:latin typeface="微软雅黑" charset="-122"/>
          <a:ea typeface="微软雅黑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/>
          </a:solidFill>
          <a:uFillTx/>
          <a:latin typeface="微软雅黑" charset="-122"/>
          <a:ea typeface="微软雅黑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517650" y="3119120"/>
            <a:ext cx="9424670" cy="492125"/>
          </a:xfrm>
        </p:spPr>
        <p:txBody>
          <a:bodyPr>
            <a:noAutofit/>
          </a:bodyPr>
          <a:lstStyle/>
          <a:p>
            <a:r>
              <a:rPr lang="zh-CN" altLang="en-US" sz="4000" b="1" spc="600">
                <a:solidFill>
                  <a:schemeClr val="accent1"/>
                </a:solidFill>
                <a:ea typeface="汉仪尚巍手书W" panose="00020600040101010101" pitchFamily="18" charset="-122"/>
                <a:cs typeface="+mj-cs"/>
                <a:sym typeface="+mn-ea"/>
              </a:rPr>
              <a:t>2019年政府信息公开工作年度报告</a:t>
            </a: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1822565" y="1951536"/>
            <a:ext cx="8891586" cy="1099917"/>
          </a:xfrm>
        </p:spPr>
        <p:txBody>
          <a:bodyPr>
            <a:normAutofit/>
          </a:bodyPr>
          <a:lstStyle/>
          <a:p>
            <a:r>
              <a:rPr lang="zh-CN" altLang="en-US"/>
              <a:t>微山岛镇人民政府</a:t>
            </a:r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>
                <a:sym typeface="+mn-ea"/>
              </a:rPr>
              <a:t>一、总体情况</a:t>
            </a:r>
            <a:r>
              <a:rPr lang="zh-CN" altLang="en-US"/>
              <a:t/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r>
              <a:rPr lang="zh-CN" altLang="en-US" dirty="0"/>
              <a:t>      2019年，微山岛镇严格按照《中华人民共和国政府信息公开条例》及相关规定，采取了切实有效措施，做到政府信息公开工作常态化，切实保障人民群众的知情权、参与权和监督权。主要表现在以下几方面。   </a:t>
            </a:r>
          </a:p>
          <a:p>
            <a:endParaRPr lang="zh-CN" altLang="en-US" dirty="0"/>
          </a:p>
          <a:p>
            <a:r>
              <a:rPr lang="zh-CN" altLang="en-US" dirty="0"/>
              <a:t>     （一）强化组织领导。2019年度，镇政府制定了《微山岛镇人民政府2019年政务公开实施方案》，举办了政务公开工作培训会，召开了政务信息工作汇报会，主动公开和重点公开的信息内容涉及范围和质量均得到明显提升。不断加强信息公开，推动政府信息公开工作向前发展。</a:t>
            </a:r>
          </a:p>
          <a:p>
            <a:endParaRPr lang="zh-CN" altLang="en-US" dirty="0"/>
          </a:p>
          <a:p>
            <a:r>
              <a:rPr lang="zh-CN" altLang="en-US" dirty="0"/>
              <a:t>     （二）严格责任落实。2019年8月，调整了我镇政务公开领导小组成员，落实政务公开工作责任。坚持制度约束，严格按照国家、省、市、县相关文件开展工作，积极有效推动政府信息准确及时公开，确保政府信息公开工作规范化、常态化运行。</a:t>
            </a:r>
          </a:p>
          <a:p>
            <a:endParaRPr lang="zh-CN" altLang="en-US" dirty="0"/>
          </a:p>
          <a:p>
            <a:r>
              <a:rPr lang="zh-CN" altLang="en-US" dirty="0"/>
              <a:t>     （三）拓展公开渠道。积极应对全媒体时代，进一步做好新门户网站公开，“微山岛上党旗红”微信公众号信息公开，同时做好信息公开栏等常规载体建设，采用多种形式，最大限度地发挥政府信息公开为民便民的功能，推动政府信息公开工作向为民便民方向发展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3230"/>
            <a:ext cx="11070590" cy="441960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二、主动公开政府信息情况                 三、收到和处理政府信息公开申请情况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669925" y="1125220"/>
          <a:ext cx="4301490" cy="4621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9220"/>
                <a:gridCol w="973455"/>
                <a:gridCol w="954405"/>
                <a:gridCol w="994410"/>
              </a:tblGrid>
              <a:tr h="255905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第二十条第（一）项</a:t>
                      </a:r>
                      <a:endParaRPr lang="en-US" altLang="en-US" sz="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信息内容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本年新制作数量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本年新公开数量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对外公开总数量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8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规章</a:t>
                      </a:r>
                      <a:endParaRPr lang="en-US" altLang="en-US" sz="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规范性文件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8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8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8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第二十条第（五）项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308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信息内容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上一年项目数量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本年增/减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处理决定数量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行政许可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800" b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增</a:t>
                      </a:r>
                      <a:r>
                        <a:rPr lang="en-US" sz="800" b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113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其他对外管理服务事项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995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第二十条第（六）项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308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信息内容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上一年项目数量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本年增/减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处理决定数量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1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行政处罚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行政强制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110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第二十条第（八）项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信息内容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上一年项目数量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本年增/减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行政事业性收费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5745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第二十条第（九）项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信息内容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采购项目数量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采购总金额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政府集中采购</a:t>
                      </a:r>
                      <a:endParaRPr lang="en-US" altLang="en-US" sz="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1766万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6439535" y="975995"/>
          <a:ext cx="4767580" cy="4935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580"/>
                <a:gridCol w="450215"/>
                <a:gridCol w="1094740"/>
                <a:gridCol w="429260"/>
                <a:gridCol w="396240"/>
                <a:gridCol w="396875"/>
                <a:gridCol w="426720"/>
                <a:gridCol w="511810"/>
                <a:gridCol w="374650"/>
                <a:gridCol w="364490"/>
              </a:tblGrid>
              <a:tr h="120015">
                <a:tc rowSpan="3"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（本列数据的勾稽关系为：第一项加第二项之和，等于第三项加第四项之和）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申请人情况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21285">
                <a:tc gridSpan="3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自然人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法人或其他组织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总计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5">
                <a:tc gridSpan="3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商业企业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科研机构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社会公益组织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法律服务机构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其他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21285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一、本年新收政府信息公开申请数量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015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二、上年结转政府信息公开申请数量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 rowSpan="20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三、本年度办理结果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（一）予以公开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6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（二）部分公开（区分处理的，只计这一情形，不计其他情形）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0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（三）不予公开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1.属于国家秘密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6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2.其他法律行政法规禁止公开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0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3.危及“三安全一稳定”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4.保护第三方合法权益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0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5.属于三类内部事务信息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6.属于四类过程性信息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7.属于行政执法案卷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8.属于行政查询事项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0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（四）无法提供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1.本机关不掌握相关政府信息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6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2.没有现成信息需要另行制作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3.补正后申请内容仍不明确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6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（五）不予处理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1.信访举报投诉类申请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0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2.重复申请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6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3.要求提供公开出版物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6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4.无正当理由大量反复申请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5.要求行政机关确认或重新出具已获取信息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（六）其他处理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2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（七）总计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015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四、结转下年度继续办理</a:t>
                      </a:r>
                      <a:endParaRPr lang="en-US" altLang="en-US" sz="7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四、政府信息公开行政复议、行政诉讼情况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911985" y="1676400"/>
          <a:ext cx="8482965" cy="3209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785"/>
                <a:gridCol w="563880"/>
                <a:gridCol w="565785"/>
                <a:gridCol w="563880"/>
                <a:gridCol w="616585"/>
                <a:gridCol w="514985"/>
                <a:gridCol w="565785"/>
                <a:gridCol w="565785"/>
                <a:gridCol w="565785"/>
                <a:gridCol w="565785"/>
                <a:gridCol w="565785"/>
                <a:gridCol w="565785"/>
                <a:gridCol w="565785"/>
                <a:gridCol w="565785"/>
                <a:gridCol w="565785"/>
              </a:tblGrid>
              <a:tr h="458470"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行政复议</a:t>
                      </a:r>
                      <a:endParaRPr lang="en-US" altLang="en-US" sz="1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行政诉讼</a:t>
                      </a:r>
                      <a:endParaRPr lang="en-US" altLang="en-US" sz="1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5910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结果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维持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结果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纠正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其他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结果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尚未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审结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总计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未经复议直接起诉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复议后起诉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833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结果维持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结果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纠正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其他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结果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尚未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审结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总计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结果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维持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结果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纠正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其他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结果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尚未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审结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总计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4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五、存在的主要问题及改进情况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      2019年度，微山岛镇政府信息公开工作稳步推进，为建设法治政府、服务政府、信息化政府迈出了坚实一步，但同时也存在一些不足和问题。主要表现在：一是信息工作队伍业务水平能力有待加强；二是部分信息公开不够及时；三是政务公开意识有待提高。</a:t>
            </a:r>
          </a:p>
          <a:p>
            <a:r>
              <a:rPr lang="zh-CN" altLang="en-US"/>
              <a:t>针对存在的问题，制定了以下改进措施：</a:t>
            </a:r>
          </a:p>
          <a:p>
            <a:r>
              <a:rPr lang="zh-CN" altLang="en-US"/>
              <a:t>     （一）配强队伍，确保信息工作有人抓。经党委政府研究确定，由常务副镇长担任政务公开工作领导小组组长，另确定党政办副主任、党政秘书等2名年轻同志作为成员，直接负责信息撰写和上报工作。   </a:t>
            </a:r>
          </a:p>
          <a:p>
            <a:r>
              <a:rPr lang="zh-CN" altLang="en-US"/>
              <a:t>     （二）细化任务，明确信息工作怎么抓。成立镇村干部政务信息公开小组，明确要求镇级各部门和各村积极上报工作动态，领导小组成员撰写工作信息，各部门积极上报信息。   </a:t>
            </a:r>
          </a:p>
          <a:p>
            <a:r>
              <a:rPr lang="zh-CN" altLang="en-US"/>
              <a:t>     （三）加强宣传，做到信息工作抓得实。举办政务公开领导小组政务信息公开工作培训，强化各部门信息公开意识，同时建立奖励制度，对信息撰写质量高上报及时的信息员予以鼓励，提升全镇信息公开宣传氛围。</a:t>
            </a:r>
          </a:p>
          <a:p>
            <a:endParaRPr lang="zh-CN" altLang="en-US"/>
          </a:p>
          <a:p>
            <a:r>
              <a:rPr lang="zh-CN" altLang="en-US" sz="1600" b="1"/>
              <a:t>六、其他需要报告的事项</a:t>
            </a:r>
          </a:p>
          <a:p>
            <a:r>
              <a:rPr lang="zh-CN" altLang="en-US"/>
              <a:t>      配齐配好政务公开硬件设施。一是优化配备电脑、打印机等物资设备，整合党政办现有资源，确保信息工作高质有效。二是制定信息工作考核办法，将其纳入工作考核。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"/>
  <p:tag name="KSO_WM_TEMPLATE_INDEX" val="2020262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262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"/>
  <p:tag name="KSO_WM_TEMPLATE_INDEX" val="2020262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e943bfb-225a-46bf-bac0-5a24a18389fd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12ec017-2342-4825-80cc-0e1a9d2e08b5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262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d24facb-85b9-4ab8-86c3-52d332778d31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262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2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6、7、8、9、10、11、13、15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629"/>
  <p:tag name="KSO_WM_TEMPLATE_MASTER_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SUBTYPE" val="q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25">
      <a:dk1>
        <a:srgbClr val="000000"/>
      </a:dk1>
      <a:lt1>
        <a:srgbClr val="FFFFFF"/>
      </a:lt1>
      <a:dk2>
        <a:srgbClr val="EED4CE"/>
      </a:dk2>
      <a:lt2>
        <a:srgbClr val="FBF5F5"/>
      </a:lt2>
      <a:accent1>
        <a:srgbClr val="FF0000"/>
      </a:accent1>
      <a:accent2>
        <a:srgbClr val="F0401A"/>
      </a:accent2>
      <a:accent3>
        <a:srgbClr val="F67422"/>
      </a:accent3>
      <a:accent4>
        <a:srgbClr val="F09827"/>
      </a:accent4>
      <a:accent5>
        <a:srgbClr val="EBB92C"/>
      </a:accent5>
      <a:accent6>
        <a:srgbClr val="E3D833"/>
      </a:accent6>
      <a:hlink>
        <a:srgbClr val="3263D7"/>
      </a:hlink>
      <a:folHlink>
        <a:srgbClr val="682F7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841</Words>
  <Application>WPS 演示</Application>
  <PresentationFormat>自定义</PresentationFormat>
  <Paragraphs>319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1_Office 主题​​</vt:lpstr>
      <vt:lpstr>微山岛镇人民政府</vt:lpstr>
      <vt:lpstr>一、总体情况 </vt:lpstr>
      <vt:lpstr>二、主动公开政府信息情况                 三、收到和处理政府信息公开申请情况</vt:lpstr>
      <vt:lpstr>四、政府信息公开行政复议、行政诉讼情况</vt:lpstr>
      <vt:lpstr>五、存在的主要问题及改进情况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微山岛镇人民政府</dc:title>
  <dc:creator/>
  <cp:lastModifiedBy>YMS</cp:lastModifiedBy>
  <cp:revision>3</cp:revision>
  <dcterms:created xsi:type="dcterms:W3CDTF">2020-06-15T06:55:00Z</dcterms:created>
  <dcterms:modified xsi:type="dcterms:W3CDTF">2021-10-13T03:28:31Z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2052-11.1.0.9678</vt:lpwstr>
  </property>
</Properties>
</file>