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8.xml"/><Relationship Id="rId1" Type="http://schemas.openxmlformats.org/officeDocument/2006/relationships/tags" Target="../tags/tag6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0.xml"/><Relationship Id="rId1" Type="http://schemas.openxmlformats.org/officeDocument/2006/relationships/tags" Target="../tags/tag6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2.xml"/><Relationship Id="rId1" Type="http://schemas.openxmlformats.org/officeDocument/2006/relationships/tags" Target="../tags/tag7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>
          <a:gsLst>
            <a:gs pos="0">
              <a:srgbClr val="FECF40"/>
            </a:gs>
            <a:gs pos="100000">
              <a:srgbClr val="846C2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p>
            <a:r>
              <a:rPr lang="zh-CN" altLang="zh-CN">
                <a:solidFill>
                  <a:srgbClr val="FF0000"/>
                </a:solidFill>
              </a:rPr>
              <a:t>驩城镇2019年政府信息公开</a:t>
            </a:r>
            <a:br>
              <a:rPr lang="zh-CN" altLang="zh-CN">
                <a:solidFill>
                  <a:srgbClr val="FF0000"/>
                </a:solidFill>
              </a:rPr>
            </a:br>
            <a:r>
              <a:rPr lang="zh-CN" altLang="zh-CN">
                <a:solidFill>
                  <a:srgbClr val="FF0000"/>
                </a:solidFill>
              </a:rPr>
              <a:t>工作年度报告</a:t>
            </a:r>
            <a:endParaRPr lang="zh-CN" altLang="zh-CN">
              <a:solidFill>
                <a:srgbClr val="FF00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en-US" altLang="zh-CN"/>
              <a:t>  </a:t>
            </a:r>
            <a:endParaRPr lang="en-US" altLang="zh-CN"/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本报告由驩城镇人民政府政务公开领导小组办公室按照新修订的《中华人民共和国政府信息公开条例》（以下简称《条例》）要求，根据上级政府信息公开工作要求编制。本报告内容包括总体情况、主动公开政府信息情况、收到和处理政府信息公开申请情况、政府信息公开行政复议和行政诉讼情况、存在的主要问题及改进情况、其他需要报告的事项等六部分内容。本报告所列数据的统计期限自2019年1月1日起至2019年12月31日止。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3505200" y="1874520"/>
          <a:ext cx="0" cy="1422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1200"/>
                <a:gridCol w="1190625"/>
                <a:gridCol w="9525"/>
                <a:gridCol w="809625"/>
                <a:gridCol w="1190625"/>
              </a:tblGrid>
              <a:tr h="0"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第二十条第（一）项</a:t>
                      </a:r>
                      <a:endParaRPr lang="en-US" altLang="en-US" sz="10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信息内容</a:t>
                      </a:r>
                      <a:endParaRPr lang="en-US" altLang="en-US" sz="10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本年新制作数量</a:t>
                      </a:r>
                      <a:endParaRPr lang="en-US" altLang="en-US" sz="10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本年新公开数量</a:t>
                      </a:r>
                      <a:endParaRPr lang="en-US" altLang="en-US" sz="10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对外公开总数量</a:t>
                      </a:r>
                      <a:endParaRPr lang="en-US" altLang="en-US" sz="10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规章</a:t>
                      </a:r>
                      <a:endParaRPr lang="en-US" altLang="en-US" sz="10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Calibri" panose="020F0502020204030204" charset="0"/>
                          <a:cs typeface="Calibri" panose="020F0502020204030204" charset="0"/>
                        </a:rPr>
                        <a:t>　　</a:t>
                      </a:r>
                      <a:r>
                        <a:rPr lang="en-US" sz="1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</a:t>
                      </a:r>
                      <a:endParaRPr lang="en-US" altLang="en-US" sz="12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10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Calibri" panose="020F0502020204030204" charset="0"/>
                          <a:cs typeface="Calibri" panose="020F0502020204030204" charset="0"/>
                        </a:rPr>
                        <a:t>　</a:t>
                      </a:r>
                      <a:r>
                        <a:rPr lang="en-US" sz="1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</a:t>
                      </a:r>
                      <a:endParaRPr lang="en-US" altLang="en-US" sz="12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规范性文件</a:t>
                      </a:r>
                      <a:endParaRPr lang="en-US" altLang="en-US" sz="10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Calibri" panose="020F0502020204030204" charset="0"/>
                          <a:cs typeface="Calibri" panose="020F0502020204030204" charset="0"/>
                        </a:rPr>
                        <a:t>　　</a:t>
                      </a:r>
                      <a:r>
                        <a:rPr lang="en-US" sz="1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</a:t>
                      </a:r>
                      <a:endParaRPr lang="en-US" altLang="en-US" sz="12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10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Calibri" panose="020F0502020204030204" charset="0"/>
                          <a:cs typeface="Calibri" panose="020F0502020204030204" charset="0"/>
                        </a:rPr>
                        <a:t>　</a:t>
                      </a:r>
                      <a:r>
                        <a:rPr lang="en-US" sz="1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</a:t>
                      </a:r>
                      <a:endParaRPr lang="en-US" altLang="en-US" sz="12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第二十条第（五）项</a:t>
                      </a:r>
                      <a:endParaRPr lang="en-US" altLang="en-US" sz="10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信息内容</a:t>
                      </a:r>
                      <a:endParaRPr lang="en-US" altLang="en-US" sz="10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上一年项目数量</a:t>
                      </a:r>
                      <a:endParaRPr lang="en-US" altLang="en-US" sz="10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本年增/</a:t>
                      </a:r>
                      <a:r>
                        <a:rPr lang="en-US" sz="1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减</a:t>
                      </a:r>
                      <a:endParaRPr lang="en-US" altLang="en-US" sz="10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处理决定数量</a:t>
                      </a:r>
                      <a:endParaRPr lang="en-US" altLang="en-US" sz="10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行政许可</a:t>
                      </a:r>
                      <a:endParaRPr lang="en-US" altLang="en-US" sz="10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Calibri" panose="020F0502020204030204" charset="0"/>
                          <a:cs typeface="Calibri" panose="020F0502020204030204" charset="0"/>
                        </a:rPr>
                        <a:t>　</a:t>
                      </a:r>
                      <a:r>
                        <a:rPr lang="en-US" sz="1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</a:t>
                      </a:r>
                      <a:endParaRPr lang="en-US" altLang="en-US" sz="12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Calibri" panose="020F0502020204030204" charset="0"/>
                          <a:cs typeface="Calibri" panose="020F0502020204030204" charset="0"/>
                        </a:rPr>
                        <a:t>　</a:t>
                      </a:r>
                      <a:r>
                        <a:rPr lang="en-US" sz="1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</a:t>
                      </a:r>
                      <a:endParaRPr lang="en-US" altLang="en-US" sz="12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Calibri" panose="020F0502020204030204" charset="0"/>
                          <a:cs typeface="Calibri" panose="020F0502020204030204" charset="0"/>
                        </a:rPr>
                        <a:t>　</a:t>
                      </a:r>
                      <a:r>
                        <a:rPr lang="en-US" sz="1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</a:t>
                      </a:r>
                      <a:endParaRPr lang="en-US" altLang="en-US" sz="12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其他对外管理服务事项</a:t>
                      </a:r>
                      <a:endParaRPr lang="en-US" altLang="en-US" sz="10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Calibri" panose="020F0502020204030204" charset="0"/>
                          <a:cs typeface="Calibri" panose="020F0502020204030204" charset="0"/>
                        </a:rPr>
                        <a:t>　</a:t>
                      </a:r>
                      <a:r>
                        <a:rPr lang="en-US" sz="1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</a:t>
                      </a:r>
                      <a:endParaRPr lang="en-US" altLang="en-US" sz="12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Calibri" panose="020F0502020204030204" charset="0"/>
                          <a:cs typeface="Calibri" panose="020F0502020204030204" charset="0"/>
                        </a:rPr>
                        <a:t>　</a:t>
                      </a:r>
                      <a:r>
                        <a:rPr lang="en-US" sz="1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</a:t>
                      </a:r>
                      <a:endParaRPr lang="en-US" altLang="en-US" sz="12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Calibri" panose="020F0502020204030204" charset="0"/>
                          <a:cs typeface="Calibri" panose="020F0502020204030204" charset="0"/>
                        </a:rPr>
                        <a:t>　</a:t>
                      </a:r>
                      <a:r>
                        <a:rPr lang="en-US" sz="1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</a:t>
                      </a:r>
                      <a:endParaRPr lang="en-US" altLang="en-US" sz="12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第二十条第（六）项</a:t>
                      </a:r>
                      <a:endParaRPr lang="en-US" altLang="en-US" sz="10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信息内容</a:t>
                      </a:r>
                      <a:endParaRPr lang="en-US" altLang="en-US" sz="10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上一年项目数量</a:t>
                      </a:r>
                      <a:endParaRPr lang="en-US" altLang="en-US" sz="10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本年增/</a:t>
                      </a:r>
                      <a:r>
                        <a:rPr lang="en-US" sz="1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减</a:t>
                      </a:r>
                      <a:endParaRPr lang="en-US" altLang="en-US" sz="10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处理决定数量</a:t>
                      </a:r>
                      <a:endParaRPr lang="en-US" altLang="en-US" sz="10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行政处罚</a:t>
                      </a:r>
                      <a:endParaRPr lang="en-US" altLang="en-US" sz="10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Calibri" panose="020F0502020204030204" charset="0"/>
                          <a:cs typeface="Calibri" panose="020F0502020204030204" charset="0"/>
                        </a:rPr>
                        <a:t>　</a:t>
                      </a:r>
                      <a:r>
                        <a:rPr lang="en-US" sz="1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</a:t>
                      </a:r>
                      <a:endParaRPr lang="en-US" altLang="en-US" sz="12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Calibri" panose="020F0502020204030204" charset="0"/>
                          <a:cs typeface="Calibri" panose="020F0502020204030204" charset="0"/>
                        </a:rPr>
                        <a:t>　</a:t>
                      </a:r>
                      <a:r>
                        <a:rPr lang="en-US" sz="1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</a:t>
                      </a:r>
                      <a:endParaRPr lang="en-US" altLang="en-US" sz="12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Calibri" panose="020F0502020204030204" charset="0"/>
                          <a:cs typeface="Calibri" panose="020F0502020204030204" charset="0"/>
                        </a:rPr>
                        <a:t>　</a:t>
                      </a:r>
                      <a:r>
                        <a:rPr lang="en-US" sz="1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</a:t>
                      </a:r>
                      <a:endParaRPr lang="en-US" altLang="en-US" sz="12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行政强制</a:t>
                      </a:r>
                      <a:endParaRPr lang="en-US" altLang="en-US" sz="10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Calibri" panose="020F0502020204030204" charset="0"/>
                          <a:cs typeface="Calibri" panose="020F0502020204030204" charset="0"/>
                        </a:rPr>
                        <a:t>　</a:t>
                      </a:r>
                      <a:r>
                        <a:rPr lang="en-US" sz="1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</a:t>
                      </a:r>
                      <a:endParaRPr lang="en-US" altLang="en-US" sz="12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Calibri" panose="020F0502020204030204" charset="0"/>
                          <a:cs typeface="Calibri" panose="020F0502020204030204" charset="0"/>
                        </a:rPr>
                        <a:t>　</a:t>
                      </a:r>
                      <a:r>
                        <a:rPr lang="en-US" sz="1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</a:t>
                      </a:r>
                      <a:endParaRPr lang="en-US" altLang="en-US" sz="12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Calibri" panose="020F0502020204030204" charset="0"/>
                          <a:cs typeface="Calibri" panose="020F0502020204030204" charset="0"/>
                        </a:rPr>
                        <a:t>　</a:t>
                      </a:r>
                      <a:r>
                        <a:rPr lang="en-US" sz="1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</a:t>
                      </a:r>
                      <a:endParaRPr lang="en-US" altLang="en-US" sz="12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第二十条第（八）项</a:t>
                      </a:r>
                      <a:endParaRPr lang="en-US" altLang="en-US" sz="10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信息内容</a:t>
                      </a:r>
                      <a:endParaRPr lang="en-US" altLang="en-US" sz="10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上一年项目数量</a:t>
                      </a:r>
                      <a:endParaRPr lang="en-US" altLang="en-US" sz="10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本年增/</a:t>
                      </a:r>
                      <a:r>
                        <a:rPr lang="en-US" sz="1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减</a:t>
                      </a:r>
                      <a:endParaRPr lang="en-US" altLang="en-US" sz="10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行政事业性收费</a:t>
                      </a:r>
                      <a:endParaRPr lang="en-US" altLang="en-US" sz="10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Calibri" panose="020F0502020204030204" charset="0"/>
                          <a:cs typeface="Calibri" panose="020F0502020204030204" charset="0"/>
                        </a:rPr>
                        <a:t>　</a:t>
                      </a:r>
                      <a:r>
                        <a:rPr lang="en-US" sz="1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</a:t>
                      </a:r>
                      <a:endParaRPr lang="en-US" altLang="en-US" sz="12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</a:t>
                      </a:r>
                      <a:endParaRPr lang="en-US" altLang="en-US" sz="10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第二十条第（九）项</a:t>
                      </a:r>
                      <a:endParaRPr lang="en-US" altLang="en-US" sz="10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信息内容</a:t>
                      </a:r>
                      <a:endParaRPr lang="en-US" altLang="en-US" sz="10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采购项目数量</a:t>
                      </a:r>
                      <a:endParaRPr lang="en-US" altLang="en-US" sz="10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采购总金额</a:t>
                      </a:r>
                      <a:endParaRPr lang="en-US" altLang="en-US" sz="10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政府集中采购</a:t>
                      </a:r>
                      <a:endParaRPr lang="en-US" altLang="en-US" sz="10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23</a:t>
                      </a:r>
                      <a:endParaRPr lang="en-US" altLang="en-US" sz="10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2142.41万</a:t>
                      </a:r>
                      <a:endParaRPr lang="en-US" altLang="en-US" sz="10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3388360" y="1601343"/>
          <a:ext cx="0" cy="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8300"/>
                <a:gridCol w="511810"/>
                <a:gridCol w="1248410"/>
                <a:gridCol w="485140"/>
                <a:gridCol w="448945"/>
                <a:gridCol w="448945"/>
                <a:gridCol w="484505"/>
                <a:gridCol w="584200"/>
                <a:gridCol w="421640"/>
                <a:gridCol w="413385"/>
              </a:tblGrid>
              <a:tr h="129540">
                <a:tc rowSpan="3"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（本列数据的勾稽关系为：第一项加第二项之和，等于第三项加第四项之和）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3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申请人情况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28905">
                <a:tc vMerge="1" gridSpan="3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自然人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法人或其他组织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总计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 vMerge="1" gridSpan="3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商业企业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科研机构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社会公益组织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法律服务机构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其他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28905"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一、本年新收政府信息公开申请数量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 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 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540"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二、上年结转政府信息公开申请数量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 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 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540">
                <a:tc rowSpan="20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三、本年度办理结果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（一）予以公开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 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 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44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（二）部分公开（区分处理的，只计这一情形，不计其他情形）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 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 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54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8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（三）不予公开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1.</a:t>
                      </a:r>
                      <a:r>
                        <a:rPr lang="en-US" sz="800" b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属于国家秘密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 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 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44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2.</a:t>
                      </a:r>
                      <a:r>
                        <a:rPr lang="en-US" sz="800" b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其他法律行政法规禁止公开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 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 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54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3.</a:t>
                      </a:r>
                      <a:r>
                        <a:rPr lang="en-US" sz="800" b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危及</a:t>
                      </a: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“</a:t>
                      </a:r>
                      <a:r>
                        <a:rPr lang="en-US" sz="800" b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三安全一稳定</a:t>
                      </a: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”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 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 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90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4.</a:t>
                      </a:r>
                      <a:r>
                        <a:rPr lang="en-US" sz="800" b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保护第三方合法权益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 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 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5.</a:t>
                      </a:r>
                      <a:r>
                        <a:rPr lang="en-US" sz="800" b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属于三类内部事务信息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 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 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90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6.</a:t>
                      </a:r>
                      <a:r>
                        <a:rPr lang="en-US" sz="800" b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属于四类过程性信息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 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 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54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7.</a:t>
                      </a:r>
                      <a:r>
                        <a:rPr lang="en-US" sz="800" b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属于行政执法案卷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 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 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90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8.</a:t>
                      </a:r>
                      <a:r>
                        <a:rPr lang="en-US" sz="800" b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属于行政查询事项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 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 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（四）无法提供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1.</a:t>
                      </a:r>
                      <a:r>
                        <a:rPr lang="en-US" sz="800" b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本机关不掌握相关政府信息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 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 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44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2.</a:t>
                      </a:r>
                      <a:r>
                        <a:rPr lang="en-US" sz="800" b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没有现成信息需要另行制作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 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 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44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3.</a:t>
                      </a:r>
                      <a:r>
                        <a:rPr lang="en-US" sz="800" b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补正后申请内容仍不明确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 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 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54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5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（五）不予处理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1.</a:t>
                      </a:r>
                      <a:r>
                        <a:rPr lang="en-US" sz="800" b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信访举报投诉类申请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 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 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54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2.</a:t>
                      </a:r>
                      <a:r>
                        <a:rPr lang="en-US" sz="800" b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重复申请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 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 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90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3.</a:t>
                      </a:r>
                      <a:r>
                        <a:rPr lang="en-US" sz="800" b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要求提供公开出版物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 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 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4.</a:t>
                      </a:r>
                      <a:r>
                        <a:rPr lang="en-US" sz="800" b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无正当理由大量反复申请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 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 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44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5.</a:t>
                      </a:r>
                      <a:r>
                        <a:rPr lang="en-US" sz="800" b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要求行政机关确认或重新出具已获取信息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 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 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54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（六）其他处理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 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 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90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（七）总计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 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 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540"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四、结转下年度继续办理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 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 </a:t>
                      </a:r>
                      <a:endParaRPr lang="en-US" altLang="en-US" sz="8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3233738" y="2948940"/>
          <a:ext cx="0" cy="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/>
                <a:gridCol w="381000"/>
                <a:gridCol w="381000"/>
                <a:gridCol w="381000"/>
                <a:gridCol w="419100"/>
                <a:gridCol w="352425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</a:tblGrid>
              <a:tr h="0"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行政复议</a:t>
                      </a:r>
                      <a:endParaRPr lang="en-US" altLang="en-US" sz="9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行政诉讼</a:t>
                      </a:r>
                      <a:endParaRPr lang="en-US" altLang="en-US" sz="9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结果维持</a:t>
                      </a:r>
                      <a:endParaRPr lang="en-US" altLang="en-US" sz="9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结果纠正</a:t>
                      </a:r>
                      <a:endParaRPr lang="en-US" altLang="en-US" sz="9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其他结果</a:t>
                      </a:r>
                      <a:endParaRPr lang="en-US" altLang="en-US" sz="9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尚未审结</a:t>
                      </a:r>
                      <a:endParaRPr lang="en-US" altLang="en-US" sz="9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总计</a:t>
                      </a:r>
                      <a:endParaRPr lang="en-US" altLang="en-US" sz="9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未经复议直接起诉</a:t>
                      </a:r>
                      <a:endParaRPr lang="en-US" altLang="en-US" sz="9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复议后起诉</a:t>
                      </a:r>
                      <a:endParaRPr lang="en-US" altLang="en-US" sz="9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结果维持</a:t>
                      </a:r>
                      <a:endParaRPr lang="en-US" altLang="en-US" sz="9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结果纠正</a:t>
                      </a:r>
                      <a:endParaRPr lang="en-US" altLang="en-US" sz="9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其他结果</a:t>
                      </a:r>
                      <a:endParaRPr lang="en-US" altLang="en-US" sz="9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尚未审结</a:t>
                      </a:r>
                      <a:endParaRPr lang="en-US" altLang="en-US" sz="9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总计</a:t>
                      </a:r>
                      <a:endParaRPr lang="en-US" altLang="en-US" sz="9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结果维持</a:t>
                      </a:r>
                      <a:endParaRPr lang="en-US" altLang="en-US" sz="9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结果纠正</a:t>
                      </a:r>
                      <a:endParaRPr lang="en-US" altLang="en-US" sz="9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其他结果</a:t>
                      </a:r>
                      <a:endParaRPr lang="en-US" altLang="en-US" sz="9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尚未审结</a:t>
                      </a:r>
                      <a:endParaRPr lang="en-US" altLang="en-US" sz="9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总计</a:t>
                      </a:r>
                      <a:endParaRPr lang="en-US" altLang="en-US" sz="9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9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9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9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9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9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 </a:t>
                      </a:r>
                      <a:endParaRPr lang="en-US" altLang="en-US" sz="9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 </a:t>
                      </a:r>
                      <a:endParaRPr lang="en-US" altLang="en-US" sz="9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9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9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9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9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0</a:t>
                      </a:r>
                      <a:endParaRPr lang="en-US" altLang="en-US" sz="9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 </a:t>
                      </a:r>
                      <a:endParaRPr lang="en-US" altLang="en-US" sz="9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 </a:t>
                      </a:r>
                      <a:endParaRPr lang="en-US" altLang="en-US" sz="9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0 </a:t>
                      </a:r>
                      <a:endParaRPr lang="en-US" altLang="en-US" sz="9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2019年驩城镇收到人大建议5件，在规定期限内办复完毕5件；收到政协提案2件，在规定期限内办复完毕2件。 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7.xml><?xml version="1.0" encoding="utf-8"?>
<p:tagLst xmlns:p="http://schemas.openxmlformats.org/presentationml/2006/main">
  <p:tag name="KSO_WM_UNIT_TABLE_BEAUTIFY" val="smartTable{b1f9cfe5-5144-494c-9b5e-f4a6d7d2e7bf}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9.xml><?xml version="1.0" encoding="utf-8"?>
<p:tagLst xmlns:p="http://schemas.openxmlformats.org/presentationml/2006/main">
  <p:tag name="KSO_WM_UNIT_TABLE_BEAUTIFY" val="smartTable{341b570d-80f4-4c16-8404-ab654cbe6a89}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1.xml><?xml version="1.0" encoding="utf-8"?>
<p:tagLst xmlns:p="http://schemas.openxmlformats.org/presentationml/2006/main">
  <p:tag name="KSO_WM_UNIT_TABLE_BEAUTIFY" val="smartTable{ba340d95-f7e5-4702-8a30-518f8c9ad837}"/>
</p:tagLst>
</file>

<file path=ppt/tags/tag72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3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2419</Words>
  <Application>WPS 演示</Application>
  <PresentationFormat>宽屏</PresentationFormat>
  <Paragraphs>828</Paragraphs>
  <Slides>6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6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Times New Roman</vt:lpstr>
      <vt:lpstr>楷体</vt:lpstr>
      <vt:lpstr>Office 主题​​</vt:lpstr>
      <vt:lpstr>空白演示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山河²⁰⁰²</cp:lastModifiedBy>
  <cp:revision>173</cp:revision>
  <dcterms:created xsi:type="dcterms:W3CDTF">2019-06-19T02:08:00Z</dcterms:created>
  <dcterms:modified xsi:type="dcterms:W3CDTF">2021-10-19T03:35:44Z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2052-11.1.0.10938</vt:lpwstr>
  </property>
  <property fmtid="{D5CDD505-2E9C-101B-9397-08002B2CF9AE}" pid="3" name="ICV">
    <vt:lpwstr>6DB7170412C7402BBE79E427952DBE5C</vt:lpwstr>
  </property>
</Properties>
</file>