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29" r:id="rId3"/>
    <p:sldId id="261" r:id="rId4"/>
    <p:sldId id="262" r:id="rId5"/>
    <p:sldId id="293" r:id="rId6"/>
    <p:sldId id="350" r:id="rId7"/>
    <p:sldId id="352" r:id="rId8"/>
    <p:sldId id="358" r:id="rId9"/>
    <p:sldId id="359" r:id="rId10"/>
    <p:sldId id="357" r:id="rId11"/>
    <p:sldId id="280" r:id="rId12"/>
    <p:sldId id="284" r:id="rId13"/>
  </p:sldIdLst>
  <p:sldSz cx="1007999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0000"/>
    <a:srgbClr val="F5E7D8"/>
    <a:srgbClr val="D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23C4B-6336-4786-B85B-3533E0A34D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1000" y="1143000"/>
            <a:ext cx="4536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7B8F3-F759-4CC3-AA8E-1CF1F188624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60000" y="1122363"/>
            <a:ext cx="7560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60000" y="3602038"/>
            <a:ext cx="7560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3500" y="365125"/>
            <a:ext cx="21735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93000" y="365125"/>
            <a:ext cx="63945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750" y="1709738"/>
            <a:ext cx="869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7750" y="4589463"/>
            <a:ext cx="869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93000" y="1825625"/>
            <a:ext cx="42840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03000" y="1825625"/>
            <a:ext cx="42840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13" y="365125"/>
            <a:ext cx="86940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4313" y="1681163"/>
            <a:ext cx="42643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94313" y="2505075"/>
            <a:ext cx="4264312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03000" y="1681163"/>
            <a:ext cx="42853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03000" y="2505075"/>
            <a:ext cx="4285313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13" y="457200"/>
            <a:ext cx="32510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313" y="987425"/>
            <a:ext cx="51030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13" y="2057400"/>
            <a:ext cx="32510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13" y="457200"/>
            <a:ext cx="32510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85313" y="987425"/>
            <a:ext cx="51030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13" y="2057400"/>
            <a:ext cx="32510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3000" y="365125"/>
            <a:ext cx="869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3000" y="1825625"/>
            <a:ext cx="8694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3000" y="6356350"/>
            <a:ext cx="22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9000" y="6356350"/>
            <a:ext cx="340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19000" y="6356350"/>
            <a:ext cx="22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61950" y="1884045"/>
            <a:ext cx="9356090" cy="2183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微山县南阳古镇旅游管理服务中心</a:t>
            </a:r>
            <a:endParaRPr lang="zh-CN" altLang="en-US" sz="4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en-US" altLang="zh-CN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年政府信息公开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工作年度报告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29"/>
          <p:cNvSpPr/>
          <p:nvPr/>
        </p:nvSpPr>
        <p:spPr bwMode="auto">
          <a:xfrm>
            <a:off x="4368215" y="470260"/>
            <a:ext cx="1186500" cy="97230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568" y="4263749"/>
            <a:ext cx="2362500" cy="984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-0.41185 -3.7037E-6 " pathEditMode="relative" rAng="0" ptsTypes="AA">
                                      <p:cBhvr>
                                        <p:cTn id="18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11111E-6 L 0.31575 -1.11111E-6 " pathEditMode="relative" rAng="0" ptsTypes="AA">
                                      <p:cBhvr>
                                        <p:cTn id="26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682" y="155751"/>
            <a:ext cx="3392308" cy="55808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111125" y="900521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29"/>
          <p:cNvSpPr/>
          <p:nvPr/>
        </p:nvSpPr>
        <p:spPr bwMode="auto">
          <a:xfrm>
            <a:off x="247387" y="155745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25" y="1327785"/>
            <a:ext cx="4368800" cy="35763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1658620"/>
            <a:ext cx="3432810" cy="28105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05" y="1497330"/>
            <a:ext cx="3308350" cy="270827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479925" y="1970405"/>
            <a:ext cx="5393055" cy="3046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年，我单位在政务公开方面还存在一定的不足：一是政务公开人员专业性有待提高；二是政务公开内容和深度还需进一步完善。为解决以上问题，我们会采取以下措施：一是加强基础建设。增强人力力量，加强政务公开的业务培训，增强工作的创新能力，推动政务公开工作的深入开展；二是提升内容质量。在政务公开的深度和敏感度上下功夫，进一步规范公开内容、公开程序，丰富政务公开的内容。</a:t>
            </a:r>
            <a:endParaRPr lang="zh-CN" altLang="en-US" sz="16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2150" y="2736850"/>
            <a:ext cx="367855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五、存在的主要问题及改进情况</a:t>
            </a:r>
            <a:endParaRPr lang="zh-CN" altLang="en-US" sz="280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0.18997 -3.7037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2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-0.41185 -3.7037E-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6" dur="25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250" fill="hold"/>
                                        <p:tgtEl>
                                          <p:spTgt spid="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L 0.42526 -7.40741E-7 " pathEditMode="relative" rAng="0" ptsTypes="AA">
                                      <p:cBhvr>
                                        <p:cTn id="36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3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45833E-6 -7.40741E-7 L 0.42526 -7.40741E-7 " pathEditMode="relative" rAng="0" ptsTypes="AA">
                                      <p:cBhvr>
                                        <p:cTn id="43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3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1.45833E-6 -7.40741E-7 L 0.42526 -7.40741E-7 " pathEditMode="relative" rAng="0" ptsTypes="AA">
                                      <p:cBhvr>
                                        <p:cTn id="50" dur="1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bldLvl="0" animBg="1"/>
      <p:bldP spid="5" grpId="2" bldLvl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/>
        </p:nvSpPr>
        <p:spPr bwMode="auto">
          <a:xfrm>
            <a:off x="1" y="4084623"/>
            <a:ext cx="10080000" cy="2454283"/>
          </a:xfrm>
          <a:custGeom>
            <a:avLst/>
            <a:gdLst>
              <a:gd name="T0" fmla="*/ 45156 w 45156"/>
              <a:gd name="T1" fmla="*/ 0 h 10971"/>
              <a:gd name="T2" fmla="*/ 0 w 45156"/>
              <a:gd name="T3" fmla="*/ 4724 h 10971"/>
              <a:gd name="T4" fmla="*/ 0 w 45156"/>
              <a:gd name="T5" fmla="*/ 9828 h 10971"/>
              <a:gd name="T6" fmla="*/ 45156 w 45156"/>
              <a:gd name="T7" fmla="*/ 9828 h 10971"/>
              <a:gd name="T8" fmla="*/ 45156 w 45156"/>
              <a:gd name="T9" fmla="*/ 0 h 10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10971">
                <a:moveTo>
                  <a:pt x="45156" y="0"/>
                </a:moveTo>
                <a:cubicBezTo>
                  <a:pt x="30041" y="6208"/>
                  <a:pt x="10958" y="10971"/>
                  <a:pt x="0" y="4724"/>
                </a:cubicBezTo>
                <a:lnTo>
                  <a:pt x="0" y="9828"/>
                </a:lnTo>
                <a:lnTo>
                  <a:pt x="45156" y="9828"/>
                </a:lnTo>
                <a:lnTo>
                  <a:pt x="45156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4" name="Freeform 6"/>
          <p:cNvSpPr/>
          <p:nvPr/>
        </p:nvSpPr>
        <p:spPr bwMode="auto">
          <a:xfrm>
            <a:off x="1" y="4491936"/>
            <a:ext cx="10080000" cy="1922045"/>
          </a:xfrm>
          <a:custGeom>
            <a:avLst/>
            <a:gdLst>
              <a:gd name="T0" fmla="*/ 45156 w 45156"/>
              <a:gd name="T1" fmla="*/ 0 h 8591"/>
              <a:gd name="T2" fmla="*/ 0 w 45156"/>
              <a:gd name="T3" fmla="*/ 3779 h 8591"/>
              <a:gd name="T4" fmla="*/ 0 w 45156"/>
              <a:gd name="T5" fmla="*/ 8007 h 8591"/>
              <a:gd name="T6" fmla="*/ 45156 w 45156"/>
              <a:gd name="T7" fmla="*/ 8007 h 8591"/>
              <a:gd name="T8" fmla="*/ 45156 w 45156"/>
              <a:gd name="T9" fmla="*/ 0 h 8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8591">
                <a:moveTo>
                  <a:pt x="45156" y="0"/>
                </a:moveTo>
                <a:cubicBezTo>
                  <a:pt x="30331" y="4764"/>
                  <a:pt x="11046" y="8591"/>
                  <a:pt x="0" y="3779"/>
                </a:cubicBezTo>
                <a:lnTo>
                  <a:pt x="0" y="8007"/>
                </a:lnTo>
                <a:lnTo>
                  <a:pt x="45156" y="8007"/>
                </a:lnTo>
                <a:lnTo>
                  <a:pt x="45156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5" name="Freeform 7"/>
          <p:cNvSpPr/>
          <p:nvPr/>
        </p:nvSpPr>
        <p:spPr bwMode="auto">
          <a:xfrm>
            <a:off x="1" y="4685832"/>
            <a:ext cx="10080000" cy="1631851"/>
          </a:xfrm>
          <a:custGeom>
            <a:avLst/>
            <a:gdLst>
              <a:gd name="T0" fmla="*/ 45156 w 45156"/>
              <a:gd name="T1" fmla="*/ 0 h 7296"/>
              <a:gd name="T2" fmla="*/ 0 w 45156"/>
              <a:gd name="T3" fmla="*/ 3288 h 7296"/>
              <a:gd name="T4" fmla="*/ 0 w 45156"/>
              <a:gd name="T5" fmla="*/ 7141 h 7296"/>
              <a:gd name="T6" fmla="*/ 45156 w 45156"/>
              <a:gd name="T7" fmla="*/ 7141 h 7296"/>
              <a:gd name="T8" fmla="*/ 45156 w 45156"/>
              <a:gd name="T9" fmla="*/ 0 h 7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7296">
                <a:moveTo>
                  <a:pt x="45156" y="0"/>
                </a:moveTo>
                <a:cubicBezTo>
                  <a:pt x="30342" y="3773"/>
                  <a:pt x="11160" y="7296"/>
                  <a:pt x="0" y="3288"/>
                </a:cubicBezTo>
                <a:lnTo>
                  <a:pt x="0" y="7141"/>
                </a:lnTo>
                <a:lnTo>
                  <a:pt x="45156" y="7141"/>
                </a:lnTo>
                <a:lnTo>
                  <a:pt x="45156" y="0"/>
                </a:lnTo>
                <a:close/>
              </a:path>
            </a:pathLst>
          </a:custGeom>
          <a:solidFill>
            <a:srgbClr val="D20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7" name="矩形 6"/>
          <p:cNvSpPr/>
          <p:nvPr/>
        </p:nvSpPr>
        <p:spPr>
          <a:xfrm>
            <a:off x="2610485" y="365760"/>
            <a:ext cx="7190740" cy="36690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</a:t>
            </a:r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其他需要报告的事项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  <a:spcAft>
                <a:spcPts val="2000"/>
              </a:spcAft>
            </a:pPr>
            <a:endParaRPr sz="231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sz="2315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收到政协提案1件，即县政协十届四次会议第87号提案《关于加快建设高速服务区及配套设施的建议》，提案均按要求在规定期限内办复完毕。</a:t>
            </a:r>
            <a:endParaRPr sz="231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00" y="1658175"/>
            <a:ext cx="2483250" cy="2051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99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0.18997 -3.7037E-6 " pathEditMode="relative" rAng="0" ptsTypes="AA">
                                      <p:cBhvr>
                                        <p:cTn id="29" dur="1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bldLvl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/>
          <p:nvPr/>
        </p:nvSpPr>
        <p:spPr bwMode="auto">
          <a:xfrm>
            <a:off x="3986215" y="2187270"/>
            <a:ext cx="2351475" cy="2153025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9" name="Freeform 5"/>
          <p:cNvSpPr/>
          <p:nvPr/>
        </p:nvSpPr>
        <p:spPr bwMode="auto">
          <a:xfrm>
            <a:off x="4156640" y="2472810"/>
            <a:ext cx="2010750" cy="1734075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gradFill flip="none" rotWithShape="1">
            <a:gsLst>
              <a:gs pos="0">
                <a:srgbClr val="B40000"/>
              </a:gs>
              <a:gs pos="100000">
                <a:srgbClr val="FFFF00"/>
              </a:gs>
              <a:gs pos="67000">
                <a:srgbClr val="FF0000"/>
              </a:gs>
            </a:gsLst>
            <a:lin ang="16200000" scaled="1"/>
            <a:tileRect/>
          </a:gradFill>
          <a:ln w="28575">
            <a:gradFill>
              <a:gsLst>
                <a:gs pos="50000">
                  <a:srgbClr val="FFFF00"/>
                </a:gs>
                <a:gs pos="0">
                  <a:srgbClr val="FFA000"/>
                </a:gs>
                <a:gs pos="100000">
                  <a:srgbClr val="FFA000"/>
                </a:gs>
              </a:gsLst>
              <a:lin ang="1800000" scaled="0"/>
            </a:gradFill>
          </a:ln>
          <a:effectLst>
            <a:outerShdw blurRad="203200" dist="1016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292045" y="2968795"/>
            <a:ext cx="1739850" cy="5499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975" b="1" dirty="0">
                <a:gradFill>
                  <a:gsLst>
                    <a:gs pos="0">
                      <a:srgbClr val="FFC000"/>
                    </a:gs>
                    <a:gs pos="33000">
                      <a:srgbClr val="FFFF99"/>
                    </a:gs>
                    <a:gs pos="66000">
                      <a:srgbClr val="F2B800"/>
                    </a:gs>
                    <a:gs pos="100000">
                      <a:srgbClr val="FFFF00"/>
                    </a:gs>
                  </a:gsLst>
                  <a:lin ang="5400000" scaled="0"/>
                </a:gradFill>
                <a:effectLst>
                  <a:outerShdw blurRad="152400" dist="152400" dir="2700000" algn="tl" rotWithShape="0">
                    <a:prstClr val="black">
                      <a:alpha val="6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总体情况</a:t>
            </a:r>
            <a:endParaRPr lang="zh-CN" altLang="en-US" sz="2975" b="1" dirty="0">
              <a:gradFill>
                <a:gsLst>
                  <a:gs pos="0">
                    <a:srgbClr val="FFC000"/>
                  </a:gs>
                  <a:gs pos="33000">
                    <a:srgbClr val="FFFF99"/>
                  </a:gs>
                  <a:gs pos="66000">
                    <a:srgbClr val="F2B800"/>
                  </a:gs>
                  <a:gs pos="100000">
                    <a:srgbClr val="FFFF00"/>
                  </a:gs>
                </a:gsLst>
                <a:lin ang="5400000" scaled="0"/>
              </a:gradFill>
              <a:effectLst>
                <a:outerShdw blurRad="152400" dist="152400" dir="2700000" algn="tl" rotWithShape="0">
                  <a:prstClr val="black">
                    <a:alpha val="6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Freeform 5"/>
          <p:cNvSpPr/>
          <p:nvPr/>
        </p:nvSpPr>
        <p:spPr bwMode="auto">
          <a:xfrm>
            <a:off x="6524175" y="4340825"/>
            <a:ext cx="1310925" cy="1263675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2" name="Freeform 5"/>
          <p:cNvSpPr/>
          <p:nvPr/>
        </p:nvSpPr>
        <p:spPr bwMode="auto">
          <a:xfrm>
            <a:off x="2173280" y="4241710"/>
            <a:ext cx="1408575" cy="1362900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3" name="Freeform 5"/>
          <p:cNvSpPr/>
          <p:nvPr/>
        </p:nvSpPr>
        <p:spPr bwMode="auto">
          <a:xfrm>
            <a:off x="7623105" y="2472845"/>
            <a:ext cx="1098983" cy="1232237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4" name="Freeform 5"/>
          <p:cNvSpPr/>
          <p:nvPr/>
        </p:nvSpPr>
        <p:spPr bwMode="auto">
          <a:xfrm>
            <a:off x="1271680" y="2542279"/>
            <a:ext cx="1098983" cy="1232237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cxnSp>
        <p:nvCxnSpPr>
          <p:cNvPr id="17" name="直接箭头连接符 16"/>
          <p:cNvCxnSpPr/>
          <p:nvPr/>
        </p:nvCxnSpPr>
        <p:spPr>
          <a:xfrm flipH="1">
            <a:off x="2526825" y="3033675"/>
            <a:ext cx="1396500" cy="111300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6337785" y="3774895"/>
            <a:ext cx="592200" cy="675150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3333825" y="3774910"/>
            <a:ext cx="529200" cy="616875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6524175" y="3154950"/>
            <a:ext cx="880425" cy="20475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271905" y="2815590"/>
            <a:ext cx="321056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组织领导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到位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217445" y="4571815"/>
            <a:ext cx="136395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程序合理规范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567170" y="4681855"/>
            <a:ext cx="126746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业务培训充分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547610" y="2746375"/>
            <a:ext cx="133731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工作开展情况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6730" y="14606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90"/>
          </a:p>
        </p:txBody>
      </p:sp>
      <p:sp>
        <p:nvSpPr>
          <p:cNvPr id="15" name="文本框 14"/>
          <p:cNvSpPr txBox="1"/>
          <p:nvPr/>
        </p:nvSpPr>
        <p:spPr>
          <a:xfrm>
            <a:off x="3015615" y="146050"/>
            <a:ext cx="3552190" cy="70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sz="397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一、总体情况</a:t>
            </a:r>
            <a:endParaRPr lang="zh-CN" altLang="en-US" sz="397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17550" y="1099820"/>
            <a:ext cx="816673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   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2020年，我单位按照《中华人民共和国政府信息公开条例》规定和县委、县政府关于信息公开的相关要求，持续推进政务公开工作更加规范化、制度化。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8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4" dur="250" fill="hold"/>
                                        <p:tgtEl>
                                          <p:spTgt spid="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6" dur="250" fill="hold"/>
                                        <p:tgtEl>
                                          <p:spTgt spid="7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103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05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8" grpId="1" bldLvl="0" animBg="1"/>
      <p:bldP spid="8" grpId="2" bldLvl="0" animBg="1"/>
      <p:bldP spid="9" grpId="0" bldLvl="0" animBg="1"/>
      <p:bldP spid="9" grpId="1" bldLvl="0" animBg="1"/>
      <p:bldP spid="9" grpId="2" bldLvl="0" animBg="1"/>
      <p:bldP spid="10" grpId="0" bldLvl="0" animBg="1"/>
      <p:bldP spid="10" grpId="1" bldLvl="0" animBg="1"/>
      <p:bldP spid="10" grpId="2" bldLvl="0" animBg="1"/>
      <p:bldP spid="11" grpId="0" bldLvl="0" animBg="1"/>
      <p:bldP spid="12" grpId="0" bldLvl="0" animBg="1"/>
      <p:bldP spid="13" grpId="0" bldLvl="0" animBg="1"/>
      <p:bldP spid="14" grpId="0" bldLvl="0" animBg="1"/>
      <p:bldP spid="21" grpId="0"/>
      <p:bldP spid="22" grpId="0"/>
      <p:bldP spid="23" grpId="0"/>
      <p:bldP spid="24" grpId="0"/>
      <p:bldP spid="7" grpId="0" bldLvl="0" animBg="1"/>
      <p:bldP spid="7" grpId="1" bldLvl="0" animBg="1"/>
      <p:bldP spid="7" grpId="2" bldLvl="0" animBg="1"/>
      <p:bldP spid="15" grpId="0"/>
      <p:bldP spid="15" grpId="1"/>
      <p:bldP spid="1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953120" y="2132775"/>
            <a:ext cx="506625" cy="3656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组织领导到位</a:t>
            </a:r>
            <a:endParaRPr lang="zh-CN" altLang="en-US" sz="397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/>
            <a:endParaRPr lang="zh-CN" altLang="en-US" sz="397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36930" y="2544890"/>
            <a:ext cx="7002975" cy="16205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en-US" altLang="zh-CN" sz="1985" b="1" dirty="0">
                <a:solidFill>
                  <a:srgbClr val="BE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985" b="1" dirty="0">
                <a:solidFill>
                  <a:srgbClr val="BE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坚持由“一把手”亲自抓、负总责，分管领导具体抓，责任科室抓落实。坚持将政务公开的工作进行细化，在公开范围、公开时间、公开内容、公开形式和具体要求等各个方面做出具体的安排，责任到具体科室和个人，自上而下层层抓好落实，确保目标任务能够顺利完成。</a:t>
            </a:r>
            <a:endParaRPr lang="zh-CN" altLang="en-US" sz="1985" b="1" dirty="0">
              <a:solidFill>
                <a:srgbClr val="BE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931545" y="2103120"/>
            <a:ext cx="95567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程序合理规范</a:t>
            </a:r>
            <a:endParaRPr lang="zh-CN" altLang="en-US" sz="32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67255" y="2313305"/>
            <a:ext cx="6713855" cy="1926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en-US" altLang="zh-CN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年我单位在认真落实《条例》的基础上，对县政府《关于开展2020年度全县政务公开工作评估考核的通知》进行了细致梳理，并对照2020年微山县政务公开第三方评估考核指标的要求，进一步梳理完善了公开内容的性质和分类，明确了政府信息公开的职责、审核程序、公开方式和时限等。</a:t>
            </a:r>
            <a:endParaRPr lang="zh-CN" altLang="en-US" sz="1985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815325" y="2132775"/>
            <a:ext cx="506625" cy="3656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业务培训充分</a:t>
            </a:r>
            <a:endParaRPr lang="zh-CN" altLang="en-US" sz="397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/>
            <a:endParaRPr lang="zh-CN" altLang="en-US" sz="397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55955" y="2398840"/>
            <a:ext cx="7002975" cy="22320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en-US" altLang="zh-CN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单位组织政务公开相关人员召开了政务信息公开培训会，学习《中华人民共和国政府信息公开条例》、《国务院办公厅关于施行中华人民共和国政府信息公开条例若干问题》和政务信息公开相关文件、领导讲话等，对我单位需主动公开和依申请公开的政务信息等进行了详细梳理。同时，收看“中国政府透明度暨政务公开研讨会“，召开了政务公开工作推进会议。</a:t>
            </a:r>
            <a:endParaRPr lang="zh-CN" altLang="en-US" sz="1985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815325" y="2132775"/>
            <a:ext cx="506625" cy="35179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工作</a:t>
            </a:r>
            <a:endParaRPr lang="zh-CN" altLang="en-US" sz="397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开展情况</a:t>
            </a:r>
            <a:endParaRPr lang="zh-CN" altLang="en-US" sz="397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13255" y="2280920"/>
            <a:ext cx="749173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2020年，按照县政府的相关要求，结合我单位的工作实际，及时更新了政府信息公开目录，按要求对各类信息再次进行梳理，进一步规范政府信息公开内容。2020年，我单位主动公开政府信息26条，收到人大建议0件、政协提案1件，即县政协十届四次会议第87号提案《关于加快建设高速服务区及配套设施的建议》，提案均按要求在规定期限内办复完毕，办复率100%，满意率100%；收到政府信息公开申请0件，无政府信息公开办理情况；无政府信息公开收费及减免情况；无因政府信息公开申请行政复议、提起行政诉讼的情况。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>
            <a:off x="1" y="4084623"/>
            <a:ext cx="10080000" cy="2454283"/>
          </a:xfrm>
          <a:custGeom>
            <a:avLst/>
            <a:gdLst>
              <a:gd name="T0" fmla="*/ 45156 w 45156"/>
              <a:gd name="T1" fmla="*/ 0 h 10971"/>
              <a:gd name="T2" fmla="*/ 0 w 45156"/>
              <a:gd name="T3" fmla="*/ 4724 h 10971"/>
              <a:gd name="T4" fmla="*/ 0 w 45156"/>
              <a:gd name="T5" fmla="*/ 9828 h 10971"/>
              <a:gd name="T6" fmla="*/ 45156 w 45156"/>
              <a:gd name="T7" fmla="*/ 9828 h 10971"/>
              <a:gd name="T8" fmla="*/ 45156 w 45156"/>
              <a:gd name="T9" fmla="*/ 0 h 10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10971">
                <a:moveTo>
                  <a:pt x="45156" y="0"/>
                </a:moveTo>
                <a:cubicBezTo>
                  <a:pt x="30041" y="6208"/>
                  <a:pt x="10958" y="10971"/>
                  <a:pt x="0" y="4724"/>
                </a:cubicBezTo>
                <a:lnTo>
                  <a:pt x="0" y="9828"/>
                </a:lnTo>
                <a:lnTo>
                  <a:pt x="45156" y="9828"/>
                </a:lnTo>
                <a:lnTo>
                  <a:pt x="45156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6" name="Freeform 6"/>
          <p:cNvSpPr/>
          <p:nvPr/>
        </p:nvSpPr>
        <p:spPr bwMode="auto">
          <a:xfrm>
            <a:off x="1" y="4491936"/>
            <a:ext cx="10080000" cy="1922045"/>
          </a:xfrm>
          <a:custGeom>
            <a:avLst/>
            <a:gdLst>
              <a:gd name="T0" fmla="*/ 45156 w 45156"/>
              <a:gd name="T1" fmla="*/ 0 h 8591"/>
              <a:gd name="T2" fmla="*/ 0 w 45156"/>
              <a:gd name="T3" fmla="*/ 3779 h 8591"/>
              <a:gd name="T4" fmla="*/ 0 w 45156"/>
              <a:gd name="T5" fmla="*/ 8007 h 8591"/>
              <a:gd name="T6" fmla="*/ 45156 w 45156"/>
              <a:gd name="T7" fmla="*/ 8007 h 8591"/>
              <a:gd name="T8" fmla="*/ 45156 w 45156"/>
              <a:gd name="T9" fmla="*/ 0 h 8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8591">
                <a:moveTo>
                  <a:pt x="45156" y="0"/>
                </a:moveTo>
                <a:cubicBezTo>
                  <a:pt x="30331" y="4764"/>
                  <a:pt x="11046" y="8591"/>
                  <a:pt x="0" y="3779"/>
                </a:cubicBezTo>
                <a:lnTo>
                  <a:pt x="0" y="8007"/>
                </a:lnTo>
                <a:lnTo>
                  <a:pt x="45156" y="8007"/>
                </a:lnTo>
                <a:lnTo>
                  <a:pt x="45156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7" name="Freeform 7"/>
          <p:cNvSpPr/>
          <p:nvPr/>
        </p:nvSpPr>
        <p:spPr bwMode="auto">
          <a:xfrm>
            <a:off x="1" y="4685832"/>
            <a:ext cx="10080000" cy="1631851"/>
          </a:xfrm>
          <a:custGeom>
            <a:avLst/>
            <a:gdLst>
              <a:gd name="T0" fmla="*/ 45156 w 45156"/>
              <a:gd name="T1" fmla="*/ 0 h 7296"/>
              <a:gd name="T2" fmla="*/ 0 w 45156"/>
              <a:gd name="T3" fmla="*/ 3288 h 7296"/>
              <a:gd name="T4" fmla="*/ 0 w 45156"/>
              <a:gd name="T5" fmla="*/ 7141 h 7296"/>
              <a:gd name="T6" fmla="*/ 45156 w 45156"/>
              <a:gd name="T7" fmla="*/ 7141 h 7296"/>
              <a:gd name="T8" fmla="*/ 45156 w 45156"/>
              <a:gd name="T9" fmla="*/ 0 h 7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7296">
                <a:moveTo>
                  <a:pt x="45156" y="0"/>
                </a:moveTo>
                <a:cubicBezTo>
                  <a:pt x="30342" y="3773"/>
                  <a:pt x="11160" y="7296"/>
                  <a:pt x="0" y="3288"/>
                </a:cubicBezTo>
                <a:lnTo>
                  <a:pt x="0" y="7141"/>
                </a:lnTo>
                <a:lnTo>
                  <a:pt x="45156" y="7141"/>
                </a:lnTo>
                <a:lnTo>
                  <a:pt x="45156" y="0"/>
                </a:lnTo>
                <a:close/>
              </a:path>
            </a:pathLst>
          </a:custGeom>
          <a:solidFill>
            <a:srgbClr val="D20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" name="矩形 9"/>
          <p:cNvSpPr/>
          <p:nvPr/>
        </p:nvSpPr>
        <p:spPr>
          <a:xfrm>
            <a:off x="1006900" y="30862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/>
          </a:p>
        </p:txBody>
      </p:sp>
      <p:sp>
        <p:nvSpPr>
          <p:cNvPr id="11" name="矩形 10"/>
          <p:cNvSpPr/>
          <p:nvPr/>
        </p:nvSpPr>
        <p:spPr>
          <a:xfrm>
            <a:off x="954000" y="2554005"/>
            <a:ext cx="8172675" cy="5530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1655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07110" y="257175"/>
            <a:ext cx="7273925" cy="70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97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二、主动公开政府信息情况</a:t>
            </a:r>
            <a:endParaRPr lang="zh-CN" altLang="en-US" sz="397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839720" y="1042543"/>
          <a:ext cx="5207635" cy="441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360"/>
                <a:gridCol w="1199515"/>
                <a:gridCol w="3175"/>
                <a:gridCol w="809625"/>
                <a:gridCol w="1203960"/>
              </a:tblGrid>
              <a:tr h="23177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第二十条第（一）项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23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本年新</a:t>
                      </a:r>
                      <a:r>
                        <a:rPr lang="en-US" sz="800" b="0">
                          <a:latin typeface="Calibri" panose="020F0502020204030204" charset="0"/>
                          <a:cs typeface="Calibri" panose="020F0502020204030204" charset="0"/>
                        </a:rPr>
                        <a:t>制作数量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本年新</a:t>
                      </a:r>
                      <a:r>
                        <a:rPr lang="en-US" sz="800" b="0">
                          <a:latin typeface="Calibri" panose="020F0502020204030204" charset="0"/>
                          <a:cs typeface="Calibri" panose="020F0502020204030204" charset="0"/>
                        </a:rPr>
                        <a:t>公开数量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对外公开总数量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规章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规范性文件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4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第二十条第（五）项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90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处理决定数量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行政许可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zh-CN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其他对外管理服务事项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zh-CN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40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第二十条第（六）项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84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处理决定数量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5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行政处罚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zh-CN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行政强制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zh-CN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第二十条第（八）项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50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03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行政事业性收费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zh-CN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第二十条第（九）项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采购项目数量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采购总金额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政府集中采购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9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3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4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10" grpId="0" bldLvl="0" animBg="1"/>
      <p:bldP spid="10" grpId="1" bldLvl="0" animBg="1"/>
      <p:bldP spid="10" grpId="2" bldLvl="0" animBg="1"/>
      <p:bldP spid="11" grpId="0"/>
      <p:bldP spid="12" grpId="0"/>
      <p:bldP spid="12" grpId="1"/>
      <p:bldP spid="1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006900" y="30862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/>
          </a:p>
        </p:txBody>
      </p:sp>
      <p:sp>
        <p:nvSpPr>
          <p:cNvPr id="11" name="矩形 10"/>
          <p:cNvSpPr/>
          <p:nvPr/>
        </p:nvSpPr>
        <p:spPr>
          <a:xfrm>
            <a:off x="954000" y="2554005"/>
            <a:ext cx="8172675" cy="5530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1655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07110" y="257175"/>
            <a:ext cx="727392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三、收到和处理政府信息公开申请情况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760855" y="1041908"/>
          <a:ext cx="5749290" cy="5509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690"/>
                <a:gridCol w="542290"/>
                <a:gridCol w="1348105"/>
                <a:gridCol w="523875"/>
                <a:gridCol w="484505"/>
                <a:gridCol w="485140"/>
                <a:gridCol w="522605"/>
                <a:gridCol w="627380"/>
                <a:gridCol w="456565"/>
                <a:gridCol w="445135"/>
              </a:tblGrid>
              <a:tr h="133350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（本列数据的勾稽关系为：第一项加第二项之和，等于第三项加第四项之和）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申请人情况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自然人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法人或其他组织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商业企业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科研机构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社会公益组织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法律服务机构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398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一、本年新收政府信息公开申请数量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二、上年结转政府信息公开申请数量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">
                <a:tc rowSpan="2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三、本年度办理结果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（一）予以公开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（二）部分公开（区分处理的，只计这一情形，不计其他情形）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（三）不予公开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1.属于国家秘密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2.其他法律行政法规禁止公开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3.危及“三安全一稳定”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4.保护第三方合法权益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0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5.属于三类内部事务信息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6.属于四类过程性信息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7.属于行政执法案卷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8.属于行政查询事项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9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（四）无法提供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1.本机关不掌握相关政府信息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2.没有现成信息需要另行制作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3.补正后申请内容仍不明确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（五）不予处理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1.信访举报投诉类申请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2.重复申请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3.要求提供公开出版物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4.无正当理由大量反复申请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6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5.要求行政机关确认或重新出具已获取信息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（六）其他处理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（七）总计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00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四、结转下年度继续办理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0" grpId="1" bldLvl="0" animBg="1"/>
      <p:bldP spid="10" grpId="2" bldLvl="0" animBg="1"/>
      <p:bldP spid="11" grpId="0"/>
      <p:bldP spid="12" grpId="0"/>
      <p:bldP spid="12" grpId="1"/>
      <p:bldP spid="1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>
            <a:off x="1" y="4084623"/>
            <a:ext cx="10080000" cy="2454283"/>
          </a:xfrm>
          <a:custGeom>
            <a:avLst/>
            <a:gdLst>
              <a:gd name="T0" fmla="*/ 45156 w 45156"/>
              <a:gd name="T1" fmla="*/ 0 h 10971"/>
              <a:gd name="T2" fmla="*/ 0 w 45156"/>
              <a:gd name="T3" fmla="*/ 4724 h 10971"/>
              <a:gd name="T4" fmla="*/ 0 w 45156"/>
              <a:gd name="T5" fmla="*/ 9828 h 10971"/>
              <a:gd name="T6" fmla="*/ 45156 w 45156"/>
              <a:gd name="T7" fmla="*/ 9828 h 10971"/>
              <a:gd name="T8" fmla="*/ 45156 w 45156"/>
              <a:gd name="T9" fmla="*/ 0 h 10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10971">
                <a:moveTo>
                  <a:pt x="45156" y="0"/>
                </a:moveTo>
                <a:cubicBezTo>
                  <a:pt x="30041" y="6208"/>
                  <a:pt x="10958" y="10971"/>
                  <a:pt x="0" y="4724"/>
                </a:cubicBezTo>
                <a:lnTo>
                  <a:pt x="0" y="9828"/>
                </a:lnTo>
                <a:lnTo>
                  <a:pt x="45156" y="9828"/>
                </a:lnTo>
                <a:lnTo>
                  <a:pt x="45156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6" name="Freeform 6"/>
          <p:cNvSpPr/>
          <p:nvPr/>
        </p:nvSpPr>
        <p:spPr bwMode="auto">
          <a:xfrm>
            <a:off x="1" y="4491936"/>
            <a:ext cx="10080000" cy="1922045"/>
          </a:xfrm>
          <a:custGeom>
            <a:avLst/>
            <a:gdLst>
              <a:gd name="T0" fmla="*/ 45156 w 45156"/>
              <a:gd name="T1" fmla="*/ 0 h 8591"/>
              <a:gd name="T2" fmla="*/ 0 w 45156"/>
              <a:gd name="T3" fmla="*/ 3779 h 8591"/>
              <a:gd name="T4" fmla="*/ 0 w 45156"/>
              <a:gd name="T5" fmla="*/ 8007 h 8591"/>
              <a:gd name="T6" fmla="*/ 45156 w 45156"/>
              <a:gd name="T7" fmla="*/ 8007 h 8591"/>
              <a:gd name="T8" fmla="*/ 45156 w 45156"/>
              <a:gd name="T9" fmla="*/ 0 h 8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8591">
                <a:moveTo>
                  <a:pt x="45156" y="0"/>
                </a:moveTo>
                <a:cubicBezTo>
                  <a:pt x="30331" y="4764"/>
                  <a:pt x="11046" y="8591"/>
                  <a:pt x="0" y="3779"/>
                </a:cubicBezTo>
                <a:lnTo>
                  <a:pt x="0" y="8007"/>
                </a:lnTo>
                <a:lnTo>
                  <a:pt x="45156" y="8007"/>
                </a:lnTo>
                <a:lnTo>
                  <a:pt x="45156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7" name="Freeform 7"/>
          <p:cNvSpPr/>
          <p:nvPr/>
        </p:nvSpPr>
        <p:spPr bwMode="auto">
          <a:xfrm>
            <a:off x="1" y="4685832"/>
            <a:ext cx="10080000" cy="1631851"/>
          </a:xfrm>
          <a:custGeom>
            <a:avLst/>
            <a:gdLst>
              <a:gd name="T0" fmla="*/ 45156 w 45156"/>
              <a:gd name="T1" fmla="*/ 0 h 7296"/>
              <a:gd name="T2" fmla="*/ 0 w 45156"/>
              <a:gd name="T3" fmla="*/ 3288 h 7296"/>
              <a:gd name="T4" fmla="*/ 0 w 45156"/>
              <a:gd name="T5" fmla="*/ 7141 h 7296"/>
              <a:gd name="T6" fmla="*/ 45156 w 45156"/>
              <a:gd name="T7" fmla="*/ 7141 h 7296"/>
              <a:gd name="T8" fmla="*/ 45156 w 45156"/>
              <a:gd name="T9" fmla="*/ 0 h 7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7296">
                <a:moveTo>
                  <a:pt x="45156" y="0"/>
                </a:moveTo>
                <a:cubicBezTo>
                  <a:pt x="30342" y="3773"/>
                  <a:pt x="11160" y="7296"/>
                  <a:pt x="0" y="3288"/>
                </a:cubicBezTo>
                <a:lnTo>
                  <a:pt x="0" y="7141"/>
                </a:lnTo>
                <a:lnTo>
                  <a:pt x="45156" y="7141"/>
                </a:lnTo>
                <a:lnTo>
                  <a:pt x="45156" y="0"/>
                </a:lnTo>
                <a:close/>
              </a:path>
            </a:pathLst>
          </a:custGeom>
          <a:solidFill>
            <a:srgbClr val="D20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" name="矩形 9"/>
          <p:cNvSpPr/>
          <p:nvPr/>
        </p:nvSpPr>
        <p:spPr>
          <a:xfrm>
            <a:off x="1071670" y="146940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/>
          </a:p>
        </p:txBody>
      </p:sp>
      <p:sp>
        <p:nvSpPr>
          <p:cNvPr id="11" name="矩形 10"/>
          <p:cNvSpPr/>
          <p:nvPr/>
        </p:nvSpPr>
        <p:spPr>
          <a:xfrm>
            <a:off x="954000" y="2554005"/>
            <a:ext cx="8172675" cy="5530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1655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4555" y="1443355"/>
            <a:ext cx="815276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四、政府信息公开行政复议、行政诉讼情况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395730" y="2407920"/>
          <a:ext cx="6523990" cy="3099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975"/>
                <a:gridCol w="433705"/>
                <a:gridCol w="435610"/>
                <a:gridCol w="433070"/>
                <a:gridCol w="474345"/>
                <a:gridCol w="395605"/>
                <a:gridCol w="435610"/>
                <a:gridCol w="434975"/>
                <a:gridCol w="434975"/>
                <a:gridCol w="434975"/>
                <a:gridCol w="435610"/>
                <a:gridCol w="434975"/>
                <a:gridCol w="434975"/>
                <a:gridCol w="435610"/>
                <a:gridCol w="434975"/>
              </a:tblGrid>
              <a:tr h="59563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行政复议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行政诉讼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9626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未经复议直接起诉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复议后起诉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19253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0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3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4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10" grpId="0" bldLvl="0" animBg="1"/>
      <p:bldP spid="10" grpId="1" bldLvl="0" animBg="1"/>
      <p:bldP spid="10" grpId="2" bldLvl="0" animBg="1"/>
      <p:bldP spid="11" grpId="0"/>
      <p:bldP spid="12" grpId="0"/>
      <p:bldP spid="12" grpId="1"/>
      <p:bldP spid="12" grpId="2"/>
    </p:bldLst>
  </p:timing>
</p:sld>
</file>

<file path=ppt/tags/tag1.xml><?xml version="1.0" encoding="utf-8"?>
<p:tagLst xmlns:p="http://schemas.openxmlformats.org/presentationml/2006/main">
  <p:tag name="KSO_WM_UNIT_TABLE_BEAUTIFY" val="smartTable{41911f4d-2469-489c-895b-5ace8a7a07bd}"/>
  <p:tag name="TABLE_ENDDRAG_ORIGIN_RECT" val="410*347"/>
  <p:tag name="TABLE_ENDDRAG_RECT" val="223*82*410*347"/>
</p:tagLst>
</file>

<file path=ppt/tags/tag2.xml><?xml version="1.0" encoding="utf-8"?>
<p:tagLst xmlns:p="http://schemas.openxmlformats.org/presentationml/2006/main">
  <p:tag name="KSO_WM_UNIT_TABLE_BEAUTIFY" val="smartTable{1b9e4df7-13d7-4f9c-ab96-247296c1b7bd}"/>
  <p:tag name="TABLE_ENDDRAG_ORIGIN_RECT" val="452*433"/>
  <p:tag name="TABLE_ENDDRAG_RECT" val="138*82*452*433"/>
</p:tagLst>
</file>

<file path=ppt/tags/tag3.xml><?xml version="1.0" encoding="utf-8"?>
<p:tagLst xmlns:p="http://schemas.openxmlformats.org/presentationml/2006/main">
  <p:tag name="KSO_WM_UNIT_TABLE_BEAUTIFY" val="smartTable{7e30ee78-7335-4cba-8d96-cbdbf0dbaeb0}"/>
  <p:tag name="TABLE_ENDDRAG_ORIGIN_RECT" val="513*244"/>
  <p:tag name="TABLE_ENDDRAG_RECT" val="109*189*513*244"/>
</p:tagLst>
</file>

<file path=ppt/theme/theme1.xml><?xml version="1.0" encoding="utf-8"?>
<a:theme xmlns:a="http://schemas.openxmlformats.org/drawingml/2006/main" name="Office 主题">
  <a:themeElements>
    <a:clrScheme name="自定义 3">
      <a:dk1>
        <a:sysClr val="windowText" lastClr="000000"/>
      </a:dk1>
      <a:lt1>
        <a:sysClr val="window" lastClr="FFFFFF"/>
      </a:lt1>
      <a:dk2>
        <a:srgbClr val="BE0000"/>
      </a:dk2>
      <a:lt2>
        <a:srgbClr val="E7E6E6"/>
      </a:lt2>
      <a:accent1>
        <a:srgbClr val="BE0000"/>
      </a:accent1>
      <a:accent2>
        <a:srgbClr val="ED7D31"/>
      </a:accent2>
      <a:accent3>
        <a:srgbClr val="D20000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3194</Words>
  <Application>WPS 演示</Application>
  <PresentationFormat>宽屏</PresentationFormat>
  <Paragraphs>886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楷体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最美的年华遇到你1415339396</cp:lastModifiedBy>
  <cp:revision>163</cp:revision>
  <dcterms:created xsi:type="dcterms:W3CDTF">2016-07-12T03:45:00Z</dcterms:created>
  <dcterms:modified xsi:type="dcterms:W3CDTF">2021-10-20T07:34:59Z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E604FC07B6FB469B8DA456A16DB3F148</vt:lpwstr>
  </property>
</Properties>
</file>